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0"/>
  </p:notesMasterIdLst>
  <p:sldIdLst>
    <p:sldId id="262" r:id="rId2"/>
    <p:sldId id="257" r:id="rId3"/>
    <p:sldId id="264" r:id="rId4"/>
    <p:sldId id="265" r:id="rId5"/>
    <p:sldId id="258" r:id="rId6"/>
    <p:sldId id="267" r:id="rId7"/>
    <p:sldId id="261" r:id="rId8"/>
    <p:sldId id="266" r:id="rId9"/>
  </p:sldIdLst>
  <p:sldSz cx="9144000" cy="6858000" type="screen4x3"/>
  <p:notesSz cx="6858000" cy="9144000"/>
  <p:defaultTextStyle>
    <a:defPPr>
      <a:defRPr lang="es-C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0" d="100"/>
          <a:sy n="70" d="100"/>
        </p:scale>
        <p:origin x="-516"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R" dirty="0"/>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DD895D7-7E0E-419C-B70B-B9A5FF455F17}" type="datetimeFigureOut">
              <a:rPr lang="es-CR" smtClean="0"/>
              <a:pPr/>
              <a:t>04/12/2012</a:t>
            </a:fld>
            <a:endParaRPr lang="es-CR" dirty="0"/>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R" dirty="0"/>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R" dirty="0"/>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EFEC31E-DD6C-45BE-A343-D618D6168833}" type="slidenum">
              <a:rPr lang="es-CR" smtClean="0"/>
              <a:pPr/>
              <a:t>‹Nº›</a:t>
            </a:fld>
            <a:endParaRPr lang="es-CR" dirty="0"/>
          </a:p>
        </p:txBody>
      </p:sp>
    </p:spTree>
    <p:extLst>
      <p:ext uri="{BB962C8B-B14F-4D97-AF65-F5344CB8AC3E}">
        <p14:creationId xmlns:p14="http://schemas.microsoft.com/office/powerpoint/2010/main" val="22386092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R" dirty="0"/>
          </a:p>
        </p:txBody>
      </p:sp>
      <p:sp>
        <p:nvSpPr>
          <p:cNvPr id="4" name="3 Marcador de número de diapositiva"/>
          <p:cNvSpPr>
            <a:spLocks noGrp="1"/>
          </p:cNvSpPr>
          <p:nvPr>
            <p:ph type="sldNum" sz="quarter" idx="10"/>
          </p:nvPr>
        </p:nvSpPr>
        <p:spPr/>
        <p:txBody>
          <a:bodyPr/>
          <a:lstStyle/>
          <a:p>
            <a:fld id="{2EFEC31E-DD6C-45BE-A343-D618D6168833}" type="slidenum">
              <a:rPr lang="es-CR" smtClean="0"/>
              <a:pPr/>
              <a:t>2</a:t>
            </a:fld>
            <a:endParaRPr lang="es-C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bg>
      <p:bgRef idx="1002">
        <a:schemeClr val="bg2"/>
      </p:bgRef>
    </p:bg>
    <p:spTree>
      <p:nvGrpSpPr>
        <p:cNvPr id="1" name=""/>
        <p:cNvGrpSpPr/>
        <p:nvPr/>
      </p:nvGrpSpPr>
      <p:grpSpPr>
        <a:xfrm>
          <a:off x="0" y="0"/>
          <a:ext cx="0" cy="0"/>
          <a:chOff x="0" y="0"/>
          <a:chExt cx="0" cy="0"/>
        </a:xfrm>
      </p:grpSpPr>
      <p:sp>
        <p:nvSpPr>
          <p:cNvPr id="9" name="8 Título"/>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s-ES" smtClean="0"/>
              <a:t>Haga clic para modificar el estilo de título del patrón</a:t>
            </a:r>
            <a:endParaRPr kumimoji="0" lang="en-US"/>
          </a:p>
        </p:txBody>
      </p:sp>
      <p:sp>
        <p:nvSpPr>
          <p:cNvPr id="17" name="16 Subtítulo"/>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30" name="29 Marcador de fecha"/>
          <p:cNvSpPr>
            <a:spLocks noGrp="1"/>
          </p:cNvSpPr>
          <p:nvPr>
            <p:ph type="dt" sz="half" idx="10"/>
          </p:nvPr>
        </p:nvSpPr>
        <p:spPr/>
        <p:txBody>
          <a:bodyPr/>
          <a:lstStyle/>
          <a:p>
            <a:fld id="{C0535E86-E32B-4558-A649-EA344C5CA66D}" type="datetimeFigureOut">
              <a:rPr lang="es-CR" smtClean="0"/>
              <a:pPr/>
              <a:t>04/12/2012</a:t>
            </a:fld>
            <a:endParaRPr lang="es-CR" dirty="0"/>
          </a:p>
        </p:txBody>
      </p:sp>
      <p:sp>
        <p:nvSpPr>
          <p:cNvPr id="19" name="18 Marcador de pie de página"/>
          <p:cNvSpPr>
            <a:spLocks noGrp="1"/>
          </p:cNvSpPr>
          <p:nvPr>
            <p:ph type="ftr" sz="quarter" idx="11"/>
          </p:nvPr>
        </p:nvSpPr>
        <p:spPr/>
        <p:txBody>
          <a:bodyPr/>
          <a:lstStyle/>
          <a:p>
            <a:endParaRPr lang="es-CR" dirty="0"/>
          </a:p>
        </p:txBody>
      </p:sp>
      <p:sp>
        <p:nvSpPr>
          <p:cNvPr id="27" name="26 Marcador de número de diapositiva"/>
          <p:cNvSpPr>
            <a:spLocks noGrp="1"/>
          </p:cNvSpPr>
          <p:nvPr>
            <p:ph type="sldNum" sz="quarter" idx="12"/>
          </p:nvPr>
        </p:nvSpPr>
        <p:spPr/>
        <p:txBody>
          <a:bodyPr/>
          <a:lstStyle/>
          <a:p>
            <a:fld id="{0364FA71-CE76-4036-84C1-D14235C78DD0}" type="slidenum">
              <a:rPr lang="es-CR" smtClean="0"/>
              <a:pPr/>
              <a:t>‹Nº›</a:t>
            </a:fld>
            <a:endParaRPr lang="es-CR"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C0535E86-E32B-4558-A649-EA344C5CA66D}" type="datetimeFigureOut">
              <a:rPr lang="es-CR" smtClean="0"/>
              <a:pPr/>
              <a:t>04/12/2012</a:t>
            </a:fld>
            <a:endParaRPr lang="es-CR" dirty="0"/>
          </a:p>
        </p:txBody>
      </p:sp>
      <p:sp>
        <p:nvSpPr>
          <p:cNvPr id="5" name="4 Marcador de pie de página"/>
          <p:cNvSpPr>
            <a:spLocks noGrp="1"/>
          </p:cNvSpPr>
          <p:nvPr>
            <p:ph type="ftr" sz="quarter" idx="11"/>
          </p:nvPr>
        </p:nvSpPr>
        <p:spPr/>
        <p:txBody>
          <a:bodyPr/>
          <a:lstStyle/>
          <a:p>
            <a:endParaRPr lang="es-CR" dirty="0"/>
          </a:p>
        </p:txBody>
      </p:sp>
      <p:sp>
        <p:nvSpPr>
          <p:cNvPr id="6" name="5 Marcador de número de diapositiva"/>
          <p:cNvSpPr>
            <a:spLocks noGrp="1"/>
          </p:cNvSpPr>
          <p:nvPr>
            <p:ph type="sldNum" sz="quarter" idx="12"/>
          </p:nvPr>
        </p:nvSpPr>
        <p:spPr/>
        <p:txBody>
          <a:bodyPr/>
          <a:lstStyle/>
          <a:p>
            <a:fld id="{0364FA71-CE76-4036-84C1-D14235C78DD0}" type="slidenum">
              <a:rPr lang="es-CR" smtClean="0"/>
              <a:pPr/>
              <a:t>‹Nº›</a:t>
            </a:fld>
            <a:endParaRPr lang="es-C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914401"/>
            <a:ext cx="2057400" cy="5211763"/>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914401"/>
            <a:ext cx="6019800" cy="5211763"/>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C0535E86-E32B-4558-A649-EA344C5CA66D}" type="datetimeFigureOut">
              <a:rPr lang="es-CR" smtClean="0"/>
              <a:pPr/>
              <a:t>04/12/2012</a:t>
            </a:fld>
            <a:endParaRPr lang="es-CR" dirty="0"/>
          </a:p>
        </p:txBody>
      </p:sp>
      <p:sp>
        <p:nvSpPr>
          <p:cNvPr id="5" name="4 Marcador de pie de página"/>
          <p:cNvSpPr>
            <a:spLocks noGrp="1"/>
          </p:cNvSpPr>
          <p:nvPr>
            <p:ph type="ftr" sz="quarter" idx="11"/>
          </p:nvPr>
        </p:nvSpPr>
        <p:spPr/>
        <p:txBody>
          <a:bodyPr/>
          <a:lstStyle/>
          <a:p>
            <a:endParaRPr lang="es-CR" dirty="0"/>
          </a:p>
        </p:txBody>
      </p:sp>
      <p:sp>
        <p:nvSpPr>
          <p:cNvPr id="6" name="5 Marcador de número de diapositiva"/>
          <p:cNvSpPr>
            <a:spLocks noGrp="1"/>
          </p:cNvSpPr>
          <p:nvPr>
            <p:ph type="sldNum" sz="quarter" idx="12"/>
          </p:nvPr>
        </p:nvSpPr>
        <p:spPr/>
        <p:txBody>
          <a:bodyPr/>
          <a:lstStyle/>
          <a:p>
            <a:fld id="{0364FA71-CE76-4036-84C1-D14235C78DD0}" type="slidenum">
              <a:rPr lang="es-CR" smtClean="0"/>
              <a:pPr/>
              <a:t>‹Nº›</a:t>
            </a:fld>
            <a:endParaRPr lang="es-C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C0535E86-E32B-4558-A649-EA344C5CA66D}" type="datetimeFigureOut">
              <a:rPr lang="es-CR" smtClean="0"/>
              <a:pPr/>
              <a:t>04/12/2012</a:t>
            </a:fld>
            <a:endParaRPr lang="es-CR" dirty="0"/>
          </a:p>
        </p:txBody>
      </p:sp>
      <p:sp>
        <p:nvSpPr>
          <p:cNvPr id="5" name="4 Marcador de pie de página"/>
          <p:cNvSpPr>
            <a:spLocks noGrp="1"/>
          </p:cNvSpPr>
          <p:nvPr>
            <p:ph type="ftr" sz="quarter" idx="11"/>
          </p:nvPr>
        </p:nvSpPr>
        <p:spPr/>
        <p:txBody>
          <a:bodyPr/>
          <a:lstStyle/>
          <a:p>
            <a:endParaRPr lang="es-CR" dirty="0"/>
          </a:p>
        </p:txBody>
      </p:sp>
      <p:sp>
        <p:nvSpPr>
          <p:cNvPr id="6" name="5 Marcador de número de diapositiva"/>
          <p:cNvSpPr>
            <a:spLocks noGrp="1"/>
          </p:cNvSpPr>
          <p:nvPr>
            <p:ph type="sldNum" sz="quarter" idx="12"/>
          </p:nvPr>
        </p:nvSpPr>
        <p:spPr/>
        <p:txBody>
          <a:bodyPr/>
          <a:lstStyle/>
          <a:p>
            <a:fld id="{0364FA71-CE76-4036-84C1-D14235C78DD0}" type="slidenum">
              <a:rPr lang="es-CR" smtClean="0"/>
              <a:pPr/>
              <a:t>‹Nº›</a:t>
            </a:fld>
            <a:endParaRPr lang="es-C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Ref idx="1002">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p>
            <a:fld id="{C0535E86-E32B-4558-A649-EA344C5CA66D}" type="datetimeFigureOut">
              <a:rPr lang="es-CR" smtClean="0"/>
              <a:pPr/>
              <a:t>04/12/2012</a:t>
            </a:fld>
            <a:endParaRPr lang="es-CR" dirty="0"/>
          </a:p>
        </p:txBody>
      </p:sp>
      <p:sp>
        <p:nvSpPr>
          <p:cNvPr id="5" name="4 Marcador de pie de página"/>
          <p:cNvSpPr>
            <a:spLocks noGrp="1"/>
          </p:cNvSpPr>
          <p:nvPr>
            <p:ph type="ftr" sz="quarter" idx="11"/>
          </p:nvPr>
        </p:nvSpPr>
        <p:spPr/>
        <p:txBody>
          <a:bodyPr/>
          <a:lstStyle/>
          <a:p>
            <a:endParaRPr lang="es-CR" dirty="0"/>
          </a:p>
        </p:txBody>
      </p:sp>
      <p:sp>
        <p:nvSpPr>
          <p:cNvPr id="6" name="5 Marcador de número de diapositiva"/>
          <p:cNvSpPr>
            <a:spLocks noGrp="1"/>
          </p:cNvSpPr>
          <p:nvPr>
            <p:ph type="sldNum" sz="quarter" idx="12"/>
          </p:nvPr>
        </p:nvSpPr>
        <p:spPr/>
        <p:txBody>
          <a:bodyPr/>
          <a:lstStyle/>
          <a:p>
            <a:fld id="{0364FA71-CE76-4036-84C1-D14235C78DD0}" type="slidenum">
              <a:rPr lang="es-CR" smtClean="0"/>
              <a:pPr/>
              <a:t>‹Nº›</a:t>
            </a:fld>
            <a:endParaRPr lang="es-CR"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229600" cy="1143000"/>
          </a:xfrm>
        </p:spPr>
        <p:txBody>
          <a:bodyPr/>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C0535E86-E32B-4558-A649-EA344C5CA66D}" type="datetimeFigureOut">
              <a:rPr lang="es-CR" smtClean="0"/>
              <a:pPr/>
              <a:t>04/12/2012</a:t>
            </a:fld>
            <a:endParaRPr lang="es-CR" dirty="0"/>
          </a:p>
        </p:txBody>
      </p:sp>
      <p:sp>
        <p:nvSpPr>
          <p:cNvPr id="6" name="5 Marcador de pie de página"/>
          <p:cNvSpPr>
            <a:spLocks noGrp="1"/>
          </p:cNvSpPr>
          <p:nvPr>
            <p:ph type="ftr" sz="quarter" idx="11"/>
          </p:nvPr>
        </p:nvSpPr>
        <p:spPr/>
        <p:txBody>
          <a:bodyPr/>
          <a:lstStyle/>
          <a:p>
            <a:endParaRPr lang="es-CR" dirty="0"/>
          </a:p>
        </p:txBody>
      </p:sp>
      <p:sp>
        <p:nvSpPr>
          <p:cNvPr id="7" name="6 Marcador de número de diapositiva"/>
          <p:cNvSpPr>
            <a:spLocks noGrp="1"/>
          </p:cNvSpPr>
          <p:nvPr>
            <p:ph type="sldNum" sz="quarter" idx="12"/>
          </p:nvPr>
        </p:nvSpPr>
        <p:spPr/>
        <p:txBody>
          <a:bodyPr/>
          <a:lstStyle/>
          <a:p>
            <a:fld id="{0364FA71-CE76-4036-84C1-D14235C78DD0}" type="slidenum">
              <a:rPr lang="es-CR" smtClean="0"/>
              <a:pPr/>
              <a:t>‹Nº›</a:t>
            </a:fld>
            <a:endParaRPr lang="es-C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229600" cy="1143000"/>
          </a:xfrm>
        </p:spPr>
        <p:txBody>
          <a:bodyPr tIns="45720" anchor="b"/>
          <a:lstStyle>
            <a:lvl1pPr>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p>
            <a:fld id="{C0535E86-E32B-4558-A649-EA344C5CA66D}" type="datetimeFigureOut">
              <a:rPr lang="es-CR" smtClean="0"/>
              <a:pPr/>
              <a:t>04/12/2012</a:t>
            </a:fld>
            <a:endParaRPr lang="es-CR" dirty="0"/>
          </a:p>
        </p:txBody>
      </p:sp>
      <p:sp>
        <p:nvSpPr>
          <p:cNvPr id="8" name="7 Marcador de pie de página"/>
          <p:cNvSpPr>
            <a:spLocks noGrp="1"/>
          </p:cNvSpPr>
          <p:nvPr>
            <p:ph type="ftr" sz="quarter" idx="11"/>
          </p:nvPr>
        </p:nvSpPr>
        <p:spPr/>
        <p:txBody>
          <a:bodyPr/>
          <a:lstStyle/>
          <a:p>
            <a:endParaRPr lang="es-CR" dirty="0"/>
          </a:p>
        </p:txBody>
      </p:sp>
      <p:sp>
        <p:nvSpPr>
          <p:cNvPr id="9" name="8 Marcador de número de diapositiva"/>
          <p:cNvSpPr>
            <a:spLocks noGrp="1"/>
          </p:cNvSpPr>
          <p:nvPr>
            <p:ph type="sldNum" sz="quarter" idx="12"/>
          </p:nvPr>
        </p:nvSpPr>
        <p:spPr/>
        <p:txBody>
          <a:bodyPr/>
          <a:lstStyle/>
          <a:p>
            <a:fld id="{0364FA71-CE76-4036-84C1-D14235C78DD0}" type="slidenum">
              <a:rPr lang="es-CR" smtClean="0"/>
              <a:pPr/>
              <a:t>‹Nº›</a:t>
            </a:fld>
            <a:endParaRPr lang="es-C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p>
            <a:fld id="{C0535E86-E32B-4558-A649-EA344C5CA66D}" type="datetimeFigureOut">
              <a:rPr lang="es-CR" smtClean="0"/>
              <a:pPr/>
              <a:t>04/12/2012</a:t>
            </a:fld>
            <a:endParaRPr lang="es-CR" dirty="0"/>
          </a:p>
        </p:txBody>
      </p:sp>
      <p:sp>
        <p:nvSpPr>
          <p:cNvPr id="4" name="3 Marcador de pie de página"/>
          <p:cNvSpPr>
            <a:spLocks noGrp="1"/>
          </p:cNvSpPr>
          <p:nvPr>
            <p:ph type="ftr" sz="quarter" idx="11"/>
          </p:nvPr>
        </p:nvSpPr>
        <p:spPr/>
        <p:txBody>
          <a:bodyPr/>
          <a:lstStyle/>
          <a:p>
            <a:endParaRPr lang="es-CR" dirty="0"/>
          </a:p>
        </p:txBody>
      </p:sp>
      <p:sp>
        <p:nvSpPr>
          <p:cNvPr id="5" name="4 Marcador de número de diapositiva"/>
          <p:cNvSpPr>
            <a:spLocks noGrp="1"/>
          </p:cNvSpPr>
          <p:nvPr>
            <p:ph type="sldNum" sz="quarter" idx="12"/>
          </p:nvPr>
        </p:nvSpPr>
        <p:spPr/>
        <p:txBody>
          <a:bodyPr/>
          <a:lstStyle/>
          <a:p>
            <a:fld id="{0364FA71-CE76-4036-84C1-D14235C78DD0}" type="slidenum">
              <a:rPr lang="es-CR" smtClean="0"/>
              <a:pPr/>
              <a:t>‹Nº›</a:t>
            </a:fld>
            <a:endParaRPr lang="es-C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C0535E86-E32B-4558-A649-EA344C5CA66D}" type="datetimeFigureOut">
              <a:rPr lang="es-CR" smtClean="0"/>
              <a:pPr/>
              <a:t>04/12/2012</a:t>
            </a:fld>
            <a:endParaRPr lang="es-CR" dirty="0"/>
          </a:p>
        </p:txBody>
      </p:sp>
      <p:sp>
        <p:nvSpPr>
          <p:cNvPr id="3" name="2 Marcador de pie de página"/>
          <p:cNvSpPr>
            <a:spLocks noGrp="1"/>
          </p:cNvSpPr>
          <p:nvPr>
            <p:ph type="ftr" sz="quarter" idx="11"/>
          </p:nvPr>
        </p:nvSpPr>
        <p:spPr/>
        <p:txBody>
          <a:bodyPr/>
          <a:lstStyle/>
          <a:p>
            <a:endParaRPr lang="es-CR" dirty="0"/>
          </a:p>
        </p:txBody>
      </p:sp>
      <p:sp>
        <p:nvSpPr>
          <p:cNvPr id="4" name="3 Marcador de número de diapositiva"/>
          <p:cNvSpPr>
            <a:spLocks noGrp="1"/>
          </p:cNvSpPr>
          <p:nvPr>
            <p:ph type="sldNum" sz="quarter" idx="12"/>
          </p:nvPr>
        </p:nvSpPr>
        <p:spPr/>
        <p:txBody>
          <a:bodyPr/>
          <a:lstStyle/>
          <a:p>
            <a:fld id="{0364FA71-CE76-4036-84C1-D14235C78DD0}" type="slidenum">
              <a:rPr lang="es-CR" smtClean="0"/>
              <a:pPr/>
              <a:t>‹Nº›</a:t>
            </a:fld>
            <a:endParaRPr lang="es-C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C0535E86-E32B-4558-A649-EA344C5CA66D}" type="datetimeFigureOut">
              <a:rPr lang="es-CR" smtClean="0"/>
              <a:pPr/>
              <a:t>04/12/2012</a:t>
            </a:fld>
            <a:endParaRPr lang="es-CR" dirty="0"/>
          </a:p>
        </p:txBody>
      </p:sp>
      <p:sp>
        <p:nvSpPr>
          <p:cNvPr id="6" name="5 Marcador de pie de página"/>
          <p:cNvSpPr>
            <a:spLocks noGrp="1"/>
          </p:cNvSpPr>
          <p:nvPr>
            <p:ph type="ftr" sz="quarter" idx="11"/>
          </p:nvPr>
        </p:nvSpPr>
        <p:spPr/>
        <p:txBody>
          <a:bodyPr/>
          <a:lstStyle/>
          <a:p>
            <a:endParaRPr lang="es-CR" dirty="0"/>
          </a:p>
        </p:txBody>
      </p:sp>
      <p:sp>
        <p:nvSpPr>
          <p:cNvPr id="7" name="6 Marcador de número de diapositiva"/>
          <p:cNvSpPr>
            <a:spLocks noGrp="1"/>
          </p:cNvSpPr>
          <p:nvPr>
            <p:ph type="sldNum" sz="quarter" idx="12"/>
          </p:nvPr>
        </p:nvSpPr>
        <p:spPr/>
        <p:txBody>
          <a:bodyPr/>
          <a:lstStyle/>
          <a:p>
            <a:fld id="{0364FA71-CE76-4036-84C1-D14235C78DD0}" type="slidenum">
              <a:rPr lang="es-CR" smtClean="0"/>
              <a:pPr/>
              <a:t>‹Nº›</a:t>
            </a:fld>
            <a:endParaRPr lang="es-C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9" name="8 Recortar y redondear rectángulo de esquina sencilla"/>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12" name="11 Triángulo rectángulo"/>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2" name="1 Título"/>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s-ES" smtClean="0"/>
              <a:t>Haga clic para modificar el estilo de título del patrón</a:t>
            </a:r>
            <a:endParaRPr kumimoji="0" lang="en-US"/>
          </a:p>
        </p:txBody>
      </p:sp>
      <p:sp>
        <p:nvSpPr>
          <p:cNvPr id="4" name="3 Marcador de texto"/>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5" name="4 Marcador de fecha"/>
          <p:cNvSpPr>
            <a:spLocks noGrp="1"/>
          </p:cNvSpPr>
          <p:nvPr>
            <p:ph type="dt" sz="half" idx="10"/>
          </p:nvPr>
        </p:nvSpPr>
        <p:spPr/>
        <p:txBody>
          <a:bodyPr/>
          <a:lstStyle/>
          <a:p>
            <a:fld id="{C0535E86-E32B-4558-A649-EA344C5CA66D}" type="datetimeFigureOut">
              <a:rPr lang="es-CR" smtClean="0"/>
              <a:pPr/>
              <a:t>04/12/2012</a:t>
            </a:fld>
            <a:endParaRPr lang="es-CR" dirty="0"/>
          </a:p>
        </p:txBody>
      </p:sp>
      <p:sp>
        <p:nvSpPr>
          <p:cNvPr id="6" name="5 Marcador de pie de página"/>
          <p:cNvSpPr>
            <a:spLocks noGrp="1"/>
          </p:cNvSpPr>
          <p:nvPr>
            <p:ph type="ftr" sz="quarter" idx="11"/>
          </p:nvPr>
        </p:nvSpPr>
        <p:spPr/>
        <p:txBody>
          <a:bodyPr/>
          <a:lstStyle/>
          <a:p>
            <a:endParaRPr lang="es-CR" dirty="0"/>
          </a:p>
        </p:txBody>
      </p:sp>
      <p:sp>
        <p:nvSpPr>
          <p:cNvPr id="7" name="6 Marcador de número de diapositiva"/>
          <p:cNvSpPr>
            <a:spLocks noGrp="1"/>
          </p:cNvSpPr>
          <p:nvPr>
            <p:ph type="sldNum" sz="quarter" idx="12"/>
          </p:nvPr>
        </p:nvSpPr>
        <p:spPr>
          <a:xfrm>
            <a:off x="8077200" y="6356350"/>
            <a:ext cx="609600" cy="365125"/>
          </a:xfrm>
        </p:spPr>
        <p:txBody>
          <a:bodyPr/>
          <a:lstStyle/>
          <a:p>
            <a:fld id="{0364FA71-CE76-4036-84C1-D14235C78DD0}" type="slidenum">
              <a:rPr lang="es-CR" smtClean="0"/>
              <a:pPr/>
              <a:t>‹Nº›</a:t>
            </a:fld>
            <a:endParaRPr lang="es-CR" dirty="0"/>
          </a:p>
        </p:txBody>
      </p:sp>
      <p:sp>
        <p:nvSpPr>
          <p:cNvPr id="3" name="2 Marcador de posición de imagen"/>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s-ES" dirty="0" smtClean="0"/>
              <a:t>Haga clic en el icono para agregar una imagen</a:t>
            </a:r>
            <a:endParaRPr kumimoji="0" lang="en-US" dirty="0"/>
          </a:p>
        </p:txBody>
      </p:sp>
      <p:sp>
        <p:nvSpPr>
          <p:cNvPr id="10" name="9 Forma libre"/>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11" name="10 Forma libre"/>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Forma libre"/>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8" name="7 Forma libre"/>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9" name="8 Marcador de título"/>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s-ES" smtClean="0"/>
              <a:t>Haga clic para modificar el estilo de título del patrón</a:t>
            </a:r>
            <a:endParaRPr kumimoji="0" lang="en-US"/>
          </a:p>
        </p:txBody>
      </p:sp>
      <p:sp>
        <p:nvSpPr>
          <p:cNvPr id="30" name="29 Marcador de texto"/>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0" name="9 Marcador de fecha"/>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C0535E86-E32B-4558-A649-EA344C5CA66D}" type="datetimeFigureOut">
              <a:rPr lang="es-CR" smtClean="0"/>
              <a:pPr/>
              <a:t>04/12/2012</a:t>
            </a:fld>
            <a:endParaRPr lang="es-CR" dirty="0"/>
          </a:p>
        </p:txBody>
      </p:sp>
      <p:sp>
        <p:nvSpPr>
          <p:cNvPr id="22" name="21 Marcador de pie de página"/>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s-CR" dirty="0"/>
          </a:p>
        </p:txBody>
      </p:sp>
      <p:sp>
        <p:nvSpPr>
          <p:cNvPr id="18" name="17 Marcador de número de diapositiva"/>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0364FA71-CE76-4036-84C1-D14235C78DD0}" type="slidenum">
              <a:rPr lang="es-CR" smtClean="0"/>
              <a:pPr/>
              <a:t>‹Nº›</a:t>
            </a:fld>
            <a:endParaRPr lang="es-CR" dirty="0"/>
          </a:p>
        </p:txBody>
      </p:sp>
      <p:grpSp>
        <p:nvGrpSpPr>
          <p:cNvPr id="2" name="1 Grupo"/>
          <p:cNvGrpSpPr/>
          <p:nvPr/>
        </p:nvGrpSpPr>
        <p:grpSpPr>
          <a:xfrm>
            <a:off x="-19017" y="202408"/>
            <a:ext cx="9180548" cy="649224"/>
            <a:chOff x="-19045" y="216550"/>
            <a:chExt cx="9180548" cy="649224"/>
          </a:xfrm>
        </p:grpSpPr>
        <p:sp>
          <p:nvSpPr>
            <p:cNvPr id="12" name="11 Forma libre"/>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3" name="12 Forma libre"/>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Título"/>
          <p:cNvSpPr txBox="1">
            <a:spLocks/>
          </p:cNvSpPr>
          <p:nvPr/>
        </p:nvSpPr>
        <p:spPr>
          <a:xfrm>
            <a:off x="728690" y="2285992"/>
            <a:ext cx="7772400" cy="1714512"/>
          </a:xfrm>
          <a:prstGeom prst="rect">
            <a:avLst/>
          </a:prstGeom>
        </p:spPr>
        <p:txBody>
          <a:bodyPr vert="horz" lIns="0" rIns="0" bIns="0" anchor="b">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GB" sz="2400" b="1" i="0" u="none" strike="noStrike" kern="1200" cap="none" spc="0" normalizeH="0" baseline="0" noProof="0" dirty="0" smtClean="0">
                <a:ln>
                  <a:noFill/>
                </a:ln>
                <a:effectLst/>
                <a:uLnTx/>
                <a:uFillTx/>
                <a:latin typeface="+mj-lt"/>
                <a:ea typeface="+mj-ea"/>
                <a:cs typeface="+mj-cs"/>
              </a:rPr>
              <a:t>Meeting of the Liaison Officer Network</a:t>
            </a:r>
            <a:r>
              <a:rPr kumimoji="0" lang="en-GB" sz="2400" b="1" i="0" u="none" strike="noStrike" kern="1200" cap="none" spc="0" normalizeH="0" noProof="0" dirty="0" smtClean="0">
                <a:ln>
                  <a:noFill/>
                </a:ln>
                <a:effectLst/>
                <a:uLnTx/>
                <a:uFillTx/>
                <a:latin typeface="+mj-lt"/>
                <a:ea typeface="+mj-ea"/>
                <a:cs typeface="+mj-cs"/>
              </a:rPr>
              <a:t> to Combat Migrant </a:t>
            </a:r>
            <a:r>
              <a:rPr lang="en-GB" sz="2400" b="1" noProof="0" dirty="0">
                <a:latin typeface="+mj-lt"/>
                <a:ea typeface="+mj-ea"/>
                <a:cs typeface="+mj-cs"/>
              </a:rPr>
              <a:t>S</a:t>
            </a:r>
            <a:r>
              <a:rPr kumimoji="0" lang="en-GB" sz="2400" b="1" i="0" u="none" strike="noStrike" kern="1200" cap="none" spc="0" normalizeH="0" noProof="0" dirty="0" smtClean="0">
                <a:ln>
                  <a:noFill/>
                </a:ln>
                <a:effectLst/>
                <a:uLnTx/>
                <a:uFillTx/>
                <a:latin typeface="+mj-lt"/>
                <a:ea typeface="+mj-ea"/>
                <a:cs typeface="+mj-cs"/>
              </a:rPr>
              <a:t>muggling and Trafficking</a:t>
            </a: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GB" sz="3200" b="1" i="0" u="none" strike="noStrike" kern="1200" cap="none" spc="0" normalizeH="0" baseline="0" noProof="0" dirty="0" smtClean="0">
                <a:ln>
                  <a:noFill/>
                </a:ln>
                <a:effectLst/>
                <a:uLnTx/>
                <a:uFillTx/>
                <a:latin typeface="+mj-lt"/>
                <a:ea typeface="+mj-ea"/>
                <a:cs typeface="+mj-cs"/>
              </a:rPr>
              <a:t/>
            </a:r>
            <a:br>
              <a:rPr kumimoji="0" lang="en-GB" sz="3200" b="1" i="0" u="none" strike="noStrike" kern="1200" cap="none" spc="0" normalizeH="0" baseline="0" noProof="0" dirty="0" smtClean="0">
                <a:ln>
                  <a:noFill/>
                </a:ln>
                <a:effectLst/>
                <a:uLnTx/>
                <a:uFillTx/>
                <a:latin typeface="+mj-lt"/>
                <a:ea typeface="+mj-ea"/>
                <a:cs typeface="+mj-cs"/>
              </a:rPr>
            </a:br>
            <a:r>
              <a:rPr kumimoji="0" lang="en-GB" sz="1600" b="1" i="0" u="none" strike="noStrike" kern="1200" cap="none" spc="0" normalizeH="0" baseline="0" noProof="0" dirty="0" smtClean="0">
                <a:ln>
                  <a:noFill/>
                </a:ln>
                <a:effectLst/>
                <a:uLnTx/>
                <a:uFillTx/>
                <a:latin typeface="+mj-lt"/>
                <a:ea typeface="+mj-ea"/>
                <a:cs typeface="+mj-cs"/>
              </a:rPr>
              <a:t>Panama City, Panama</a:t>
            </a:r>
            <a:br>
              <a:rPr kumimoji="0" lang="en-GB" sz="1600" b="1" i="0" u="none" strike="noStrike" kern="1200" cap="none" spc="0" normalizeH="0" baseline="0" noProof="0" dirty="0" smtClean="0">
                <a:ln>
                  <a:noFill/>
                </a:ln>
                <a:effectLst/>
                <a:uLnTx/>
                <a:uFillTx/>
                <a:latin typeface="+mj-lt"/>
                <a:ea typeface="+mj-ea"/>
                <a:cs typeface="+mj-cs"/>
              </a:rPr>
            </a:br>
            <a:r>
              <a:rPr kumimoji="0" lang="en-GB" sz="1600" b="1" i="0" u="none" strike="noStrike" kern="1200" cap="none" spc="0" normalizeH="0" baseline="0" noProof="0" dirty="0" smtClean="0">
                <a:ln>
                  <a:noFill/>
                </a:ln>
                <a:effectLst/>
                <a:uLnTx/>
                <a:uFillTx/>
                <a:latin typeface="+mj-lt"/>
                <a:ea typeface="+mj-ea"/>
                <a:cs typeface="+mj-cs"/>
              </a:rPr>
              <a:t>December</a:t>
            </a:r>
            <a:r>
              <a:rPr kumimoji="0" lang="en-GB" sz="1600" b="1" i="0" u="none" strike="noStrike" kern="1200" cap="none" spc="0" normalizeH="0" noProof="0" dirty="0" smtClean="0">
                <a:ln>
                  <a:noFill/>
                </a:ln>
                <a:effectLst/>
                <a:uLnTx/>
                <a:uFillTx/>
                <a:latin typeface="+mj-lt"/>
                <a:ea typeface="+mj-ea"/>
                <a:cs typeface="+mj-cs"/>
              </a:rPr>
              <a:t> 4, </a:t>
            </a:r>
            <a:r>
              <a:rPr kumimoji="0" lang="en-GB" sz="1600" b="1" i="0" u="none" strike="noStrike" kern="1200" cap="none" spc="0" normalizeH="0" baseline="0" noProof="0" dirty="0" smtClean="0">
                <a:ln>
                  <a:noFill/>
                </a:ln>
                <a:effectLst/>
                <a:uLnTx/>
                <a:uFillTx/>
                <a:latin typeface="+mj-lt"/>
                <a:ea typeface="+mj-ea"/>
                <a:cs typeface="+mj-cs"/>
              </a:rPr>
              <a:t>2012</a:t>
            </a:r>
            <a:endParaRPr kumimoji="0" lang="en-GB" sz="2400" b="1" i="0" u="none" strike="noStrike" kern="1200" cap="none" spc="0" normalizeH="0" baseline="0" noProof="0" dirty="0" smtClean="0">
              <a:ln>
                <a:noFill/>
              </a:ln>
              <a:effectLst/>
              <a:uLnTx/>
              <a:uFillTx/>
              <a:latin typeface="+mj-lt"/>
              <a:ea typeface="+mj-ea"/>
              <a:cs typeface="+mj-cs"/>
            </a:endParaRPr>
          </a:p>
        </p:txBody>
      </p:sp>
      <p:sp>
        <p:nvSpPr>
          <p:cNvPr id="5" name="2 Subtítulo"/>
          <p:cNvSpPr txBox="1">
            <a:spLocks/>
          </p:cNvSpPr>
          <p:nvPr/>
        </p:nvSpPr>
        <p:spPr>
          <a:xfrm>
            <a:off x="1142976" y="4286256"/>
            <a:ext cx="7072362" cy="1071570"/>
          </a:xfrm>
          <a:prstGeom prst="rect">
            <a:avLst/>
          </a:prstGeom>
        </p:spPr>
        <p:txBody>
          <a:bodyPr vert="horz">
            <a:normAutofit/>
          </a:bodyPr>
          <a:lstStyle/>
          <a:p>
            <a:pPr marL="274320" marR="0" lvl="0" indent="-274320" algn="ctr" defTabSz="914400" rtl="0" eaLnBrk="1" fontAlgn="auto" latinLnBrk="0" hangingPunct="1">
              <a:lnSpc>
                <a:spcPct val="100000"/>
              </a:lnSpc>
              <a:spcBef>
                <a:spcPct val="20000"/>
              </a:spcBef>
              <a:spcAft>
                <a:spcPts val="0"/>
              </a:spcAft>
              <a:buClr>
                <a:schemeClr val="accent3"/>
              </a:buClr>
              <a:buSzPct val="95000"/>
              <a:tabLst/>
              <a:defRPr/>
            </a:pPr>
            <a:r>
              <a:rPr kumimoji="0" lang="en-GB" sz="2000" b="1" i="0" u="none" strike="noStrike" kern="1200" cap="none" spc="0" normalizeH="0" baseline="0" noProof="0" dirty="0" smtClean="0">
                <a:ln>
                  <a:noFill/>
                </a:ln>
                <a:solidFill>
                  <a:schemeClr val="tx2">
                    <a:lumMod val="75000"/>
                  </a:schemeClr>
                </a:solidFill>
                <a:effectLst/>
                <a:uLnTx/>
                <a:uFillTx/>
                <a:latin typeface="+mn-lt"/>
                <a:ea typeface="+mn-ea"/>
                <a:cs typeface="+mn-cs"/>
              </a:rPr>
              <a:t>REGIONAL NETWORK FOR </a:t>
            </a:r>
          </a:p>
          <a:p>
            <a:pPr marL="274320" marR="0" lvl="0" indent="-274320" algn="ctr" defTabSz="914400" rtl="0" eaLnBrk="1" fontAlgn="auto" latinLnBrk="0" hangingPunct="1">
              <a:lnSpc>
                <a:spcPct val="100000"/>
              </a:lnSpc>
              <a:spcBef>
                <a:spcPct val="20000"/>
              </a:spcBef>
              <a:spcAft>
                <a:spcPts val="0"/>
              </a:spcAft>
              <a:buClr>
                <a:schemeClr val="accent3"/>
              </a:buClr>
              <a:buSzPct val="95000"/>
              <a:tabLst/>
              <a:defRPr/>
            </a:pPr>
            <a:r>
              <a:rPr kumimoji="0" lang="en-GB" sz="2000" b="1" i="0" u="none" strike="noStrike" kern="1200" cap="none" spc="0" normalizeH="0" baseline="0" noProof="0" dirty="0" smtClean="0">
                <a:ln>
                  <a:noFill/>
                </a:ln>
                <a:solidFill>
                  <a:schemeClr val="tx2">
                    <a:lumMod val="75000"/>
                  </a:schemeClr>
                </a:solidFill>
                <a:effectLst/>
                <a:uLnTx/>
                <a:uFillTx/>
                <a:latin typeface="+mn-lt"/>
                <a:ea typeface="+mn-ea"/>
                <a:cs typeface="+mn-cs"/>
              </a:rPr>
              <a:t>CIVIL ORGANIZATIONS ON MIGRATION</a:t>
            </a:r>
            <a:endParaRPr kumimoji="0" lang="en-GB" sz="2000" b="1" i="0" u="none" strike="noStrike" kern="1200" cap="none" spc="0" normalizeH="0" baseline="0" noProof="0" dirty="0" smtClean="0">
              <a:ln>
                <a:noFill/>
              </a:ln>
              <a:solidFill>
                <a:schemeClr val="tx2">
                  <a:lumMod val="75000"/>
                </a:schemeClr>
              </a:solidFill>
              <a:effectLst/>
              <a:uLnTx/>
              <a:uFillTx/>
              <a:latin typeface="+mn-lt"/>
              <a:ea typeface="+mn-ea"/>
              <a:cs typeface="+mn-cs"/>
            </a:endParaRPr>
          </a:p>
        </p:txBody>
      </p:sp>
      <p:pic>
        <p:nvPicPr>
          <p:cNvPr id="6" name="Imagen 1" descr="LOGORROCM"/>
          <p:cNvPicPr>
            <a:picLocks noChangeAspect="1" noChangeArrowheads="1"/>
          </p:cNvPicPr>
          <p:nvPr/>
        </p:nvPicPr>
        <p:blipFill>
          <a:blip r:embed="rId2" cstate="print"/>
          <a:srcRect/>
          <a:stretch>
            <a:fillRect/>
          </a:stretch>
        </p:blipFill>
        <p:spPr bwMode="auto">
          <a:xfrm>
            <a:off x="3643306" y="5059416"/>
            <a:ext cx="1785918" cy="1798584"/>
          </a:xfrm>
          <a:prstGeom prst="rect">
            <a:avLst/>
          </a:prstGeom>
          <a:noFill/>
          <a:ln w="9525">
            <a:noFill/>
            <a:miter lim="800000"/>
            <a:headEnd/>
            <a:tailEnd/>
          </a:ln>
        </p:spPr>
      </p:pic>
      <p:pic>
        <p:nvPicPr>
          <p:cNvPr id="7" name="Imagen 2" descr="CRM Logo"/>
          <p:cNvPicPr>
            <a:picLocks noChangeAspect="1" noChangeArrowheads="1"/>
          </p:cNvPicPr>
          <p:nvPr/>
        </p:nvPicPr>
        <p:blipFill>
          <a:blip r:embed="rId3" cstate="print"/>
          <a:srcRect/>
          <a:stretch>
            <a:fillRect/>
          </a:stretch>
        </p:blipFill>
        <p:spPr bwMode="auto">
          <a:xfrm>
            <a:off x="2643174" y="694478"/>
            <a:ext cx="3714776" cy="1162886"/>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428604"/>
            <a:ext cx="8229600" cy="1143000"/>
          </a:xfrm>
        </p:spPr>
        <p:txBody>
          <a:bodyPr>
            <a:normAutofit fontScale="90000"/>
          </a:bodyPr>
          <a:lstStyle/>
          <a:p>
            <a:pPr algn="ctr"/>
            <a:r>
              <a:rPr lang="en-GB" sz="4400" b="1" dirty="0" smtClean="0"/>
              <a:t>ADVANCES IN COMBATING THE CRIME OF TRAFFICKING IN PERSONS</a:t>
            </a:r>
            <a:endParaRPr lang="en-GB" sz="4400" b="1" dirty="0"/>
          </a:p>
        </p:txBody>
      </p:sp>
      <p:sp>
        <p:nvSpPr>
          <p:cNvPr id="3" name="2 Marcador de contenido"/>
          <p:cNvSpPr>
            <a:spLocks noGrp="1"/>
          </p:cNvSpPr>
          <p:nvPr>
            <p:ph idx="1"/>
          </p:nvPr>
        </p:nvSpPr>
        <p:spPr>
          <a:xfrm>
            <a:off x="457200" y="1428736"/>
            <a:ext cx="8229600" cy="4857784"/>
          </a:xfrm>
        </p:spPr>
        <p:txBody>
          <a:bodyPr>
            <a:noAutofit/>
          </a:bodyPr>
          <a:lstStyle/>
          <a:p>
            <a:pPr algn="just">
              <a:buNone/>
            </a:pPr>
            <a:endParaRPr lang="en-GB" sz="2400" dirty="0" smtClean="0">
              <a:latin typeface="Georgia" pitchFamily="18" charset="0"/>
            </a:endParaRPr>
          </a:p>
          <a:p>
            <a:pPr algn="just"/>
            <a:r>
              <a:rPr lang="en-GB" sz="2400" dirty="0" smtClean="0">
                <a:latin typeface="Georgia" pitchFamily="18" charset="0"/>
              </a:rPr>
              <a:t>RNCOM has observed advances in the enactment of laws against the crime of traffickin</a:t>
            </a:r>
            <a:r>
              <a:rPr lang="en-GB" sz="2400" dirty="0" smtClean="0">
                <a:latin typeface="Georgia" pitchFamily="18" charset="0"/>
              </a:rPr>
              <a:t>g in persons</a:t>
            </a:r>
            <a:r>
              <a:rPr lang="en-GB" sz="2400" dirty="0" smtClean="0">
                <a:latin typeface="Georgia" pitchFamily="18" charset="0"/>
              </a:rPr>
              <a:t>.</a:t>
            </a:r>
          </a:p>
          <a:p>
            <a:pPr algn="just"/>
            <a:endParaRPr lang="en-GB" sz="2400" dirty="0" smtClean="0">
              <a:latin typeface="Georgia" pitchFamily="18" charset="0"/>
            </a:endParaRPr>
          </a:p>
          <a:p>
            <a:pPr lvl="1" algn="just"/>
            <a:r>
              <a:rPr lang="en-GB" dirty="0" smtClean="0"/>
              <a:t>Mexico: General Law to Prevent, Punish, and </a:t>
            </a:r>
            <a:r>
              <a:rPr lang="en-GB" dirty="0" smtClean="0"/>
              <a:t>Eradicate the Crimes of Trafficking in Persons and for the Protection and Assistance of Victims of such Crimes</a:t>
            </a:r>
            <a:r>
              <a:rPr lang="en-GB" dirty="0" smtClean="0"/>
              <a:t>. </a:t>
            </a:r>
          </a:p>
          <a:p>
            <a:pPr lvl="1" algn="just"/>
            <a:r>
              <a:rPr lang="en-GB" dirty="0" smtClean="0"/>
              <a:t>Guatemala: Law Against Trafficking in Persons and Sexual Exploitation.  Decree 9-2009.</a:t>
            </a:r>
          </a:p>
          <a:p>
            <a:pPr lvl="1" algn="just"/>
            <a:r>
              <a:rPr lang="en-GB" dirty="0" smtClean="0"/>
              <a:t>Belize: Trafficking in Persons (Prohibition) Bill. 2003.</a:t>
            </a:r>
          </a:p>
          <a:p>
            <a:pPr lvl="1" algn="just"/>
            <a:r>
              <a:rPr lang="en-GB" dirty="0" smtClean="0"/>
              <a:t>El Salvador: In process.</a:t>
            </a:r>
          </a:p>
          <a:p>
            <a:pPr algn="just">
              <a:buNone/>
            </a:pPr>
            <a:endParaRPr lang="en-GB" sz="2400" dirty="0" smtClean="0"/>
          </a:p>
          <a:p>
            <a:pPr algn="just">
              <a:buNone/>
            </a:pPr>
            <a:endParaRPr lang="en-GB" sz="2400" dirty="0" smtClean="0">
              <a:latin typeface="Georgia" pitchFamily="18" charset="0"/>
            </a:endParaRPr>
          </a:p>
          <a:p>
            <a:pPr algn="just">
              <a:buNone/>
            </a:pPr>
            <a:endParaRPr lang="en-GB" sz="2400" dirty="0" smtClean="0">
              <a:latin typeface="Georgia" pitchFamily="18" charset="0"/>
            </a:endParaRPr>
          </a:p>
          <a:p>
            <a:pPr algn="just">
              <a:buNone/>
            </a:pPr>
            <a:endParaRPr lang="en-GB" sz="2400" dirty="0" smtClean="0">
              <a:latin typeface="Georgia" pitchFamily="18" charset="0"/>
            </a:endParaRPr>
          </a:p>
          <a:p>
            <a:pPr algn="just"/>
            <a:endParaRPr lang="en-GB" sz="2400" dirty="0">
              <a:latin typeface="Georgia" pitchFamily="18" charset="0"/>
            </a:endParaRPr>
          </a:p>
        </p:txBody>
      </p:sp>
      <p:pic>
        <p:nvPicPr>
          <p:cNvPr id="4" name="Imagen 1" descr="LOGORROCM"/>
          <p:cNvPicPr>
            <a:picLocks noChangeAspect="1" noChangeArrowheads="1"/>
          </p:cNvPicPr>
          <p:nvPr/>
        </p:nvPicPr>
        <p:blipFill>
          <a:blip r:embed="rId3" cstate="print"/>
          <a:srcRect/>
          <a:stretch>
            <a:fillRect/>
          </a:stretch>
        </p:blipFill>
        <p:spPr bwMode="auto">
          <a:xfrm>
            <a:off x="8434675" y="6143644"/>
            <a:ext cx="709325" cy="71435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71438" y="571480"/>
            <a:ext cx="8786842" cy="5953864"/>
          </a:xfrm>
        </p:spPr>
        <p:txBody>
          <a:bodyPr numCol="1">
            <a:noAutofit/>
          </a:bodyPr>
          <a:lstStyle/>
          <a:p>
            <a:pPr lvl="1" algn="just"/>
            <a:r>
              <a:rPr lang="en-GB" sz="2200" dirty="0" smtClean="0"/>
              <a:t>Honduras: Law Against Traffickin</a:t>
            </a:r>
            <a:r>
              <a:rPr lang="en-GB" sz="2200" dirty="0" smtClean="0"/>
              <a:t>g in Persons</a:t>
            </a:r>
            <a:r>
              <a:rPr lang="en-GB" sz="2200" dirty="0" smtClean="0"/>
              <a:t>. Decree 59-2012.</a:t>
            </a:r>
          </a:p>
          <a:p>
            <a:pPr algn="just"/>
            <a:endParaRPr lang="en-GB" sz="2400" dirty="0" smtClean="0"/>
          </a:p>
          <a:p>
            <a:pPr lvl="1" algn="just"/>
            <a:r>
              <a:rPr lang="en-GB" sz="2200" dirty="0" smtClean="0"/>
              <a:t>Nicaragua: Comprehensive Law on Violence Against Women, </a:t>
            </a:r>
            <a:r>
              <a:rPr lang="en-GB" sz="2200" dirty="0" smtClean="0"/>
              <a:t>specifically establishing the crime of trafficking and related activities. Act </a:t>
            </a:r>
            <a:r>
              <a:rPr lang="en-GB" sz="2200" dirty="0" smtClean="0"/>
              <a:t>779. 2012. </a:t>
            </a:r>
          </a:p>
          <a:p>
            <a:pPr algn="just">
              <a:buNone/>
            </a:pPr>
            <a:endParaRPr lang="en-GB" sz="2400" dirty="0" smtClean="0"/>
          </a:p>
          <a:p>
            <a:pPr lvl="1" algn="just"/>
            <a:r>
              <a:rPr lang="en-GB" sz="2200" dirty="0" smtClean="0"/>
              <a:t>Costa Rica: Law Against Trafficking in Persons and establishment of the National Coalition Against Migrant Smuggling and Trafficking (CONATT). Act 9095. 2012.</a:t>
            </a:r>
          </a:p>
          <a:p>
            <a:pPr algn="just">
              <a:buNone/>
            </a:pPr>
            <a:endParaRPr lang="en-GB" sz="2400" dirty="0" smtClean="0"/>
          </a:p>
          <a:p>
            <a:pPr lvl="1" algn="just"/>
            <a:r>
              <a:rPr lang="en-GB" sz="2200" dirty="0" smtClean="0"/>
              <a:t>Panama: Law Against Trafficking in Persons and Related Activities. Act 79(2011).</a:t>
            </a:r>
          </a:p>
          <a:p>
            <a:pPr algn="just">
              <a:buNone/>
            </a:pPr>
            <a:endParaRPr lang="en-GB" sz="2400" dirty="0" smtClean="0"/>
          </a:p>
          <a:p>
            <a:pPr lvl="1"/>
            <a:r>
              <a:rPr lang="en-GB" sz="2200" dirty="0" smtClean="0"/>
              <a:t>Dominican Republic: On Migrant Smuggling and Trafficking.    Act 137-03. 2003. </a:t>
            </a:r>
          </a:p>
          <a:p>
            <a:pPr algn="just"/>
            <a:endParaRPr lang="en-GB" sz="2400" dirty="0" smtClean="0"/>
          </a:p>
          <a:p>
            <a:pPr algn="just"/>
            <a:endParaRPr lang="en-GB" sz="1800" dirty="0" smtClean="0"/>
          </a:p>
          <a:p>
            <a:pPr algn="just"/>
            <a:endParaRPr lang="en-GB" sz="18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1071546"/>
            <a:ext cx="8401080" cy="5357850"/>
          </a:xfrm>
        </p:spPr>
        <p:txBody>
          <a:bodyPr>
            <a:normAutofit fontScale="85000" lnSpcReduction="10000"/>
          </a:bodyPr>
          <a:lstStyle/>
          <a:p>
            <a:pPr algn="just"/>
            <a:r>
              <a:rPr lang="en-GB" sz="2800" dirty="0" smtClean="0">
                <a:latin typeface="Georgia" pitchFamily="18" charset="0"/>
              </a:rPr>
              <a:t>The majority of Member States of RNCOM </a:t>
            </a:r>
            <a:r>
              <a:rPr lang="en-GB" sz="2800" dirty="0" smtClean="0">
                <a:latin typeface="Georgia" pitchFamily="18" charset="0"/>
              </a:rPr>
              <a:t>are actively involved in National </a:t>
            </a:r>
            <a:r>
              <a:rPr lang="en-GB" sz="2800" dirty="0">
                <a:latin typeface="Georgia" pitchFamily="18" charset="0"/>
              </a:rPr>
              <a:t>C</a:t>
            </a:r>
            <a:r>
              <a:rPr lang="en-GB" sz="2800" dirty="0" smtClean="0">
                <a:latin typeface="Georgia" pitchFamily="18" charset="0"/>
              </a:rPr>
              <a:t>oalitions against the Crime of Trafficking in Persons and Migrant Smuggling</a:t>
            </a:r>
            <a:r>
              <a:rPr lang="en-GB" sz="2800" dirty="0" smtClean="0">
                <a:latin typeface="Georgia" pitchFamily="18" charset="0"/>
              </a:rPr>
              <a:t>.</a:t>
            </a:r>
          </a:p>
          <a:p>
            <a:pPr algn="just"/>
            <a:endParaRPr lang="en-GB" sz="2800" dirty="0" smtClean="0">
              <a:latin typeface="Georgia" pitchFamily="18" charset="0"/>
            </a:endParaRPr>
          </a:p>
          <a:p>
            <a:pPr algn="just"/>
            <a:r>
              <a:rPr lang="en-GB" sz="2800" dirty="0" smtClean="0">
                <a:latin typeface="Georgia" pitchFamily="18" charset="0"/>
              </a:rPr>
              <a:t>Members of RNCOM are implementing awareness-raising, education, and training campaigns oriented toward officers of the Judiciary, the national police force, public prosecutor’s offices, and judges to prevent the crime of trafficking in persons and migrant smuggling</a:t>
            </a:r>
            <a:r>
              <a:rPr lang="en-GB" sz="2800" dirty="0" smtClean="0">
                <a:latin typeface="Georgia" pitchFamily="18" charset="0"/>
              </a:rPr>
              <a:t>.</a:t>
            </a:r>
          </a:p>
          <a:p>
            <a:pPr algn="just"/>
            <a:endParaRPr lang="en-GB" sz="2800" dirty="0" smtClean="0">
              <a:latin typeface="Georgia" pitchFamily="18" charset="0"/>
            </a:endParaRPr>
          </a:p>
          <a:p>
            <a:pPr algn="just"/>
            <a:r>
              <a:rPr lang="en-GB" sz="2800" dirty="0" smtClean="0">
                <a:latin typeface="Georgia" pitchFamily="18" charset="0"/>
              </a:rPr>
              <a:t>We believe that it is important that RNCOM organizations collaborate in providing assistance to victims of the crime through national units and coalitions</a:t>
            </a:r>
            <a:r>
              <a:rPr lang="en-GB" sz="2800" dirty="0" smtClean="0">
                <a:latin typeface="Georgia" pitchFamily="18" charset="0"/>
              </a:rPr>
              <a:t>.</a:t>
            </a:r>
          </a:p>
          <a:p>
            <a:pPr algn="just">
              <a:buNone/>
            </a:pPr>
            <a:endParaRPr lang="en-GB"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1023478"/>
            <a:ext cx="8329642" cy="5357850"/>
          </a:xfrm>
        </p:spPr>
        <p:txBody>
          <a:bodyPr>
            <a:noAutofit/>
          </a:bodyPr>
          <a:lstStyle/>
          <a:p>
            <a:pPr algn="just"/>
            <a:r>
              <a:rPr lang="en-GB" dirty="0" smtClean="0"/>
              <a:t>The need for appropriate shelters or centres to provide protection and assistance to victims and witnesses of the crime continues to be apparent</a:t>
            </a:r>
            <a:r>
              <a:rPr lang="en-GB" dirty="0" smtClean="0"/>
              <a:t>.</a:t>
            </a:r>
          </a:p>
          <a:p>
            <a:pPr algn="just">
              <a:buNone/>
            </a:pPr>
            <a:endParaRPr lang="en-GB" dirty="0" smtClean="0"/>
          </a:p>
          <a:p>
            <a:pPr algn="just"/>
            <a:r>
              <a:rPr lang="en-GB" dirty="0" smtClean="0"/>
              <a:t>Victims of forced displacement caused by new forms of violence in the region are </a:t>
            </a:r>
            <a:r>
              <a:rPr lang="en-GB" dirty="0" smtClean="0"/>
              <a:t>most vulnerable to becoming victims of trafficking networks, particularly unaccompanied boys, girls, and adolescents</a:t>
            </a:r>
            <a:r>
              <a:rPr lang="en-GB" dirty="0" smtClean="0"/>
              <a:t>.</a:t>
            </a:r>
          </a:p>
          <a:p>
            <a:pPr algn="just"/>
            <a:endParaRPr lang="en-GB" dirty="0" smtClean="0"/>
          </a:p>
          <a:p>
            <a:pPr algn="just"/>
            <a:r>
              <a:rPr lang="en-GB" dirty="0" smtClean="0"/>
              <a:t>Access to refugee status and appropriate assistance and protection</a:t>
            </a:r>
            <a:r>
              <a:rPr lang="en-GB" dirty="0" smtClean="0"/>
              <a:t> should be ensured for victims of trafficking, in order to avoid re-victimization.</a:t>
            </a:r>
          </a:p>
          <a:p>
            <a:pPr algn="just">
              <a:buNone/>
            </a:pPr>
            <a:endParaRPr lang="en-GB" dirty="0" smtClean="0"/>
          </a:p>
          <a:p>
            <a:pPr algn="just"/>
            <a:endParaRPr lang="en-GB" dirty="0" smtClean="0"/>
          </a:p>
          <a:p>
            <a:pPr algn="just"/>
            <a:endParaRPr lang="en-GB" dirty="0" smtClean="0"/>
          </a:p>
          <a:p>
            <a:pPr algn="just"/>
            <a:endParaRPr lang="en-GB" dirty="0" smtClean="0"/>
          </a:p>
          <a:p>
            <a:pPr algn="just">
              <a:buNone/>
            </a:pPr>
            <a:endParaRPr lang="en-GB" dirty="0" smtClean="0"/>
          </a:p>
          <a:p>
            <a:pPr algn="just">
              <a:buNone/>
            </a:pPr>
            <a:endParaRPr lang="en-GB" dirty="0" smtClean="0"/>
          </a:p>
          <a:p>
            <a:pPr algn="just">
              <a:buNone/>
            </a:pPr>
            <a:endParaRPr lang="en-GB" dirty="0"/>
          </a:p>
        </p:txBody>
      </p:sp>
      <p:pic>
        <p:nvPicPr>
          <p:cNvPr id="4" name="Imagen 1" descr="LOGORROCM"/>
          <p:cNvPicPr>
            <a:picLocks noChangeAspect="1" noChangeArrowheads="1"/>
          </p:cNvPicPr>
          <p:nvPr/>
        </p:nvPicPr>
        <p:blipFill>
          <a:blip r:embed="rId2" cstate="print"/>
          <a:srcRect/>
          <a:stretch>
            <a:fillRect/>
          </a:stretch>
        </p:blipFill>
        <p:spPr bwMode="auto">
          <a:xfrm>
            <a:off x="8505610" y="6215082"/>
            <a:ext cx="638390" cy="642918"/>
          </a:xfrm>
          <a:prstGeom prst="rect">
            <a:avLst/>
          </a:prstGeom>
          <a:noFill/>
          <a:ln w="9525">
            <a:noFill/>
            <a:miter lim="800000"/>
            <a:headEnd/>
            <a:tailEnd/>
          </a:ln>
        </p:spPr>
      </p:pic>
      <p:sp>
        <p:nvSpPr>
          <p:cNvPr id="5" name="2 Marcador de contenido"/>
          <p:cNvSpPr txBox="1">
            <a:spLocks/>
          </p:cNvSpPr>
          <p:nvPr/>
        </p:nvSpPr>
        <p:spPr>
          <a:xfrm>
            <a:off x="557242" y="428604"/>
            <a:ext cx="8229600" cy="776294"/>
          </a:xfrm>
          <a:prstGeom prst="rect">
            <a:avLst/>
          </a:prstGeom>
        </p:spPr>
        <p:txBody>
          <a:bodyPr vert="horz">
            <a:normAutofit/>
          </a:bodyPr>
          <a:lstStyle/>
          <a:p>
            <a:pPr marL="274320" marR="0" lvl="0" indent="-274320" algn="r" defTabSz="914400" rtl="0" eaLnBrk="1" fontAlgn="auto" latinLnBrk="0" hangingPunct="1">
              <a:lnSpc>
                <a:spcPct val="100000"/>
              </a:lnSpc>
              <a:spcBef>
                <a:spcPct val="20000"/>
              </a:spcBef>
              <a:spcAft>
                <a:spcPts val="0"/>
              </a:spcAft>
              <a:buClr>
                <a:schemeClr val="accent3"/>
              </a:buClr>
              <a:buSzPct val="95000"/>
              <a:buFont typeface="Wingdings 2"/>
              <a:buNone/>
              <a:tabLst/>
              <a:defRPr/>
            </a:pPr>
            <a:r>
              <a:rPr lang="en-GB" sz="4000" b="1" dirty="0" smtClean="0">
                <a:solidFill>
                  <a:schemeClr val="tx2"/>
                </a:solidFill>
                <a:latin typeface="+mj-lt"/>
                <a:ea typeface="+mj-ea"/>
                <a:cs typeface="+mj-cs"/>
              </a:rPr>
              <a:t>CHALLENGES</a:t>
            </a:r>
            <a:r>
              <a:rPr lang="en-GB" sz="2400" dirty="0" smtClean="0"/>
              <a:t> </a:t>
            </a:r>
            <a:endParaRPr kumimoji="0" lang="en-GB" sz="2400" b="0" i="0" u="none" strike="noStrike" kern="1200" cap="none" spc="0" normalizeH="0" baseline="0" noProof="0" dirty="0" smtClean="0">
              <a:ln>
                <a:noFill/>
              </a:ln>
              <a:solidFill>
                <a:schemeClr val="tx1"/>
              </a:solidFill>
              <a:effectLst/>
              <a:uLnTx/>
              <a:uFillTx/>
            </a:endParaRPr>
          </a:p>
          <a:p>
            <a:pPr marL="274320" marR="0" lvl="0" indent="-274320" algn="just" defTabSz="914400" rtl="0" eaLnBrk="1" fontAlgn="auto" latinLnBrk="0" hangingPunct="1">
              <a:lnSpc>
                <a:spcPct val="100000"/>
              </a:lnSpc>
              <a:spcBef>
                <a:spcPct val="20000"/>
              </a:spcBef>
              <a:spcAft>
                <a:spcPts val="0"/>
              </a:spcAft>
              <a:buClr>
                <a:schemeClr val="accent3"/>
              </a:buClr>
              <a:buSzPct val="95000"/>
              <a:buFont typeface="Wingdings 2"/>
              <a:buNone/>
              <a:tabLst/>
              <a:defRPr/>
            </a:pPr>
            <a:endParaRPr kumimoji="0" lang="en-GB" sz="2400" b="0" i="0" u="none" strike="noStrike" kern="1200" cap="none" spc="0" normalizeH="0" baseline="0" noProof="0" dirty="0" smtClean="0">
              <a:ln>
                <a:noFill/>
              </a:ln>
              <a:solidFill>
                <a:schemeClr val="tx1"/>
              </a:solidFill>
              <a:effectLst/>
              <a:uLnTx/>
              <a:uFillTx/>
            </a:endParaRPr>
          </a:p>
          <a:p>
            <a:pPr marL="274320" marR="0" lvl="0" indent="-274320" algn="just" defTabSz="914400" rtl="0" eaLnBrk="1" fontAlgn="auto" latinLnBrk="0" hangingPunct="1">
              <a:lnSpc>
                <a:spcPct val="100000"/>
              </a:lnSpc>
              <a:spcBef>
                <a:spcPct val="20000"/>
              </a:spcBef>
              <a:spcAft>
                <a:spcPts val="0"/>
              </a:spcAft>
              <a:buClr>
                <a:schemeClr val="accent3"/>
              </a:buClr>
              <a:buSzPct val="95000"/>
              <a:buFont typeface="Wingdings 2"/>
              <a:buNone/>
              <a:tabLst/>
              <a:defRPr/>
            </a:pPr>
            <a:endParaRPr kumimoji="0" lang="en-GB" sz="2400" b="0" i="0" u="none" strike="noStrike" kern="1200" cap="none" spc="0" normalizeH="0" baseline="0" noProof="0" dirty="0">
              <a:ln>
                <a:noFill/>
              </a:ln>
              <a:solidFill>
                <a:schemeClr val="tx1"/>
              </a:solidFill>
              <a:effectLst/>
              <a:uLnTx/>
              <a:uFillTx/>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1571612"/>
            <a:ext cx="8229600" cy="4389120"/>
          </a:xfrm>
        </p:spPr>
        <p:txBody>
          <a:bodyPr>
            <a:normAutofit/>
          </a:bodyPr>
          <a:lstStyle/>
          <a:p>
            <a:pPr algn="just"/>
            <a:r>
              <a:rPr lang="en-GB" sz="2800" dirty="0" smtClean="0"/>
              <a:t>RNCOM reiterates to all countries in the RCM region that the return of a victim of trafficking should be voluntary</a:t>
            </a:r>
            <a:r>
              <a:rPr lang="en-GB" sz="2800" dirty="0" smtClean="0"/>
              <a:t>.</a:t>
            </a:r>
          </a:p>
          <a:p>
            <a:pPr algn="just">
              <a:buNone/>
            </a:pPr>
            <a:endParaRPr lang="en-GB" sz="2800" dirty="0" smtClean="0"/>
          </a:p>
          <a:p>
            <a:pPr algn="just"/>
            <a:r>
              <a:rPr lang="en-GB" sz="2800" dirty="0" smtClean="0"/>
              <a:t>The topic of u</a:t>
            </a:r>
            <a:r>
              <a:rPr lang="en-GB" sz="2800" dirty="0" smtClean="0"/>
              <a:t>naccompanied boys, girls, and adolescents in highly vulnerable situations is one of the central themes to be addressed by the Ad Hoc Group.</a:t>
            </a:r>
          </a:p>
          <a:p>
            <a:endParaRPr lang="en-GB"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214282" y="1142984"/>
            <a:ext cx="8686800" cy="5357850"/>
          </a:xfrm>
        </p:spPr>
        <p:txBody>
          <a:bodyPr>
            <a:noAutofit/>
          </a:bodyPr>
          <a:lstStyle/>
          <a:p>
            <a:pPr algn="just">
              <a:buNone/>
            </a:pPr>
            <a:endParaRPr lang="en-GB" sz="2400" dirty="0" smtClean="0"/>
          </a:p>
          <a:p>
            <a:pPr algn="just"/>
            <a:r>
              <a:rPr lang="en-GB" sz="2400" dirty="0" smtClean="0"/>
              <a:t>Within the framework of the I Latin American Congress Against Trafficking in Persons and the Latin American Project to Observe Trafficking </a:t>
            </a:r>
            <a:r>
              <a:rPr lang="en-GB" sz="2400" dirty="0" smtClean="0"/>
              <a:t> (</a:t>
            </a:r>
            <a:r>
              <a:rPr lang="en-GB" sz="2400" i="1" dirty="0" smtClean="0"/>
              <a:t>Proyecto</a:t>
            </a:r>
            <a:r>
              <a:rPr lang="en-GB" sz="2400" i="1" dirty="0" smtClean="0"/>
              <a:t> </a:t>
            </a:r>
            <a:r>
              <a:rPr lang="en-GB" sz="2400" i="1" dirty="0" smtClean="0"/>
              <a:t>Latinoamericano</a:t>
            </a:r>
            <a:r>
              <a:rPr lang="en-GB" sz="2400" i="1" dirty="0" smtClean="0"/>
              <a:t> </a:t>
            </a:r>
            <a:r>
              <a:rPr lang="en-GB" sz="2400" i="1" dirty="0" smtClean="0"/>
              <a:t>Observa</a:t>
            </a:r>
            <a:r>
              <a:rPr lang="en-GB" sz="2400" i="1" dirty="0" smtClean="0"/>
              <a:t> la </a:t>
            </a:r>
            <a:r>
              <a:rPr lang="en-GB" sz="2400" i="1" dirty="0" err="1" smtClean="0"/>
              <a:t>Trata</a:t>
            </a:r>
            <a:r>
              <a:rPr lang="en-GB" sz="2400" dirty="0" smtClean="0"/>
              <a:t>) RNCOM is establishing observatories in Guatemala, El Salvador, Nicaragua, and the Dominican Republic.</a:t>
            </a:r>
          </a:p>
          <a:p>
            <a:pPr algn="just">
              <a:buNone/>
            </a:pPr>
            <a:endParaRPr lang="en-GB" sz="2400" dirty="0" smtClean="0"/>
          </a:p>
          <a:p>
            <a:pPr algn="just"/>
            <a:r>
              <a:rPr lang="en-GB" sz="2400" dirty="0" smtClean="0"/>
              <a:t>In view of the preparations for the III Latin American Congress Against Trafficking in Persons to be held on July 17-19, 2013 in Colombia, RNCOM proposes that governments of Member States of RCM participate in this effort, as an opportunity to exchange experiences and best practices with participating countries.</a:t>
            </a:r>
          </a:p>
          <a:p>
            <a:pPr algn="just"/>
            <a:endParaRPr lang="en-GB" sz="2400" dirty="0" smtClean="0"/>
          </a:p>
        </p:txBody>
      </p:sp>
      <p:pic>
        <p:nvPicPr>
          <p:cNvPr id="4" name="Imagen 1" descr="LOGORROCM"/>
          <p:cNvPicPr>
            <a:picLocks noChangeAspect="1" noChangeArrowheads="1"/>
          </p:cNvPicPr>
          <p:nvPr/>
        </p:nvPicPr>
        <p:blipFill>
          <a:blip r:embed="rId2" cstate="print"/>
          <a:srcRect/>
          <a:stretch>
            <a:fillRect/>
          </a:stretch>
        </p:blipFill>
        <p:spPr bwMode="auto">
          <a:xfrm>
            <a:off x="8363740" y="6072206"/>
            <a:ext cx="780260" cy="785794"/>
          </a:xfrm>
          <a:prstGeom prst="rect">
            <a:avLst/>
          </a:prstGeom>
          <a:noFill/>
          <a:ln w="9525">
            <a:noFill/>
            <a:miter lim="800000"/>
            <a:headEnd/>
            <a:tailEnd/>
          </a:ln>
        </p:spPr>
      </p:pic>
      <p:sp>
        <p:nvSpPr>
          <p:cNvPr id="5" name="2 Marcador de contenido"/>
          <p:cNvSpPr txBox="1">
            <a:spLocks/>
          </p:cNvSpPr>
          <p:nvPr/>
        </p:nvSpPr>
        <p:spPr>
          <a:xfrm>
            <a:off x="500034" y="571480"/>
            <a:ext cx="8229600" cy="776294"/>
          </a:xfrm>
          <a:prstGeom prst="rect">
            <a:avLst/>
          </a:prstGeom>
        </p:spPr>
        <p:txBody>
          <a:bodyPr vert="horz">
            <a:normAutofit/>
          </a:bodyPr>
          <a:lstStyle/>
          <a:p>
            <a:pPr marL="274320" marR="0" lvl="0" indent="-274320" algn="r" defTabSz="914400" rtl="0" eaLnBrk="1" fontAlgn="auto" latinLnBrk="0" hangingPunct="1">
              <a:lnSpc>
                <a:spcPct val="100000"/>
              </a:lnSpc>
              <a:spcBef>
                <a:spcPct val="20000"/>
              </a:spcBef>
              <a:spcAft>
                <a:spcPts val="0"/>
              </a:spcAft>
              <a:buClr>
                <a:schemeClr val="accent3"/>
              </a:buClr>
              <a:buSzPct val="95000"/>
              <a:buFont typeface="Wingdings 2"/>
              <a:buNone/>
              <a:tabLst/>
              <a:defRPr/>
            </a:pPr>
            <a:r>
              <a:rPr lang="en-GB" sz="3200" b="1" dirty="0" smtClean="0">
                <a:solidFill>
                  <a:srgbClr val="0070C0"/>
                </a:solidFill>
              </a:rPr>
              <a:t>PROPOSALS </a:t>
            </a:r>
            <a:endParaRPr kumimoji="0" lang="en-GB" sz="3200" b="1" i="0" u="none" strike="noStrike" kern="1200" cap="none" spc="0" normalizeH="0" baseline="0" noProof="0" dirty="0" smtClean="0">
              <a:ln>
                <a:noFill/>
              </a:ln>
              <a:solidFill>
                <a:srgbClr val="0070C0"/>
              </a:solidFill>
              <a:effectLst/>
              <a:uLnTx/>
              <a:uFillTx/>
            </a:endParaRPr>
          </a:p>
          <a:p>
            <a:pPr marL="274320" marR="0" lvl="0" indent="-274320" algn="just" defTabSz="914400" rtl="0" eaLnBrk="1" fontAlgn="auto" latinLnBrk="0" hangingPunct="1">
              <a:lnSpc>
                <a:spcPct val="100000"/>
              </a:lnSpc>
              <a:spcBef>
                <a:spcPct val="20000"/>
              </a:spcBef>
              <a:spcAft>
                <a:spcPts val="0"/>
              </a:spcAft>
              <a:buClr>
                <a:schemeClr val="accent3"/>
              </a:buClr>
              <a:buSzPct val="95000"/>
              <a:buFont typeface="Wingdings 2"/>
              <a:buNone/>
              <a:tabLst/>
              <a:defRPr/>
            </a:pPr>
            <a:endParaRPr kumimoji="0" lang="en-GB" sz="2400" b="0" i="0" u="none" strike="noStrike" kern="1200" cap="none" spc="0" normalizeH="0" baseline="0" noProof="0" dirty="0" smtClean="0">
              <a:ln>
                <a:noFill/>
              </a:ln>
              <a:solidFill>
                <a:schemeClr val="tx1"/>
              </a:solidFill>
              <a:effectLst/>
              <a:uLnTx/>
              <a:uFillTx/>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1285860"/>
            <a:ext cx="8229600" cy="4389120"/>
          </a:xfrm>
        </p:spPr>
        <p:txBody>
          <a:bodyPr>
            <a:normAutofit/>
          </a:bodyPr>
          <a:lstStyle/>
          <a:p>
            <a:pPr algn="just"/>
            <a:r>
              <a:rPr lang="en-GB" sz="2800" dirty="0" smtClean="0"/>
              <a:t>In view of the </a:t>
            </a:r>
            <a:r>
              <a:rPr lang="en-GB" sz="2800" dirty="0" smtClean="0"/>
              <a:t>preparations for the IV Latin American Congress Against Trafficking in Persons, RNCOM requests, at this meeting of Liaison Officer Networks and to the Central American Coalition Against Trafficking in Persons, that letters of support be prepared to propose Central America as a potential host for this event. Universities of El Salvador and Nicaragua could be considered as potential candidates</a:t>
            </a:r>
            <a:r>
              <a:rPr lang="en-GB" sz="2800" dirty="0" smtClean="0"/>
              <a:t>.</a:t>
            </a:r>
            <a:endParaRPr lang="en-GB" sz="2800"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ujo">
  <a:themeElements>
    <a:clrScheme name="Flujo">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ujo">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ujo">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409</TotalTime>
  <Words>552</Words>
  <Application>Microsoft Office PowerPoint</Application>
  <PresentationFormat>Presentación en pantalla (4:3)</PresentationFormat>
  <Paragraphs>51</Paragraphs>
  <Slides>8</Slides>
  <Notes>1</Notes>
  <HiddenSlides>0</HiddenSlides>
  <MMClips>0</MMClips>
  <ScaleCrop>false</ScaleCrop>
  <HeadingPairs>
    <vt:vector size="4" baseType="variant">
      <vt:variant>
        <vt:lpstr>Tema</vt:lpstr>
      </vt:variant>
      <vt:variant>
        <vt:i4>1</vt:i4>
      </vt:variant>
      <vt:variant>
        <vt:lpstr>Títulos de diapositiva</vt:lpstr>
      </vt:variant>
      <vt:variant>
        <vt:i4>8</vt:i4>
      </vt:variant>
    </vt:vector>
  </HeadingPairs>
  <TitlesOfParts>
    <vt:vector size="9" baseType="lpstr">
      <vt:lpstr>Flujo</vt:lpstr>
      <vt:lpstr>Presentación de PowerPoint</vt:lpstr>
      <vt:lpstr>ADVANCES IN COMBATING THE CRIME OF TRAFFICKING IN PERSONS</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http://www.centor.mx.gd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Centor</dc:creator>
  <cp:lastModifiedBy>Christiane Lehnhoff</cp:lastModifiedBy>
  <cp:revision>42</cp:revision>
  <dcterms:created xsi:type="dcterms:W3CDTF">2012-06-19T03:38:23Z</dcterms:created>
  <dcterms:modified xsi:type="dcterms:W3CDTF">2012-12-04T20:59:17Z</dcterms:modified>
</cp:coreProperties>
</file>