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62" r:id="rId2"/>
    <p:sldId id="257" r:id="rId3"/>
    <p:sldId id="264" r:id="rId4"/>
    <p:sldId id="265" r:id="rId5"/>
    <p:sldId id="258" r:id="rId6"/>
    <p:sldId id="267" r:id="rId7"/>
    <p:sldId id="261" r:id="rId8"/>
    <p:sldId id="266" r:id="rId9"/>
  </p:sldIdLst>
  <p:sldSz cx="9144000" cy="6858000" type="screen4x3"/>
  <p:notesSz cx="6858000" cy="9144000"/>
  <p:defaultTextStyle>
    <a:defPPr>
      <a:defRPr lang="es-C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50" d="100"/>
          <a:sy n="50" d="100"/>
        </p:scale>
        <p:origin x="-510" y="-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R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D895D7-7E0E-419C-B70B-B9A5FF455F17}" type="datetimeFigureOut">
              <a:rPr lang="es-CR" smtClean="0"/>
              <a:pPr/>
              <a:t>04/12/2012</a:t>
            </a:fld>
            <a:endParaRPr lang="es-CR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R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FEC31E-DD6C-45BE-A343-D618D6168833}" type="slidenum">
              <a:rPr lang="es-CR" smtClean="0"/>
              <a:pPr/>
              <a:t>‹Nº›</a:t>
            </a:fld>
            <a:endParaRPr lang="es-C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R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FEC31E-DD6C-45BE-A343-D618D6168833}" type="slidenum">
              <a:rPr lang="es-CR" smtClean="0"/>
              <a:pPr/>
              <a:t>2</a:t>
            </a:fld>
            <a:endParaRPr lang="es-C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35E86-E32B-4558-A649-EA344C5CA66D}" type="datetimeFigureOut">
              <a:rPr lang="es-CR" smtClean="0"/>
              <a:pPr/>
              <a:t>04/12/2012</a:t>
            </a:fld>
            <a:endParaRPr lang="es-CR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4FA71-CE76-4036-84C1-D14235C78DD0}" type="slidenum">
              <a:rPr lang="es-CR" smtClean="0"/>
              <a:pPr/>
              <a:t>‹Nº›</a:t>
            </a:fld>
            <a:endParaRPr lang="es-C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35E86-E32B-4558-A649-EA344C5CA66D}" type="datetimeFigureOut">
              <a:rPr lang="es-CR" smtClean="0"/>
              <a:pPr/>
              <a:t>04/12/2012</a:t>
            </a:fld>
            <a:endParaRPr lang="es-C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4FA71-CE76-4036-84C1-D14235C78DD0}" type="slidenum">
              <a:rPr lang="es-CR" smtClean="0"/>
              <a:pPr/>
              <a:t>‹Nº›</a:t>
            </a:fld>
            <a:endParaRPr lang="es-C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35E86-E32B-4558-A649-EA344C5CA66D}" type="datetimeFigureOut">
              <a:rPr lang="es-CR" smtClean="0"/>
              <a:pPr/>
              <a:t>04/12/2012</a:t>
            </a:fld>
            <a:endParaRPr lang="es-C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4FA71-CE76-4036-84C1-D14235C78DD0}" type="slidenum">
              <a:rPr lang="es-CR" smtClean="0"/>
              <a:pPr/>
              <a:t>‹Nº›</a:t>
            </a:fld>
            <a:endParaRPr lang="es-C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35E86-E32B-4558-A649-EA344C5CA66D}" type="datetimeFigureOut">
              <a:rPr lang="es-CR" smtClean="0"/>
              <a:pPr/>
              <a:t>04/12/2012</a:t>
            </a:fld>
            <a:endParaRPr lang="es-C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4FA71-CE76-4036-84C1-D14235C78DD0}" type="slidenum">
              <a:rPr lang="es-CR" smtClean="0"/>
              <a:pPr/>
              <a:t>‹Nº›</a:t>
            </a:fld>
            <a:endParaRPr lang="es-C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35E86-E32B-4558-A649-EA344C5CA66D}" type="datetimeFigureOut">
              <a:rPr lang="es-CR" smtClean="0"/>
              <a:pPr/>
              <a:t>04/12/2012</a:t>
            </a:fld>
            <a:endParaRPr lang="es-C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4FA71-CE76-4036-84C1-D14235C78DD0}" type="slidenum">
              <a:rPr lang="es-CR" smtClean="0"/>
              <a:pPr/>
              <a:t>‹Nº›</a:t>
            </a:fld>
            <a:endParaRPr lang="es-C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35E86-E32B-4558-A649-EA344C5CA66D}" type="datetimeFigureOut">
              <a:rPr lang="es-CR" smtClean="0"/>
              <a:pPr/>
              <a:t>04/12/2012</a:t>
            </a:fld>
            <a:endParaRPr lang="es-C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4FA71-CE76-4036-84C1-D14235C78DD0}" type="slidenum">
              <a:rPr lang="es-CR" smtClean="0"/>
              <a:pPr/>
              <a:t>‹Nº›</a:t>
            </a:fld>
            <a:endParaRPr lang="es-C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35E86-E32B-4558-A649-EA344C5CA66D}" type="datetimeFigureOut">
              <a:rPr lang="es-CR" smtClean="0"/>
              <a:pPr/>
              <a:t>04/12/2012</a:t>
            </a:fld>
            <a:endParaRPr lang="es-CR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4FA71-CE76-4036-84C1-D14235C78DD0}" type="slidenum">
              <a:rPr lang="es-CR" smtClean="0"/>
              <a:pPr/>
              <a:t>‹Nº›</a:t>
            </a:fld>
            <a:endParaRPr lang="es-C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35E86-E32B-4558-A649-EA344C5CA66D}" type="datetimeFigureOut">
              <a:rPr lang="es-CR" smtClean="0"/>
              <a:pPr/>
              <a:t>04/12/2012</a:t>
            </a:fld>
            <a:endParaRPr lang="es-CR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4FA71-CE76-4036-84C1-D14235C78DD0}" type="slidenum">
              <a:rPr lang="es-CR" smtClean="0"/>
              <a:pPr/>
              <a:t>‹Nº›</a:t>
            </a:fld>
            <a:endParaRPr lang="es-C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35E86-E32B-4558-A649-EA344C5CA66D}" type="datetimeFigureOut">
              <a:rPr lang="es-CR" smtClean="0"/>
              <a:pPr/>
              <a:t>04/12/2012</a:t>
            </a:fld>
            <a:endParaRPr lang="es-CR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4FA71-CE76-4036-84C1-D14235C78DD0}" type="slidenum">
              <a:rPr lang="es-CR" smtClean="0"/>
              <a:pPr/>
              <a:t>‹Nº›</a:t>
            </a:fld>
            <a:endParaRPr lang="es-C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35E86-E32B-4558-A649-EA344C5CA66D}" type="datetimeFigureOut">
              <a:rPr lang="es-CR" smtClean="0"/>
              <a:pPr/>
              <a:t>04/12/2012</a:t>
            </a:fld>
            <a:endParaRPr lang="es-C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4FA71-CE76-4036-84C1-D14235C78DD0}" type="slidenum">
              <a:rPr lang="es-CR" smtClean="0"/>
              <a:pPr/>
              <a:t>‹Nº›</a:t>
            </a:fld>
            <a:endParaRPr lang="es-C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ortar y redondear rectángulo de esquina sencilla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Triángulo rectángulo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35E86-E32B-4558-A649-EA344C5CA66D}" type="datetimeFigureOut">
              <a:rPr lang="es-CR" smtClean="0"/>
              <a:pPr/>
              <a:t>04/12/2012</a:t>
            </a:fld>
            <a:endParaRPr lang="es-C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0364FA71-CE76-4036-84C1-D14235C78DD0}" type="slidenum">
              <a:rPr lang="es-CR" smtClean="0"/>
              <a:pPr/>
              <a:t>‹Nº›</a:t>
            </a:fld>
            <a:endParaRPr lang="es-CR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10" name="9 Forma libre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10 Forma libre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Forma libre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0535E86-E32B-4558-A649-EA344C5CA66D}" type="datetimeFigureOut">
              <a:rPr lang="es-CR" smtClean="0"/>
              <a:pPr/>
              <a:t>04/12/2012</a:t>
            </a:fld>
            <a:endParaRPr lang="es-CR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s-CR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364FA71-CE76-4036-84C1-D14235C78DD0}" type="slidenum">
              <a:rPr lang="es-CR" smtClean="0"/>
              <a:pPr/>
              <a:t>‹Nº›</a:t>
            </a:fld>
            <a:endParaRPr lang="es-CR"/>
          </a:p>
        </p:txBody>
      </p:sp>
      <p:grpSp>
        <p:nvGrpSpPr>
          <p:cNvPr id="2" name="1 Grupo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11 Forma libre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12 Forma libre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Título"/>
          <p:cNvSpPr txBox="1">
            <a:spLocks/>
          </p:cNvSpPr>
          <p:nvPr/>
        </p:nvSpPr>
        <p:spPr>
          <a:xfrm>
            <a:off x="728690" y="2285992"/>
            <a:ext cx="7772400" cy="1714512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Reunión Red de Funcionarios de Enlace para el Combate al Tráfico Ilícito de Migrantes y la Trata de Personas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32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s-MX" sz="32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s-MX" sz="16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Ciudad de Panamá, Panamá</a:t>
            </a:r>
            <a:r>
              <a:rPr kumimoji="0" lang="es-CR" sz="16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s-CR" sz="16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s-CR" sz="16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4 de diciembre </a:t>
            </a:r>
            <a:r>
              <a:rPr kumimoji="0" lang="es-MX" sz="16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de 2012</a:t>
            </a:r>
            <a:endParaRPr kumimoji="0" lang="es-MX" sz="24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2 Subtítulo"/>
          <p:cNvSpPr txBox="1">
            <a:spLocks/>
          </p:cNvSpPr>
          <p:nvPr/>
        </p:nvSpPr>
        <p:spPr>
          <a:xfrm>
            <a:off x="1142976" y="4286256"/>
            <a:ext cx="7072362" cy="107157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tabLst/>
              <a:defRPr/>
            </a:pPr>
            <a:r>
              <a:rPr kumimoji="0" lang="es-CR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RED REGIONAL DE ORGANIZACIONES CIVILES PARA LAS MIGRACIONES</a:t>
            </a:r>
          </a:p>
        </p:txBody>
      </p:sp>
      <p:pic>
        <p:nvPicPr>
          <p:cNvPr id="6" name="Imagen 1" descr="LOGORROCM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43306" y="5059416"/>
            <a:ext cx="1785918" cy="17985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Imagen 2" descr="CRM Log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43174" y="694478"/>
            <a:ext cx="3714776" cy="116288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428604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s-CR" sz="4400" b="1" dirty="0" smtClean="0"/>
              <a:t>AVANCES EN EL COMBATE CONTRA EL DELITO DE LA TRATA</a:t>
            </a:r>
            <a:endParaRPr lang="es-CR" sz="4400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4857784"/>
          </a:xfrm>
        </p:spPr>
        <p:txBody>
          <a:bodyPr>
            <a:noAutofit/>
          </a:bodyPr>
          <a:lstStyle/>
          <a:p>
            <a:pPr algn="just">
              <a:buNone/>
            </a:pPr>
            <a:endParaRPr lang="es-CR" sz="2400" dirty="0" smtClean="0">
              <a:latin typeface="Georgia" pitchFamily="18" charset="0"/>
            </a:endParaRPr>
          </a:p>
          <a:p>
            <a:pPr algn="just"/>
            <a:r>
              <a:rPr lang="es-CR" sz="2400" dirty="0" smtClean="0">
                <a:latin typeface="Georgia" pitchFamily="18" charset="0"/>
              </a:rPr>
              <a:t>RROCM ha observado avances en la promulgación de leyes contra el delito de trata de personas.</a:t>
            </a:r>
          </a:p>
          <a:p>
            <a:pPr algn="just"/>
            <a:endParaRPr lang="es-CR" sz="2400" dirty="0" smtClean="0">
              <a:latin typeface="Georgia" pitchFamily="18" charset="0"/>
            </a:endParaRPr>
          </a:p>
          <a:p>
            <a:pPr lvl="1" algn="just"/>
            <a:r>
              <a:rPr lang="es-CR" dirty="0" smtClean="0"/>
              <a:t>México: Ley General para Prevenir, Sancionar y Erradicar los Delitos en materia de Trata de Personas y para la Protección y Asistencia de las Víctimas de esos delitos. </a:t>
            </a:r>
          </a:p>
          <a:p>
            <a:pPr lvl="1" algn="just"/>
            <a:r>
              <a:rPr lang="es-CR" sz="2800" dirty="0" smtClean="0"/>
              <a:t>Guatemala: </a:t>
            </a:r>
            <a:r>
              <a:rPr lang="es-ES" sz="2800" dirty="0" smtClean="0"/>
              <a:t>Ley contra la Trata de Personas y Explotación Sexual. Decreto 9-2009.</a:t>
            </a:r>
          </a:p>
          <a:p>
            <a:pPr lvl="1" algn="just"/>
            <a:r>
              <a:rPr lang="es-ES" sz="2800" dirty="0" smtClean="0"/>
              <a:t>Belice: </a:t>
            </a:r>
            <a:r>
              <a:rPr lang="en-US" sz="2800" dirty="0" smtClean="0"/>
              <a:t>“Trafficking in Persons (Prohibition) Bill”. 2003.</a:t>
            </a:r>
          </a:p>
          <a:p>
            <a:pPr lvl="1" algn="just"/>
            <a:r>
              <a:rPr lang="es-CR" sz="2800" dirty="0" smtClean="0"/>
              <a:t>El Salvador: En </a:t>
            </a:r>
            <a:r>
              <a:rPr lang="es-CR" sz="2800" dirty="0" smtClean="0"/>
              <a:t>proceso.</a:t>
            </a:r>
            <a:endParaRPr lang="es-CR" sz="2800" dirty="0" smtClean="0"/>
          </a:p>
          <a:p>
            <a:pPr algn="just">
              <a:buNone/>
            </a:pPr>
            <a:endParaRPr lang="es-CR" sz="2400" dirty="0" smtClean="0"/>
          </a:p>
          <a:p>
            <a:pPr algn="just">
              <a:buNone/>
            </a:pPr>
            <a:endParaRPr lang="es-CR" sz="2400" dirty="0" smtClean="0">
              <a:latin typeface="Georgia" pitchFamily="18" charset="0"/>
            </a:endParaRPr>
          </a:p>
          <a:p>
            <a:pPr algn="just">
              <a:buNone/>
            </a:pPr>
            <a:endParaRPr lang="es-GT" sz="2400" dirty="0" smtClean="0">
              <a:latin typeface="Georgia" pitchFamily="18" charset="0"/>
            </a:endParaRPr>
          </a:p>
          <a:p>
            <a:pPr algn="just">
              <a:buNone/>
            </a:pPr>
            <a:endParaRPr lang="es-GT" sz="2400" dirty="0" smtClean="0">
              <a:latin typeface="Georgia" pitchFamily="18" charset="0"/>
            </a:endParaRPr>
          </a:p>
          <a:p>
            <a:pPr algn="just"/>
            <a:endParaRPr lang="es-CR" sz="2400" dirty="0">
              <a:latin typeface="Georgia" pitchFamily="18" charset="0"/>
            </a:endParaRPr>
          </a:p>
        </p:txBody>
      </p:sp>
      <p:pic>
        <p:nvPicPr>
          <p:cNvPr id="4" name="Imagen 1" descr="LOGORROCM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434675" y="6143644"/>
            <a:ext cx="709325" cy="7143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71438" y="571480"/>
            <a:ext cx="8786842" cy="5286412"/>
          </a:xfrm>
        </p:spPr>
        <p:txBody>
          <a:bodyPr numCol="1">
            <a:noAutofit/>
          </a:bodyPr>
          <a:lstStyle/>
          <a:p>
            <a:pPr lvl="1" algn="just"/>
            <a:r>
              <a:rPr lang="es-CR" sz="2200" dirty="0" smtClean="0"/>
              <a:t>Honduras: Ley contra la trata de personas. Decreto  59-2012.</a:t>
            </a:r>
          </a:p>
          <a:p>
            <a:pPr algn="just"/>
            <a:endParaRPr lang="es-CR" sz="2400" dirty="0" smtClean="0"/>
          </a:p>
          <a:p>
            <a:pPr lvl="1" algn="just"/>
            <a:r>
              <a:rPr lang="es-CR" sz="2200" dirty="0" smtClean="0"/>
              <a:t>Nicaragua: Ley Integral contra la violencia a las mujeres en donde se establece de manera especifica el delito de la trata y actividades conexas. Ley  n°779. 2012. </a:t>
            </a:r>
          </a:p>
          <a:p>
            <a:pPr algn="just">
              <a:buNone/>
            </a:pPr>
            <a:endParaRPr lang="es-CR" sz="2400" dirty="0" smtClean="0"/>
          </a:p>
          <a:p>
            <a:pPr lvl="1" algn="just"/>
            <a:r>
              <a:rPr lang="es-CR" sz="2200" dirty="0" smtClean="0"/>
              <a:t>Costa Rica: Ley contra la Trata de Personas y la Creación de la Coalición Nacional contra el Tráfico Ilícito de Migrantes y la Trata de Personas (CONATT). Ley n°9095. 2012.</a:t>
            </a:r>
          </a:p>
          <a:p>
            <a:pPr algn="just">
              <a:buNone/>
            </a:pPr>
            <a:endParaRPr lang="es-CR" sz="2400" dirty="0" smtClean="0"/>
          </a:p>
          <a:p>
            <a:pPr lvl="1" algn="just"/>
            <a:r>
              <a:rPr lang="es-CR" sz="2200" dirty="0" smtClean="0"/>
              <a:t>Panamá: Ley contra la trata de personas y actividades conexas. Ley n° 79(2011).</a:t>
            </a:r>
          </a:p>
          <a:p>
            <a:pPr algn="just">
              <a:buNone/>
            </a:pPr>
            <a:endParaRPr lang="es-CR" sz="2400" dirty="0" smtClean="0"/>
          </a:p>
          <a:p>
            <a:pPr lvl="1"/>
            <a:r>
              <a:rPr lang="es-CR" sz="2200" dirty="0" smtClean="0"/>
              <a:t>República Dominicana: </a:t>
            </a:r>
            <a:r>
              <a:rPr lang="pt-BR" sz="2200" dirty="0" smtClean="0"/>
              <a:t>Sobre  Tráfico ilícito </a:t>
            </a:r>
            <a:r>
              <a:rPr lang="es-CR" sz="2200" dirty="0" smtClean="0"/>
              <a:t>de migrantes y trata de personas. </a:t>
            </a:r>
            <a:r>
              <a:rPr lang="pt-BR" sz="2200" dirty="0" err="1" smtClean="0"/>
              <a:t>Ley</a:t>
            </a:r>
            <a:r>
              <a:rPr lang="pt-BR" sz="2200" dirty="0" smtClean="0"/>
              <a:t> n° 137-03. </a:t>
            </a:r>
            <a:r>
              <a:rPr lang="es-CR" sz="2200" dirty="0" smtClean="0"/>
              <a:t>2003 </a:t>
            </a:r>
          </a:p>
          <a:p>
            <a:pPr algn="just"/>
            <a:endParaRPr lang="es-CR" sz="2400" dirty="0" smtClean="0"/>
          </a:p>
          <a:p>
            <a:pPr algn="just"/>
            <a:endParaRPr lang="es-CR" sz="1800" dirty="0" smtClean="0"/>
          </a:p>
          <a:p>
            <a:pPr algn="just"/>
            <a:endParaRPr lang="es-CR" sz="18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071546"/>
            <a:ext cx="8401080" cy="5357850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es-GT" sz="2800" dirty="0" smtClean="0">
                <a:latin typeface="Georgia" pitchFamily="18" charset="0"/>
              </a:rPr>
              <a:t>En la mayoría de los países miembros de la RROCM se participa activamente en las Coaliciones Nacionales contra el delito de trata de personas y el tráfico ilícito de migrantes.</a:t>
            </a:r>
          </a:p>
          <a:p>
            <a:pPr algn="just"/>
            <a:endParaRPr lang="es-GT" sz="2800" dirty="0" smtClean="0">
              <a:latin typeface="Georgia" pitchFamily="18" charset="0"/>
            </a:endParaRPr>
          </a:p>
          <a:p>
            <a:pPr algn="just"/>
            <a:r>
              <a:rPr lang="es-GT" sz="2800" dirty="0" smtClean="0">
                <a:latin typeface="Georgia" pitchFamily="18" charset="0"/>
              </a:rPr>
              <a:t>Los miembros de la RROCM realizan campañas de sensibilización,  formación y capacitación dirigidas a funcionarios/as del poder judicial, policía nacional, fiscalías y jueces  para la prevención del delito de trata de personas y tráfico ilícito de </a:t>
            </a:r>
            <a:r>
              <a:rPr lang="es-GT" sz="2800" dirty="0" smtClean="0">
                <a:latin typeface="Georgia" pitchFamily="18" charset="0"/>
              </a:rPr>
              <a:t>migrantes.</a:t>
            </a:r>
            <a:endParaRPr lang="es-GT" sz="2800" dirty="0" smtClean="0">
              <a:latin typeface="Georgia" pitchFamily="18" charset="0"/>
            </a:endParaRPr>
          </a:p>
          <a:p>
            <a:pPr algn="just"/>
            <a:endParaRPr lang="es-GT" sz="2800" dirty="0" smtClean="0">
              <a:latin typeface="Georgia" pitchFamily="18" charset="0"/>
            </a:endParaRPr>
          </a:p>
          <a:p>
            <a:pPr algn="just"/>
            <a:r>
              <a:rPr lang="es-GT" sz="2800" dirty="0" smtClean="0">
                <a:latin typeface="Georgia" pitchFamily="18" charset="0"/>
              </a:rPr>
              <a:t>Se considera importante que organizaciones de la RROCM colaboran con la atención a personas víctimas  del delito, a través de las unidades y coaliciones nacionales.</a:t>
            </a:r>
          </a:p>
          <a:p>
            <a:pPr algn="just">
              <a:buNone/>
            </a:pPr>
            <a:endParaRPr lang="es-C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28670"/>
            <a:ext cx="8329642" cy="5357850"/>
          </a:xfrm>
        </p:spPr>
        <p:txBody>
          <a:bodyPr>
            <a:noAutofit/>
          </a:bodyPr>
          <a:lstStyle/>
          <a:p>
            <a:pPr algn="just"/>
            <a:r>
              <a:rPr lang="es-CR" dirty="0" smtClean="0"/>
              <a:t>En </a:t>
            </a:r>
            <a:r>
              <a:rPr lang="es-CR" dirty="0" smtClean="0"/>
              <a:t>la actualidad se mantiene la necesidad de contar con albergues o centros adecuados para la protección y atención de las personas víctimas y testigos del delito</a:t>
            </a:r>
            <a:r>
              <a:rPr lang="es-CR" dirty="0" smtClean="0"/>
              <a:t>.</a:t>
            </a:r>
          </a:p>
          <a:p>
            <a:pPr algn="just">
              <a:buNone/>
            </a:pPr>
            <a:endParaRPr lang="es-CR" dirty="0" smtClean="0"/>
          </a:p>
          <a:p>
            <a:pPr algn="just"/>
            <a:r>
              <a:rPr lang="es-CR" dirty="0" smtClean="0"/>
              <a:t>Las personas víctimas del desplazamiento forzado por las nuevas formas de violencia en la región, son las más vulnerables a caer en las redes de </a:t>
            </a:r>
            <a:r>
              <a:rPr lang="es-CR" dirty="0" smtClean="0"/>
              <a:t>tratantes</a:t>
            </a:r>
            <a:r>
              <a:rPr lang="es-CR" dirty="0" smtClean="0"/>
              <a:t> </a:t>
            </a:r>
            <a:r>
              <a:rPr lang="es-CR" dirty="0" smtClean="0"/>
              <a:t>particularmente niños, niñas y adolescente no acompañados.</a:t>
            </a:r>
          </a:p>
          <a:p>
            <a:pPr algn="just"/>
            <a:endParaRPr lang="es-CR" dirty="0" smtClean="0"/>
          </a:p>
          <a:p>
            <a:pPr algn="just"/>
            <a:r>
              <a:rPr lang="es-CR" dirty="0" smtClean="0"/>
              <a:t>Se debe garantizar que las víctimas de trata tengan acceso al reconocimiento de la condición de refugiado,  siendo debidamente atendidos y protegidos para evitar la re-victimización.</a:t>
            </a:r>
          </a:p>
          <a:p>
            <a:pPr algn="just">
              <a:buNone/>
            </a:pPr>
            <a:endParaRPr lang="es-CR" dirty="0" smtClean="0"/>
          </a:p>
          <a:p>
            <a:pPr algn="just"/>
            <a:endParaRPr lang="es-CR" dirty="0" smtClean="0"/>
          </a:p>
          <a:p>
            <a:pPr algn="just"/>
            <a:endParaRPr lang="es-CR" dirty="0" smtClean="0"/>
          </a:p>
          <a:p>
            <a:pPr algn="just"/>
            <a:endParaRPr lang="es-CR" dirty="0" smtClean="0"/>
          </a:p>
          <a:p>
            <a:pPr algn="just">
              <a:buNone/>
            </a:pPr>
            <a:endParaRPr lang="es-CR" dirty="0" smtClean="0"/>
          </a:p>
          <a:p>
            <a:pPr algn="just">
              <a:buNone/>
            </a:pPr>
            <a:endParaRPr lang="es-CR" dirty="0"/>
          </a:p>
          <a:p>
            <a:pPr algn="just">
              <a:buNone/>
            </a:pPr>
            <a:endParaRPr lang="es-CR" dirty="0"/>
          </a:p>
        </p:txBody>
      </p:sp>
      <p:pic>
        <p:nvPicPr>
          <p:cNvPr id="4" name="Imagen 1" descr="LOGORROCM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505610" y="6215082"/>
            <a:ext cx="638390" cy="6429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2 Marcador de contenido"/>
          <p:cNvSpPr txBox="1">
            <a:spLocks/>
          </p:cNvSpPr>
          <p:nvPr/>
        </p:nvSpPr>
        <p:spPr>
          <a:xfrm>
            <a:off x="557242" y="428604"/>
            <a:ext cx="8229600" cy="776294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lang="es-CR" sz="40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DESAFIOS</a:t>
            </a:r>
            <a:r>
              <a:rPr lang="es-CR" sz="2400" dirty="0" smtClean="0"/>
              <a:t> </a:t>
            </a:r>
            <a:endParaRPr kumimoji="0" lang="es-CR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0" lang="es-CR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0" lang="es-CR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571612"/>
            <a:ext cx="8229600" cy="4389120"/>
          </a:xfrm>
        </p:spPr>
        <p:txBody>
          <a:bodyPr/>
          <a:lstStyle/>
          <a:p>
            <a:pPr algn="just"/>
            <a:r>
              <a:rPr lang="es-CR" sz="2800" dirty="0" smtClean="0"/>
              <a:t>RROCM, reitera a todos los países de la región de la CRM, que el retorno de una víctima de trata, debe ser  voluntario.</a:t>
            </a:r>
          </a:p>
          <a:p>
            <a:pPr algn="just">
              <a:buNone/>
            </a:pPr>
            <a:endParaRPr lang="es-CR" sz="2800" dirty="0" smtClean="0"/>
          </a:p>
          <a:p>
            <a:pPr algn="just"/>
            <a:r>
              <a:rPr lang="es-CR" sz="2800" dirty="0" smtClean="0"/>
              <a:t>Los niños, niñas y adolescentes no acompañados en situación de alta vulnerabilidad es uno de los ejes temáticos a trabajar en el Grupo Ad- Hoc.</a:t>
            </a:r>
          </a:p>
          <a:p>
            <a:endParaRPr lang="es-C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14282" y="1142984"/>
            <a:ext cx="8686800" cy="5357850"/>
          </a:xfrm>
        </p:spPr>
        <p:txBody>
          <a:bodyPr>
            <a:noAutofit/>
          </a:bodyPr>
          <a:lstStyle/>
          <a:p>
            <a:pPr algn="just">
              <a:buNone/>
            </a:pPr>
            <a:endParaRPr lang="es-CR" sz="2400" dirty="0" smtClean="0"/>
          </a:p>
          <a:p>
            <a:pPr algn="just"/>
            <a:r>
              <a:rPr lang="es-CR" sz="2400" dirty="0" smtClean="0"/>
              <a:t>En el marco del I Congreso Latinoamericano contra la trata de personas y el </a:t>
            </a:r>
            <a:r>
              <a:rPr lang="es-CR" sz="2400" i="1" dirty="0" smtClean="0"/>
              <a:t>Proyecto Latinoamericano Observa la Trata</a:t>
            </a:r>
            <a:r>
              <a:rPr lang="es-CR" sz="2400" dirty="0" smtClean="0"/>
              <a:t>, la RROCM se encuentra constituyendo  los observatorios  en los países </a:t>
            </a:r>
            <a:r>
              <a:rPr lang="es-CR" sz="2400" dirty="0" smtClean="0"/>
              <a:t>de </a:t>
            </a:r>
            <a:r>
              <a:rPr lang="es-CR" sz="2400" dirty="0" smtClean="0"/>
              <a:t>Guatemala, El Salvador, Nicaragua</a:t>
            </a:r>
            <a:r>
              <a:rPr lang="es-CR" sz="2400" dirty="0" smtClean="0"/>
              <a:t>, </a:t>
            </a:r>
            <a:r>
              <a:rPr lang="es-CR" sz="2400" dirty="0" smtClean="0"/>
              <a:t>y </a:t>
            </a:r>
            <a:r>
              <a:rPr lang="es-CR" sz="2400" dirty="0" smtClean="0"/>
              <a:t>República </a:t>
            </a:r>
            <a:r>
              <a:rPr lang="es-CR" sz="2400" dirty="0" smtClean="0"/>
              <a:t>Dominicana.</a:t>
            </a:r>
            <a:endParaRPr lang="es-CR" sz="2400" dirty="0" smtClean="0"/>
          </a:p>
          <a:p>
            <a:pPr algn="just">
              <a:buNone/>
            </a:pPr>
            <a:endParaRPr lang="es-CR" sz="2400" dirty="0" smtClean="0"/>
          </a:p>
          <a:p>
            <a:pPr algn="just"/>
            <a:r>
              <a:rPr lang="es-CR" sz="2400" dirty="0" smtClean="0"/>
              <a:t>En vista de la preparación del III Congreso Latinoamericano contra la trata de personas a realizarse en Colombia, del 17 al 19 de julio del </a:t>
            </a:r>
            <a:r>
              <a:rPr lang="es-CR" sz="2400" dirty="0" smtClean="0"/>
              <a:t>2013, la </a:t>
            </a:r>
            <a:r>
              <a:rPr lang="es-CR" sz="2400" dirty="0" smtClean="0"/>
              <a:t>RROCM propone a los gobiernos de la CRM que se sumen al esfuerzo como una oportunidad de intercambio de experiencias </a:t>
            </a:r>
            <a:r>
              <a:rPr lang="es-CR" sz="2400" dirty="0" smtClean="0"/>
              <a:t> y buenas prácticas con  </a:t>
            </a:r>
            <a:r>
              <a:rPr lang="es-CR" sz="2400" dirty="0" smtClean="0"/>
              <a:t>los países involucrados. </a:t>
            </a:r>
          </a:p>
          <a:p>
            <a:pPr algn="just"/>
            <a:endParaRPr lang="es-CR" sz="2400" dirty="0" smtClean="0"/>
          </a:p>
        </p:txBody>
      </p:sp>
      <p:pic>
        <p:nvPicPr>
          <p:cNvPr id="4" name="Imagen 1" descr="LOGORROCM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63740" y="6072206"/>
            <a:ext cx="780260" cy="7857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2 Marcador de contenido"/>
          <p:cNvSpPr txBox="1">
            <a:spLocks/>
          </p:cNvSpPr>
          <p:nvPr/>
        </p:nvSpPr>
        <p:spPr>
          <a:xfrm>
            <a:off x="500034" y="571480"/>
            <a:ext cx="8229600" cy="776294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lang="es-CR" sz="3200" b="1" dirty="0" smtClean="0">
                <a:solidFill>
                  <a:srgbClr val="0070C0"/>
                </a:solidFill>
              </a:rPr>
              <a:t>PROPUESTAS </a:t>
            </a:r>
            <a:endParaRPr kumimoji="0" lang="es-CR" sz="3200" b="1" i="0" u="none" strike="noStrike" kern="120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0" lang="es-CR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0" lang="es-CR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4389120"/>
          </a:xfrm>
        </p:spPr>
        <p:txBody>
          <a:bodyPr/>
          <a:lstStyle/>
          <a:p>
            <a:pPr algn="just"/>
            <a:r>
              <a:rPr lang="es-CR" sz="2800" dirty="0" smtClean="0"/>
              <a:t>De cara a la preparación del IV Congreso Latinoamericano contra la Trata de personas, la RROCM solicita en esta reunión de funcionarios de enlace </a:t>
            </a:r>
            <a:r>
              <a:rPr lang="es-CR" sz="2800" dirty="0" smtClean="0"/>
              <a:t>y a la Coalición Centroamericana contra la tarta de personas generar </a:t>
            </a:r>
            <a:r>
              <a:rPr lang="es-CR" sz="2800" dirty="0" smtClean="0"/>
              <a:t>cartas de apoyo para la postulación de sede centroamericana de este </a:t>
            </a:r>
            <a:r>
              <a:rPr lang="es-CR" sz="2800" dirty="0" smtClean="0"/>
              <a:t>evento,   </a:t>
            </a:r>
            <a:r>
              <a:rPr lang="es-CR" sz="2800" dirty="0" smtClean="0"/>
              <a:t>considerándose como candidatos posibles universidades de  los  países de  El Salvador y Nicaragua.</a:t>
            </a:r>
            <a:endParaRPr lang="es-CR" sz="28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ujo">
  <a:themeElements>
    <a:clrScheme name="Fluj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uj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uj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381</TotalTime>
  <Words>609</Words>
  <Application>Microsoft Office PowerPoint</Application>
  <PresentationFormat>Presentación en pantalla (4:3)</PresentationFormat>
  <Paragraphs>50</Paragraphs>
  <Slides>8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9" baseType="lpstr">
      <vt:lpstr>Flujo</vt:lpstr>
      <vt:lpstr>Diapositiva 1</vt:lpstr>
      <vt:lpstr>AVANCES EN EL COMBATE CONTRA EL DELITO DE LA TRATA</vt:lpstr>
      <vt:lpstr>Diapositiva 3</vt:lpstr>
      <vt:lpstr>Diapositiva 4</vt:lpstr>
      <vt:lpstr>Diapositiva 5</vt:lpstr>
      <vt:lpstr>Diapositiva 6</vt:lpstr>
      <vt:lpstr>Diapositiva 7</vt:lpstr>
      <vt:lpstr>Diapositiva 8</vt:lpstr>
    </vt:vector>
  </TitlesOfParts>
  <Company>http://www.centor.mx.gd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Centor</dc:creator>
  <cp:lastModifiedBy>gmorales</cp:lastModifiedBy>
  <cp:revision>30</cp:revision>
  <dcterms:created xsi:type="dcterms:W3CDTF">2012-06-19T03:38:23Z</dcterms:created>
  <dcterms:modified xsi:type="dcterms:W3CDTF">2012-12-04T16:04:12Z</dcterms:modified>
</cp:coreProperties>
</file>