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3" r:id="rId2"/>
    <p:sldId id="266" r:id="rId3"/>
    <p:sldId id="268" r:id="rId4"/>
    <p:sldId id="267" r:id="rId5"/>
    <p:sldId id="264" r:id="rId6"/>
    <p:sldId id="259" r:id="rId7"/>
    <p:sldId id="270" r:id="rId8"/>
    <p:sldId id="269" r:id="rId9"/>
    <p:sldId id="258" r:id="rId10"/>
    <p:sldId id="265" r:id="rId11"/>
    <p:sldId id="27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59" autoAdjust="0"/>
    <p:restoredTop sz="94660"/>
  </p:normalViewPr>
  <p:slideViewPr>
    <p:cSldViewPr>
      <p:cViewPr>
        <p:scale>
          <a:sx n="70" d="100"/>
          <a:sy n="70" d="100"/>
        </p:scale>
        <p:origin x="-594"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58718-2AE0-4A1B-B1DA-8EF52D6DC357}" type="datetimeFigureOut">
              <a:rPr lang="en-US" smtClean="0"/>
              <a:pPr/>
              <a:t>6/24/2014</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9635AB-0790-49A5-B5F8-B131F14D2DB4}" type="slidenum">
              <a:rPr lang="en-US" smtClean="0"/>
              <a:pPr/>
              <a:t>‹Nº›</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dirty="0"/>
          </a:p>
        </p:txBody>
      </p:sp>
      <p:sp>
        <p:nvSpPr>
          <p:cNvPr id="4" name="3 Marcador de número de diapositiva"/>
          <p:cNvSpPr>
            <a:spLocks noGrp="1"/>
          </p:cNvSpPr>
          <p:nvPr>
            <p:ph type="sldNum" sz="quarter" idx="10"/>
          </p:nvPr>
        </p:nvSpPr>
        <p:spPr/>
        <p:txBody>
          <a:bodyPr/>
          <a:lstStyle/>
          <a:p>
            <a:fld id="{959635AB-0790-49A5-B5F8-B131F14D2DB4}"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p>
            <a:fld id="{52D8FC94-C1B8-4958-B76E-3F8C04847696}" type="datetime1">
              <a:rPr lang="en-US" smtClean="0"/>
              <a:t>6/24/2014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1C723F92-283A-42E9-9DA8-DB88DAD27B30}" type="datetime1">
              <a:rPr lang="en-US" smtClean="0"/>
              <a:t>6/24/2014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D393D6CA-2FEE-482A-A942-572693A9C27A}" type="datetime1">
              <a:rPr lang="en-US" smtClean="0"/>
              <a:t>6/24/2014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DFE68B85-65F8-4A50-B0B1-188104C6E7C5}" type="datetime1">
              <a:rPr lang="en-US" smtClean="0"/>
              <a:t>6/24/2014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66CE978-A180-4B82-AB17-E1333DA535FE}" type="datetime1">
              <a:rPr lang="en-US" smtClean="0"/>
              <a:t>6/24/2014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p>
            <a:fld id="{56EA861C-3DFC-41B9-B196-98B0E4BE90CF}" type="datetime1">
              <a:rPr lang="en-US" smtClean="0"/>
              <a:t>6/24/2014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6EDF842-90E6-45A3-BF0A-4DF871DBDD96}"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p>
            <a:fld id="{F34C5DF9-A5D1-4A71-A247-271D2125FA2A}" type="datetime1">
              <a:rPr lang="en-US" smtClean="0"/>
              <a:t>6/24/2014</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D6EDF842-90E6-45A3-BF0A-4DF871DBDD96}"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p>
            <a:fld id="{F0B0246C-009B-4153-AF0C-4C38F53A0C52}" type="datetime1">
              <a:rPr lang="en-US" smtClean="0"/>
              <a:t>6/24/2014</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D6EDF842-90E6-45A3-BF0A-4DF871DBDD96}"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950BE03-FAE0-4648-BE34-E39FE2749527}" type="datetime1">
              <a:rPr lang="en-US" smtClean="0"/>
              <a:t>6/24/2014</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D6EDF842-90E6-45A3-BF0A-4DF871DBDD96}"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5CA591E-B0C8-4AE8-A525-C0C1D4C8E663}" type="datetime1">
              <a:rPr lang="en-US" smtClean="0"/>
              <a:t>6/24/2014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6EDF842-90E6-45A3-BF0A-4DF871DBDD96}"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FD9EC80-134B-494C-A640-229C4E843E6F}" type="datetime1">
              <a:rPr lang="en-US" smtClean="0"/>
              <a:t>6/24/2014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D6EDF842-90E6-45A3-BF0A-4DF871DBDD96}"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112E11-90F7-44ED-9D13-446A3123D31A}" type="datetime1">
              <a:rPr lang="en-US" smtClean="0"/>
              <a:t>6/24/2014</a:t>
            </a:fld>
            <a:endParaRPr 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EDF842-90E6-45A3-BF0A-4DF871DBDD96}" type="slidenum">
              <a:rPr lang="en-US" smtClean="0"/>
              <a:pPr/>
              <a:t>‹Nº›</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642938" y="1928813"/>
            <a:ext cx="7772400" cy="2357437"/>
          </a:xfrm>
          <a:prstGeom prst="rect">
            <a:avLst/>
          </a:prstGeom>
        </p:spPr>
        <p:txBody>
          <a:bodyPr lIns="0" rIns="0" bIns="0" anchor="b"/>
          <a:lstStyle/>
          <a:p>
            <a:pPr algn="ctr" fontAlgn="auto">
              <a:spcBef>
                <a:spcPts val="0"/>
              </a:spcBef>
              <a:spcAft>
                <a:spcPts val="0"/>
              </a:spcAft>
              <a:defRPr/>
            </a:pPr>
            <a:r>
              <a:rPr lang="es-MX" sz="2000" b="1" dirty="0">
                <a:latin typeface="+mn-lt"/>
              </a:rPr>
              <a:t>Reunión de la Red de Funcionarios de Enlace para </a:t>
            </a:r>
            <a:r>
              <a:rPr lang="es-MX" sz="2000" b="1" dirty="0" smtClean="0"/>
              <a:t>Protección Consular </a:t>
            </a:r>
            <a:endParaRPr lang="es-MX" sz="2000" b="1" dirty="0">
              <a:latin typeface="+mn-lt"/>
            </a:endParaRPr>
          </a:p>
          <a:p>
            <a:pPr algn="ctr" fontAlgn="auto">
              <a:spcBef>
                <a:spcPts val="0"/>
              </a:spcBef>
              <a:spcAft>
                <a:spcPts val="0"/>
              </a:spcAft>
              <a:defRPr/>
            </a:pPr>
            <a:r>
              <a:rPr lang="es-MX" sz="2000" b="1" dirty="0">
                <a:latin typeface="+mn-lt"/>
              </a:rPr>
              <a:t>Grupo Regional de Consulta sobre Migración (GRCM)</a:t>
            </a:r>
            <a:endParaRPr lang="es-CR" sz="2000" dirty="0">
              <a:latin typeface="+mn-lt"/>
            </a:endParaRPr>
          </a:p>
          <a:p>
            <a:pPr algn="ctr" fontAlgn="auto">
              <a:spcBef>
                <a:spcPts val="0"/>
              </a:spcBef>
              <a:spcAft>
                <a:spcPts val="0"/>
              </a:spcAft>
              <a:defRPr/>
            </a:pPr>
            <a:r>
              <a:rPr lang="es-MX" sz="2000" b="1" dirty="0">
                <a:latin typeface="+mn-lt"/>
                <a:ea typeface="+mj-ea"/>
                <a:cs typeface="+mj-cs"/>
              </a:rPr>
              <a:t/>
            </a:r>
            <a:br>
              <a:rPr lang="es-MX" sz="2000" b="1" dirty="0">
                <a:latin typeface="+mn-lt"/>
                <a:ea typeface="+mj-ea"/>
                <a:cs typeface="+mj-cs"/>
              </a:rPr>
            </a:br>
            <a:r>
              <a:rPr lang="es-MX" sz="2000" b="1" dirty="0">
                <a:latin typeface="+mn-lt"/>
                <a:ea typeface="+mj-ea"/>
                <a:cs typeface="+mj-cs"/>
              </a:rPr>
              <a:t>Ciudad de Managua, Nicaragua</a:t>
            </a:r>
            <a:r>
              <a:rPr lang="es-CR" sz="2000" b="1" dirty="0">
                <a:latin typeface="+mn-lt"/>
                <a:ea typeface="+mj-ea"/>
                <a:cs typeface="+mj-cs"/>
              </a:rPr>
              <a:t/>
            </a:r>
            <a:br>
              <a:rPr lang="es-CR" sz="2000" b="1" dirty="0">
                <a:latin typeface="+mn-lt"/>
                <a:ea typeface="+mj-ea"/>
                <a:cs typeface="+mj-cs"/>
              </a:rPr>
            </a:br>
            <a:r>
              <a:rPr lang="es-CR" sz="2000" b="1" dirty="0">
                <a:latin typeface="+mn-lt"/>
                <a:ea typeface="+mj-ea"/>
                <a:cs typeface="+mj-cs"/>
              </a:rPr>
              <a:t>Junio, 2014.</a:t>
            </a:r>
            <a:endParaRPr lang="es-MX" sz="2000" b="1" dirty="0">
              <a:latin typeface="+mn-lt"/>
              <a:ea typeface="+mj-ea"/>
              <a:cs typeface="+mj-cs"/>
            </a:endParaRPr>
          </a:p>
        </p:txBody>
      </p:sp>
      <p:sp>
        <p:nvSpPr>
          <p:cNvPr id="5" name="2 Subtítulo"/>
          <p:cNvSpPr txBox="1">
            <a:spLocks/>
          </p:cNvSpPr>
          <p:nvPr/>
        </p:nvSpPr>
        <p:spPr>
          <a:xfrm>
            <a:off x="1143000" y="4572000"/>
            <a:ext cx="7072313" cy="1071563"/>
          </a:xfrm>
          <a:prstGeom prst="rect">
            <a:avLst/>
          </a:prstGeom>
        </p:spPr>
        <p:txBody>
          <a:bodyPr>
            <a:normAutofit/>
          </a:bodyPr>
          <a:lstStyle/>
          <a:p>
            <a:pPr marL="274320" indent="-274320" algn="ctr" fontAlgn="auto">
              <a:spcBef>
                <a:spcPct val="20000"/>
              </a:spcBef>
              <a:spcAft>
                <a:spcPts val="0"/>
              </a:spcAft>
              <a:buClr>
                <a:schemeClr val="accent3"/>
              </a:buClr>
              <a:buSzPct val="95000"/>
              <a:defRPr/>
            </a:pPr>
            <a:r>
              <a:rPr lang="es-CR" sz="2000" b="1" dirty="0">
                <a:solidFill>
                  <a:schemeClr val="tx2">
                    <a:lumMod val="75000"/>
                  </a:schemeClr>
                </a:solidFill>
                <a:latin typeface="+mn-lt"/>
              </a:rPr>
              <a:t>RED REGIONAL DE ORGANIZACIONES CIVILES PARA LAS MIGRACIONES- RROCM-</a:t>
            </a:r>
          </a:p>
        </p:txBody>
      </p:sp>
      <p:pic>
        <p:nvPicPr>
          <p:cNvPr id="2052" name="Imagen 1" descr="LOGORROCM"/>
          <p:cNvPicPr>
            <a:picLocks noChangeAspect="1" noChangeArrowheads="1"/>
          </p:cNvPicPr>
          <p:nvPr/>
        </p:nvPicPr>
        <p:blipFill>
          <a:blip r:embed="rId2" cstate="print"/>
          <a:srcRect/>
          <a:stretch>
            <a:fillRect/>
          </a:stretch>
        </p:blipFill>
        <p:spPr bwMode="auto">
          <a:xfrm>
            <a:off x="3643313" y="642938"/>
            <a:ext cx="1560512" cy="1571625"/>
          </a:xfrm>
          <a:prstGeom prst="rect">
            <a:avLst/>
          </a:prstGeom>
          <a:noFill/>
          <a:ln w="9525">
            <a:noFill/>
            <a:miter lim="800000"/>
            <a:headEnd/>
            <a:tailEnd/>
          </a:ln>
        </p:spPr>
      </p:pic>
      <p:pic>
        <p:nvPicPr>
          <p:cNvPr id="2053" name="Imagen 2" descr="CRM Logo"/>
          <p:cNvPicPr>
            <a:picLocks noChangeAspect="1" noChangeArrowheads="1"/>
          </p:cNvPicPr>
          <p:nvPr/>
        </p:nvPicPr>
        <p:blipFill>
          <a:blip r:embed="rId3" cstate="print"/>
          <a:srcRect/>
          <a:stretch>
            <a:fillRect/>
          </a:stretch>
        </p:blipFill>
        <p:spPr bwMode="auto">
          <a:xfrm>
            <a:off x="7236296" y="5733256"/>
            <a:ext cx="1597025" cy="500063"/>
          </a:xfrm>
          <a:prstGeom prst="rect">
            <a:avLst/>
          </a:prstGeom>
          <a:noFill/>
          <a:ln w="9525">
            <a:noFill/>
            <a:miter lim="800000"/>
            <a:headEnd/>
            <a:tailEnd/>
          </a:ln>
        </p:spPr>
      </p:pic>
      <p:sp>
        <p:nvSpPr>
          <p:cNvPr id="6" name="5 Marcador de número de diapositiva"/>
          <p:cNvSpPr>
            <a:spLocks noGrp="1"/>
          </p:cNvSpPr>
          <p:nvPr>
            <p:ph type="sldNum" sz="quarter" idx="12"/>
          </p:nvPr>
        </p:nvSpPr>
        <p:spPr/>
        <p:txBody>
          <a:bodyPr/>
          <a:lstStyle/>
          <a:p>
            <a:fld id="{D6EDF842-90E6-45A3-BF0A-4DF871DBDD96}"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42984"/>
            <a:ext cx="8229600" cy="4525963"/>
          </a:xfrm>
        </p:spPr>
        <p:txBody>
          <a:bodyPr/>
          <a:lstStyle/>
          <a:p>
            <a:pPr algn="just"/>
            <a:r>
              <a:rPr lang="es-CR" dirty="0" smtClean="0"/>
              <a:t>Invitamos a los Gobiernos a retomar las acciones conjuntas en el marco del Grupo Ad-hoc, referente a protección consular y particularmente hacia las poblaciones altamente vulnerables, como los NNA migrantes no acompañados y separados,  en la región de la CRM.</a:t>
            </a:r>
          </a:p>
          <a:p>
            <a:pPr algn="just">
              <a:buNone/>
            </a:pPr>
            <a:endParaRPr lang="es-CR" dirty="0" smtClean="0"/>
          </a:p>
        </p:txBody>
      </p:sp>
      <p:pic>
        <p:nvPicPr>
          <p:cNvPr id="4" name="Imagen 1" descr="LOGORROCM"/>
          <p:cNvPicPr>
            <a:picLocks noChangeAspect="1" noChangeArrowheads="1"/>
          </p:cNvPicPr>
          <p:nvPr/>
        </p:nvPicPr>
        <p:blipFill>
          <a:blip r:embed="rId3"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214282" y="714371"/>
            <a:ext cx="8715375" cy="5214959"/>
          </a:xfrm>
        </p:spPr>
        <p:txBody>
          <a:bodyPr/>
          <a:lstStyle/>
          <a:p>
            <a:pPr algn="ctr" eaLnBrk="1" hangingPunct="1">
              <a:buNone/>
            </a:pPr>
            <a:endParaRPr lang="es-CR" sz="2800" b="1" dirty="0" smtClean="0"/>
          </a:p>
          <a:p>
            <a:pPr algn="ctr" eaLnBrk="1" hangingPunct="1">
              <a:buNone/>
            </a:pPr>
            <a:r>
              <a:rPr lang="es-CR" sz="2800" b="1" dirty="0" smtClean="0"/>
              <a:t>La determinación y la evaluación del interés superior del niño y la reunificación familiar, deben prevalecer.</a:t>
            </a:r>
          </a:p>
          <a:p>
            <a:pPr algn="ctr" eaLnBrk="1" hangingPunct="1">
              <a:buNone/>
            </a:pPr>
            <a:r>
              <a:rPr lang="es-CR" sz="2800" b="1" dirty="0" smtClean="0"/>
              <a:t> La deportación y la privación de libertad de niñez migrante, no son  la solución al problema de la violencia e inequidad que viven los niños, niñas y adolescentes en este momento. </a:t>
            </a:r>
          </a:p>
          <a:p>
            <a:pPr algn="ctr" eaLnBrk="1" hangingPunct="1">
              <a:buNone/>
            </a:pPr>
            <a:endParaRPr lang="es-CR" sz="2800" b="1" dirty="0" smtClean="0"/>
          </a:p>
          <a:p>
            <a:pPr algn="ctr" eaLnBrk="1" hangingPunct="1">
              <a:buNone/>
            </a:pPr>
            <a:r>
              <a:rPr lang="es-CR" sz="2800" b="1" dirty="0" smtClean="0"/>
              <a:t>RROCM, está dispuesta a sumarse a las campañas de apoyo a la protección de la niñez en condición de vulnerabilidad.</a:t>
            </a:r>
          </a:p>
          <a:p>
            <a:pPr algn="ctr" eaLnBrk="1" hangingPunct="1">
              <a:buNone/>
            </a:pPr>
            <a:endParaRPr lang="es-CR" sz="2800" b="1" dirty="0" smtClean="0"/>
          </a:p>
        </p:txBody>
      </p:sp>
      <p:pic>
        <p:nvPicPr>
          <p:cNvPr id="3"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US" smtClean="0"/>
              <a:pPr/>
              <a:t>11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214298"/>
            <a:ext cx="8229600" cy="1143000"/>
          </a:xfrm>
        </p:spPr>
        <p:txBody>
          <a:bodyPr>
            <a:noAutofit/>
          </a:bodyPr>
          <a:lstStyle/>
          <a:p>
            <a:pPr algn="r"/>
            <a:r>
              <a:rPr lang="es-CR" sz="2800" b="1" i="1" dirty="0" smtClean="0"/>
              <a:t>Avances y desafíos para la Protección Consular </a:t>
            </a:r>
            <a:endParaRPr lang="es-CR" sz="2800" b="1" i="1" dirty="0"/>
          </a:p>
        </p:txBody>
      </p:sp>
      <p:sp>
        <p:nvSpPr>
          <p:cNvPr id="3" name="2 Marcador de contenido"/>
          <p:cNvSpPr>
            <a:spLocks noGrp="1"/>
          </p:cNvSpPr>
          <p:nvPr>
            <p:ph idx="1"/>
          </p:nvPr>
        </p:nvSpPr>
        <p:spPr>
          <a:xfrm>
            <a:off x="500034" y="1714488"/>
            <a:ext cx="8229600" cy="5072098"/>
          </a:xfrm>
        </p:spPr>
        <p:txBody>
          <a:bodyPr>
            <a:noAutofit/>
          </a:bodyPr>
          <a:lstStyle/>
          <a:p>
            <a:pPr algn="ctr">
              <a:buNone/>
            </a:pPr>
            <a:r>
              <a:rPr lang="es-ES" sz="2000" dirty="0" smtClean="0"/>
              <a:t>La RROCM se complace en participar en la XIX Conferencia Regional sobre Migraciones; aportamos  avances y desafíos en el marco de  la Protección Consular. </a:t>
            </a:r>
          </a:p>
          <a:p>
            <a:pPr algn="ctr">
              <a:buNone/>
            </a:pPr>
            <a:endParaRPr lang="es-ES" sz="2000" dirty="0" smtClean="0"/>
          </a:p>
          <a:p>
            <a:pPr algn="just"/>
            <a:r>
              <a:rPr lang="es-ES" sz="2000" dirty="0" smtClean="0"/>
              <a:t>Este es un momento de suma importancia para la región, debido a la emergencia humanitaria que se vive en la ruta migratoria, centros de recepción, detención administrativa y procesos de deportación de niños,  niñas y adolescentes (NNA) en EEUU, México y la región Centroamericana. Esto nos obliga a identificar el momento como </a:t>
            </a:r>
            <a:r>
              <a:rPr lang="es-ES" sz="2000" b="1" i="1" dirty="0" smtClean="0"/>
              <a:t>crisis de protección de derechos humanos de NNA migrantes no acompañados y separados. </a:t>
            </a:r>
            <a:r>
              <a:rPr lang="es-ES" sz="2000" dirty="0" smtClean="0"/>
              <a:t>Esta situación fue invisibilizada por largo tiempo. Hoy sale a la luz, la naturaleza obsoleta e inadecuada de los marcos legales y de los sistemas de  atención y protección a NNA en países de origen, tránsito y destino.</a:t>
            </a:r>
          </a:p>
          <a:p>
            <a:pPr algn="just">
              <a:buNone/>
            </a:pPr>
            <a:endParaRPr lang="es-ES" sz="2000" dirty="0" smtClean="0"/>
          </a:p>
          <a:p>
            <a:pPr algn="just">
              <a:buNone/>
            </a:pPr>
            <a:endParaRPr lang="es-ES" sz="2000" dirty="0" smtClean="0"/>
          </a:p>
          <a:p>
            <a:pPr algn="just">
              <a:buNone/>
            </a:pPr>
            <a:endParaRPr lang="es-ES" sz="2000" dirty="0" smtClean="0"/>
          </a:p>
          <a:p>
            <a:pPr algn="just">
              <a:buNone/>
            </a:pPr>
            <a:endParaRPr lang="es-CR" sz="20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00108"/>
            <a:ext cx="8229600" cy="4525963"/>
          </a:xfrm>
        </p:spPr>
        <p:txBody>
          <a:bodyPr>
            <a:normAutofit/>
          </a:bodyPr>
          <a:lstStyle/>
          <a:p>
            <a:pPr algn="just"/>
            <a:r>
              <a:rPr lang="es-CR" sz="2400" dirty="0" smtClean="0"/>
              <a:t>Expresamos nuestra preocupación ante la detención de decenas de miles de NNA migrantes no acompañados,  reconociendo el riesgo que corren de caer en redes de trata de personas, tráfico ilícito de migrantes y del crimen organizado transnacional, así como de las violaciones a derechos humanos provocadas por agentes del estado, coludidos en la omisión y comisión de violaciones y abusos. </a:t>
            </a:r>
          </a:p>
          <a:p>
            <a:pPr algn="r"/>
            <a:endParaRPr lang="es-CR"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14422"/>
            <a:ext cx="8229600" cy="4786346"/>
          </a:xfrm>
        </p:spPr>
        <p:txBody>
          <a:bodyPr>
            <a:normAutofit/>
          </a:bodyPr>
          <a:lstStyle/>
          <a:p>
            <a:pPr algn="just"/>
            <a:r>
              <a:rPr lang="es-ES" sz="2400" dirty="0" smtClean="0"/>
              <a:t>Los países de origen de migraciones irregulares como Guatemala, Honduras y El Salvador, han incrementado su personal consular. Sin embargo, este no es suficiente para dar la debida atención y protección a las personas migrantes y sus familias.</a:t>
            </a:r>
          </a:p>
          <a:p>
            <a:pPr algn="just"/>
            <a:endParaRPr lang="es-ES" sz="2400" dirty="0" smtClean="0"/>
          </a:p>
          <a:p>
            <a:pPr algn="just"/>
            <a:r>
              <a:rPr lang="es-ES" sz="2400" dirty="0" smtClean="0"/>
              <a:t>Es importante agilizar los procesos de notificación consular en los momentos de verificación y detención migratoria, para garantizar la protección consular en los centros de detención administrativa de migrantes y en las estaciones migratorias. </a:t>
            </a:r>
          </a:p>
          <a:p>
            <a:pPr algn="just">
              <a:buNone/>
            </a:pPr>
            <a:endParaRPr lang="es-ES" sz="2400" b="1" dirty="0" smtClean="0"/>
          </a:p>
          <a:p>
            <a:endParaRPr lang="es-CR"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836712"/>
            <a:ext cx="8229600" cy="5505475"/>
          </a:xfrm>
        </p:spPr>
        <p:txBody>
          <a:bodyPr>
            <a:noAutofit/>
          </a:bodyPr>
          <a:lstStyle/>
          <a:p>
            <a:pPr algn="just"/>
            <a:r>
              <a:rPr lang="es-ES" sz="2400" dirty="0" smtClean="0"/>
              <a:t>Durante los procesos administrativos migratorios, no se refleja la protección consular, ni tampoco el acompañamiento en los procesos de acceso a la justicia. </a:t>
            </a:r>
          </a:p>
          <a:p>
            <a:pPr algn="just"/>
            <a:endParaRPr lang="es-ES" sz="2400" dirty="0" smtClean="0"/>
          </a:p>
          <a:p>
            <a:pPr algn="just"/>
            <a:r>
              <a:rPr lang="es-ES" sz="2400" dirty="0" smtClean="0"/>
              <a:t>En algunos países hay consulados comprometidos con el  acompañamiento y documentación en los procesos judiciales de las personas migrantes y refugiadas.  Ejemplo, Costa Rica.</a:t>
            </a:r>
          </a:p>
          <a:p>
            <a:pPr algn="just">
              <a:buNone/>
            </a:pPr>
            <a:endParaRPr lang="es-ES" sz="2400" dirty="0" smtClean="0"/>
          </a:p>
          <a:p>
            <a:pPr algn="just"/>
            <a:r>
              <a:rPr lang="es-ES" sz="2400" dirty="0" smtClean="0"/>
              <a:t>Los costos de documentación a nivel de los consulados y para los procesos de regularización migratoria, siguen siendo el mayor obstáculo para las personas migrantes en condición administrativa irregular y sus familias, atentando contra su derechos.</a:t>
            </a:r>
          </a:p>
          <a:p>
            <a:pPr algn="just">
              <a:buNone/>
            </a:pPr>
            <a:endParaRPr lang="es-ES" sz="2400" dirty="0" smtClean="0"/>
          </a:p>
          <a:p>
            <a:endParaRPr lang="en-US"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142984"/>
            <a:ext cx="8229600" cy="4286280"/>
          </a:xfrm>
        </p:spPr>
        <p:txBody>
          <a:bodyPr>
            <a:noAutofit/>
          </a:bodyPr>
          <a:lstStyle/>
          <a:p>
            <a:pPr algn="just"/>
            <a:r>
              <a:rPr lang="es-ES" sz="2400" dirty="0" smtClean="0"/>
              <a:t>Se observan limitaciones para la facilitación de los documentos  de identidad; para obtenerlos, en muchos casos las personas migrantes deben regresar a sus lugares de origen, incrementando los gastos para la regularización (gastos de viaje, hospedaje, alimentación y retorno).</a:t>
            </a:r>
          </a:p>
          <a:p>
            <a:pPr algn="just">
              <a:buNone/>
            </a:pPr>
            <a:endParaRPr lang="es-ES" sz="2400" dirty="0" smtClean="0"/>
          </a:p>
          <a:p>
            <a:pPr algn="just"/>
            <a:r>
              <a:rPr lang="es-ES" sz="2400" dirty="0" smtClean="0"/>
              <a:t>RROCM insiste en recomendar la dotación financiera y de recursos humanos consulares, debidamente  sensibilizados, informados y capacitados en los países de la región de la CRM. </a:t>
            </a:r>
          </a:p>
          <a:p>
            <a:pPr algn="just"/>
            <a:endParaRPr lang="es-ES" sz="2400" dirty="0" smtClean="0"/>
          </a:p>
          <a:p>
            <a:pPr algn="just">
              <a:buNone/>
            </a:pPr>
            <a:endParaRPr lang="es-ES" sz="2400" dirty="0" smtClean="0"/>
          </a:p>
          <a:p>
            <a:pPr algn="just"/>
            <a:endParaRPr lang="es-ES" sz="2400" dirty="0" smtClean="0"/>
          </a:p>
          <a:p>
            <a:pPr algn="just">
              <a:buNone/>
            </a:pPr>
            <a:endParaRPr lang="es-ES" sz="2400" dirty="0" smtClean="0"/>
          </a:p>
          <a:p>
            <a:pPr algn="just">
              <a:buNone/>
            </a:pPr>
            <a:endParaRPr lang="es-ES" sz="2400" dirty="0" smtClean="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785794"/>
            <a:ext cx="8229600" cy="5500726"/>
          </a:xfrm>
        </p:spPr>
        <p:txBody>
          <a:bodyPr>
            <a:normAutofit/>
          </a:bodyPr>
          <a:lstStyle/>
          <a:p>
            <a:pPr algn="just"/>
            <a:r>
              <a:rPr lang="es-ES" sz="2800" dirty="0" smtClean="0"/>
              <a:t>Es necesario institucionalizar de manera permanente  procesos de formación y ampliar las mallas curriculares de los consulados en la región.</a:t>
            </a:r>
          </a:p>
          <a:p>
            <a:pPr algn="just"/>
            <a:endParaRPr lang="es-ES" sz="2800" dirty="0" smtClean="0"/>
          </a:p>
          <a:p>
            <a:pPr algn="just"/>
            <a:r>
              <a:rPr lang="es-ES" sz="2800" dirty="0" smtClean="0"/>
              <a:t>Es fundamental trabajar en el diseño y construcción de bases de datos que permita identificar  cadáveres  de personas migrantes, no localizadas, desaparecidas.</a:t>
            </a:r>
          </a:p>
          <a:p>
            <a:pPr algn="just"/>
            <a:endParaRPr lang="es-ES" sz="2800" dirty="0" smtClean="0"/>
          </a:p>
          <a:p>
            <a:pPr algn="just"/>
            <a:endParaRPr lang="es-ES" sz="2800" dirty="0" smtClean="0"/>
          </a:p>
          <a:p>
            <a:pPr algn="just"/>
            <a:endParaRPr lang="es-CR" sz="28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142984"/>
            <a:ext cx="8229600" cy="4525963"/>
          </a:xfrm>
        </p:spPr>
        <p:txBody>
          <a:bodyPr>
            <a:noAutofit/>
          </a:bodyPr>
          <a:lstStyle/>
          <a:p>
            <a:pPr algn="just"/>
            <a:r>
              <a:rPr lang="es-CR" sz="2800" dirty="0" smtClean="0"/>
              <a:t>Instamos a los estados a incorporar una perspectiva integral e integradora de atención jurídica y psicosocial especializada a grupos en especial condición de vulnerabilidad, como lo son los niños, niñas, adolescentes no acompañados y separados, mujeres y trabajadores migrantes.  </a:t>
            </a:r>
          </a:p>
          <a:p>
            <a:pPr algn="just"/>
            <a:endParaRPr lang="es-CR" sz="2800" dirty="0" smtClean="0"/>
          </a:p>
          <a:p>
            <a:pPr algn="just"/>
            <a:r>
              <a:rPr lang="es-CR" sz="2800" dirty="0" smtClean="0"/>
              <a:t>La protección consular debe extenderse a los procesos binacionales de contratación de trabajadores temporales.</a:t>
            </a:r>
            <a:endParaRPr lang="es-ES" sz="2800" dirty="0" smtClean="0"/>
          </a:p>
          <a:p>
            <a:pPr algn="just">
              <a:buNone/>
            </a:pPr>
            <a:endParaRPr lang="es-CR" sz="28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42918"/>
            <a:ext cx="8543956" cy="5666972"/>
          </a:xfrm>
        </p:spPr>
        <p:txBody>
          <a:bodyPr>
            <a:noAutofit/>
          </a:bodyPr>
          <a:lstStyle/>
          <a:p>
            <a:pPr algn="just"/>
            <a:r>
              <a:rPr lang="es-ES" sz="2400" dirty="0" smtClean="0"/>
              <a:t>La protección consular no debe limitarse únicamente a la los procesos de deportación; personas que desean retornar voluntariamente a su país de origen, sufren procedimientos dilatorios. </a:t>
            </a:r>
          </a:p>
          <a:p>
            <a:pPr algn="just"/>
            <a:endParaRPr lang="es-ES" sz="2400" dirty="0" smtClean="0"/>
          </a:p>
          <a:p>
            <a:pPr algn="just"/>
            <a:r>
              <a:rPr lang="es-ES" sz="2400" dirty="0" smtClean="0"/>
              <a:t>Las organizaciones miembras de RROCM están participado activamente como expertos, en procesos de formación y capacitación en las instituciones de los poderes judicial y ejecutivo. RROCM identifica que a nivel consular es necesario capacitar a funcionarios/as en: derechos humanos, derecho penal internacional, equidad de género, atención diferenciada a grupos en condición de vulnerabilidad, </a:t>
            </a:r>
            <a:r>
              <a:rPr lang="es-ES" sz="2400" b="1" dirty="0" smtClean="0"/>
              <a:t>interés superior del niño, </a:t>
            </a:r>
            <a:r>
              <a:rPr lang="es-ES" sz="2400" dirty="0" smtClean="0"/>
              <a:t>acceso a la justicia, entre otros, que les permita identificar de manera oportuna la violación a derechos fundamentales .</a:t>
            </a:r>
          </a:p>
          <a:p>
            <a:pPr algn="just">
              <a:buNone/>
            </a:pPr>
            <a:r>
              <a:rPr lang="es-ES" sz="2400" dirty="0" smtClean="0"/>
              <a:t>	</a:t>
            </a:r>
          </a:p>
          <a:p>
            <a:pPr algn="just"/>
            <a:endParaRPr lang="es-ES" sz="2400" dirty="0" smtClean="0"/>
          </a:p>
          <a:p>
            <a:pPr algn="just"/>
            <a:endParaRPr lang="en-US"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US" smtClean="0"/>
              <a:pPr/>
              <a:t>9</a:t>
            </a:fld>
            <a:endParaRPr lang="en-US"/>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TotalTime>
  <Words>825</Words>
  <Application>Microsoft Office PowerPoint</Application>
  <PresentationFormat>Presentación en pantalla (4:3)</PresentationFormat>
  <Paragraphs>54</Paragraphs>
  <Slides>11</Slides>
  <Notes>1</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Diapositiva 1</vt:lpstr>
      <vt:lpstr>Avances y desafíos para la Protección Consular </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Company>http://www.centor.mx.gd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CONSULAR NICARAGUA</dc:title>
  <dc:creator>Centor</dc:creator>
  <cp:lastModifiedBy>Centor</cp:lastModifiedBy>
  <cp:revision>64</cp:revision>
  <dcterms:created xsi:type="dcterms:W3CDTF">2014-06-18T22:26:46Z</dcterms:created>
  <dcterms:modified xsi:type="dcterms:W3CDTF">2014-06-24T17:00:40Z</dcterms:modified>
</cp:coreProperties>
</file>