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66" r:id="rId3"/>
    <p:sldId id="268" r:id="rId4"/>
    <p:sldId id="267" r:id="rId5"/>
    <p:sldId id="264" r:id="rId6"/>
    <p:sldId id="259" r:id="rId7"/>
    <p:sldId id="270" r:id="rId8"/>
    <p:sldId id="269" r:id="rId9"/>
    <p:sldId id="258" r:id="rId10"/>
    <p:sldId id="265"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59" autoAdjust="0"/>
    <p:restoredTop sz="99194" autoAdjust="0"/>
  </p:normalViewPr>
  <p:slideViewPr>
    <p:cSldViewPr>
      <p:cViewPr>
        <p:scale>
          <a:sx n="156" d="100"/>
          <a:sy n="156" d="100"/>
        </p:scale>
        <p:origin x="-272"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58718-2AE0-4A1B-B1DA-8EF52D6DC357}" type="datetimeFigureOut">
              <a:rPr lang="en-US" smtClean="0"/>
              <a:pPr/>
              <a:t>6/25/14</a:t>
            </a:fld>
            <a:endParaRPr lang="en-U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35AB-0790-49A5-B5F8-B131F14D2DB4}" type="slidenum">
              <a:rPr lang="en-US" smtClean="0"/>
              <a:pPr/>
              <a:t>‹Nr.›</a:t>
            </a:fld>
            <a:endParaRPr lang="en-US" dirty="0"/>
          </a:p>
        </p:txBody>
      </p:sp>
    </p:spTree>
    <p:extLst>
      <p:ext uri="{BB962C8B-B14F-4D97-AF65-F5344CB8AC3E}">
        <p14:creationId xmlns:p14="http://schemas.microsoft.com/office/powerpoint/2010/main" val="4082161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dirty="0"/>
          </a:p>
        </p:txBody>
      </p:sp>
      <p:sp>
        <p:nvSpPr>
          <p:cNvPr id="4" name="3 Marcador de número de diapositiva"/>
          <p:cNvSpPr>
            <a:spLocks noGrp="1"/>
          </p:cNvSpPr>
          <p:nvPr>
            <p:ph type="sldNum" sz="quarter" idx="10"/>
          </p:nvPr>
        </p:nvSpPr>
        <p:spPr/>
        <p:txBody>
          <a:bodyPr/>
          <a:lstStyle/>
          <a:p>
            <a:fld id="{959635AB-0790-49A5-B5F8-B131F14D2DB4}"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52D8FC94-C1B8-4958-B76E-3F8C04847696}" type="datetime1">
              <a:rPr lang="en-US" smtClean="0"/>
              <a:t>6/25/14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C723F92-283A-42E9-9DA8-DB88DAD27B30}" type="datetime1">
              <a:rPr lang="en-US" smtClean="0"/>
              <a:t>6/25/14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D393D6CA-2FEE-482A-A942-572693A9C27A}" type="datetime1">
              <a:rPr lang="en-US" smtClean="0"/>
              <a:t>6/25/14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DFE68B85-65F8-4A50-B0B1-188104C6E7C5}" type="datetime1">
              <a:rPr lang="en-US" smtClean="0"/>
              <a:t>6/25/14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66CE978-A180-4B82-AB17-E1333DA535FE}" type="datetime1">
              <a:rPr lang="en-US" smtClean="0"/>
              <a:t>6/25/14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56EA861C-3DFC-41B9-B196-98B0E4BE90CF}" type="datetime1">
              <a:rPr lang="en-US" smtClean="0"/>
              <a:t>6/25/14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F34C5DF9-A5D1-4A71-A247-271D2125FA2A}" type="datetime1">
              <a:rPr lang="en-US" smtClean="0"/>
              <a:t>6/25/14</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F0B0246C-009B-4153-AF0C-4C38F53A0C52}" type="datetime1">
              <a:rPr lang="en-US" smtClean="0"/>
              <a:t>6/25/14</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50BE03-FAE0-4648-BE34-E39FE2749527}" type="datetime1">
              <a:rPr lang="en-US" smtClean="0"/>
              <a:t>6/25/14</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CA591E-B0C8-4AE8-A525-C0C1D4C8E663}" type="datetime1">
              <a:rPr lang="en-US" smtClean="0"/>
              <a:t>6/25/14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D9EC80-134B-494C-A640-229C4E843E6F}" type="datetime1">
              <a:rPr lang="en-US" smtClean="0"/>
              <a:t>6/25/14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12E11-90F7-44ED-9D13-446A3123D31A}" type="datetime1">
              <a:rPr lang="en-US" smtClean="0"/>
              <a:t>6/25/14</a:t>
            </a:fld>
            <a:endParaRPr lang="en-U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DF842-90E6-45A3-BF0A-4DF871DBDD96}" type="slidenum">
              <a:rPr lang="en-US" smtClean="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38" y="1928813"/>
            <a:ext cx="7772400" cy="2357437"/>
          </a:xfrm>
          <a:prstGeom prst="rect">
            <a:avLst/>
          </a:prstGeom>
        </p:spPr>
        <p:txBody>
          <a:bodyPr lIns="0" rIns="0" bIns="0" anchor="b"/>
          <a:lstStyle/>
          <a:p>
            <a:pPr algn="ctr" fontAlgn="auto">
              <a:spcBef>
                <a:spcPts val="0"/>
              </a:spcBef>
              <a:spcAft>
                <a:spcPts val="0"/>
              </a:spcAft>
              <a:defRPr/>
            </a:pPr>
            <a:r>
              <a:rPr lang="en-GB" sz="2000" b="1" dirty="0" smtClean="0"/>
              <a:t>Meeting of the Liaison Officer Network for Consular Protection</a:t>
            </a:r>
          </a:p>
          <a:p>
            <a:pPr algn="ctr" fontAlgn="auto">
              <a:spcBef>
                <a:spcPts val="0"/>
              </a:spcBef>
              <a:spcAft>
                <a:spcPts val="0"/>
              </a:spcAft>
              <a:defRPr/>
            </a:pPr>
            <a:r>
              <a:rPr lang="en-GB" sz="2000" b="1" dirty="0" smtClean="0"/>
              <a:t>Regional Consultation Group on Migration (RCGM)</a:t>
            </a:r>
            <a:endParaRPr lang="en-GB" sz="2000" dirty="0" smtClean="0"/>
          </a:p>
          <a:p>
            <a:pPr algn="ctr" fontAlgn="auto">
              <a:spcBef>
                <a:spcPts val="0"/>
              </a:spcBef>
              <a:spcAft>
                <a:spcPts val="0"/>
              </a:spcAft>
              <a:defRPr/>
            </a:pPr>
            <a:r>
              <a:rPr lang="en-GB" sz="2000" b="1" dirty="0" smtClean="0">
                <a:ea typeface="+mj-ea"/>
                <a:cs typeface="+mj-cs"/>
              </a:rPr>
              <a:t/>
            </a:r>
            <a:br>
              <a:rPr lang="en-GB" sz="2000" b="1" dirty="0" smtClean="0">
                <a:ea typeface="+mj-ea"/>
                <a:cs typeface="+mj-cs"/>
              </a:rPr>
            </a:br>
            <a:r>
              <a:rPr lang="en-GB" sz="2000" b="1" dirty="0" smtClean="0">
                <a:ea typeface="+mj-ea"/>
                <a:cs typeface="+mj-cs"/>
              </a:rPr>
              <a:t>Managua, Nicaragua</a:t>
            </a:r>
            <a:br>
              <a:rPr lang="en-GB" sz="2000" b="1" dirty="0" smtClean="0">
                <a:ea typeface="+mj-ea"/>
                <a:cs typeface="+mj-cs"/>
              </a:rPr>
            </a:br>
            <a:r>
              <a:rPr lang="en-GB" sz="2000" b="1" dirty="0" smtClean="0">
                <a:ea typeface="+mj-ea"/>
                <a:cs typeface="+mj-cs"/>
              </a:rPr>
              <a:t>June 2014</a:t>
            </a:r>
            <a:endParaRPr lang="en-GB" sz="2000" b="1" dirty="0">
              <a:ea typeface="+mj-ea"/>
              <a:cs typeface="+mj-cs"/>
            </a:endParaRPr>
          </a:p>
        </p:txBody>
      </p:sp>
      <p:sp>
        <p:nvSpPr>
          <p:cNvPr id="5" name="2 Subtítulo"/>
          <p:cNvSpPr txBox="1">
            <a:spLocks/>
          </p:cNvSpPr>
          <p:nvPr/>
        </p:nvSpPr>
        <p:spPr>
          <a:xfrm>
            <a:off x="1143000" y="4572000"/>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n-GB" sz="2000" b="1" dirty="0">
                <a:solidFill>
                  <a:schemeClr val="tx2">
                    <a:lumMod val="75000"/>
                  </a:schemeClr>
                </a:solidFill>
              </a:rPr>
              <a:t>REGIONAL NETWORK FOR CIVIL ORGANIZATIONS ON MIGRATION – RNCOM</a:t>
            </a:r>
            <a:endParaRPr lang="en-GB" sz="2000" b="1" dirty="0">
              <a:solidFill>
                <a:schemeClr val="tx2">
                  <a:lumMod val="75000"/>
                </a:schemeClr>
              </a:solidFill>
            </a:endParaRPr>
          </a:p>
        </p:txBody>
      </p:sp>
      <p:pic>
        <p:nvPicPr>
          <p:cNvPr id="2052" name="Imagen 1" descr="LOGORROCM"/>
          <p:cNvPicPr>
            <a:picLocks noChangeAspect="1" noChangeArrowheads="1"/>
          </p:cNvPicPr>
          <p:nvPr/>
        </p:nvPicPr>
        <p:blipFill>
          <a:blip r:embed="rId2" cstate="print"/>
          <a:srcRect/>
          <a:stretch>
            <a:fillRect/>
          </a:stretch>
        </p:blipFill>
        <p:spPr bwMode="auto">
          <a:xfrm>
            <a:off x="3643313" y="642938"/>
            <a:ext cx="1560512" cy="1571625"/>
          </a:xfrm>
          <a:prstGeom prst="rect">
            <a:avLst/>
          </a:prstGeom>
          <a:noFill/>
          <a:ln w="9525">
            <a:noFill/>
            <a:miter lim="800000"/>
            <a:headEnd/>
            <a:tailEnd/>
          </a:ln>
        </p:spPr>
      </p:pic>
      <p:pic>
        <p:nvPicPr>
          <p:cNvPr id="2053" name="Imagen 2" descr="CRM Logo"/>
          <p:cNvPicPr>
            <a:picLocks noChangeAspect="1" noChangeArrowheads="1"/>
          </p:cNvPicPr>
          <p:nvPr/>
        </p:nvPicPr>
        <p:blipFill>
          <a:blip r:embed="rId3" cstate="print"/>
          <a:srcRect/>
          <a:stretch>
            <a:fillRect/>
          </a:stretch>
        </p:blipFill>
        <p:spPr bwMode="auto">
          <a:xfrm>
            <a:off x="7236296" y="5733256"/>
            <a:ext cx="1597025" cy="500063"/>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fld id="{D6EDF842-90E6-45A3-BF0A-4DF871DBDD96}" type="slidenum">
              <a:rPr lang="en-GB" smtClean="0"/>
              <a:pPr/>
              <a:t>1</a:t>
            </a:fld>
            <a:endParaRPr lang="en-GB"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525963"/>
          </a:xfrm>
        </p:spPr>
        <p:txBody>
          <a:bodyPr>
            <a:normAutofit/>
          </a:bodyPr>
          <a:lstStyle/>
          <a:p>
            <a:pPr algn="just"/>
            <a:r>
              <a:rPr lang="en-GB" dirty="0" smtClean="0"/>
              <a:t>We </a:t>
            </a:r>
            <a:r>
              <a:rPr lang="en-GB" dirty="0">
                <a:latin typeface="Calibri" charset="0"/>
              </a:rPr>
              <a:t>invite governments to take up again joint actions implemented within the framework of the Ad Hoc Group in regard to </a:t>
            </a:r>
            <a:r>
              <a:rPr lang="en-GB" dirty="0" smtClean="0">
                <a:latin typeface="Calibri" charset="0"/>
              </a:rPr>
              <a:t>consular protection, </a:t>
            </a:r>
            <a:r>
              <a:rPr lang="en-GB" dirty="0">
                <a:latin typeface="Calibri" charset="0"/>
              </a:rPr>
              <a:t>with a special focus on populations in </a:t>
            </a:r>
            <a:r>
              <a:rPr lang="en-GB" dirty="0" smtClean="0">
                <a:latin typeface="Calibri" charset="0"/>
              </a:rPr>
              <a:t>highly vulnerable situations such as unaccompanied </a:t>
            </a:r>
            <a:r>
              <a:rPr lang="en-GB" dirty="0">
                <a:latin typeface="Calibri" charset="0"/>
              </a:rPr>
              <a:t>and separated migrant boys, girls and </a:t>
            </a:r>
            <a:r>
              <a:rPr lang="en-GB" dirty="0" smtClean="0">
                <a:latin typeface="Calibri" charset="0"/>
              </a:rPr>
              <a:t>adolescents in the region of RCM. </a:t>
            </a:r>
            <a:endParaRPr lang="en-GB" dirty="0">
              <a:latin typeface="Calibri" charset="0"/>
            </a:endParaRPr>
          </a:p>
          <a:p>
            <a:pPr algn="just">
              <a:buNone/>
            </a:pPr>
            <a:endParaRPr lang="en-GB" dirty="0" smtClean="0"/>
          </a:p>
        </p:txBody>
      </p:sp>
      <p:pic>
        <p:nvPicPr>
          <p:cNvPr id="4" name="Imagen 1" descr="LOGORROCM"/>
          <p:cNvPicPr>
            <a:picLocks noChangeAspect="1" noChangeArrowheads="1"/>
          </p:cNvPicPr>
          <p:nvPr/>
        </p:nvPicPr>
        <p:blipFill>
          <a:blip r:embed="rId3"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214282" y="714371"/>
            <a:ext cx="8715375" cy="5214959"/>
          </a:xfrm>
        </p:spPr>
        <p:txBody>
          <a:bodyPr/>
          <a:lstStyle/>
          <a:p>
            <a:pPr algn="ctr" eaLnBrk="1" hangingPunct="1">
              <a:buNone/>
            </a:pPr>
            <a:endParaRPr lang="es-CR" sz="2800" b="1" dirty="0" smtClean="0"/>
          </a:p>
          <a:p>
            <a:pPr algn="ctr">
              <a:buNone/>
            </a:pPr>
            <a:r>
              <a:rPr lang="en-GB" sz="2800" b="1" dirty="0">
                <a:latin typeface="Calibri" charset="0"/>
              </a:rPr>
              <a:t>Determining and assessing the best interests of the child and family reunification should prevail.</a:t>
            </a:r>
          </a:p>
          <a:p>
            <a:pPr algn="ctr">
              <a:buNone/>
            </a:pPr>
            <a:r>
              <a:rPr lang="en-GB" sz="2800" b="1" dirty="0">
                <a:latin typeface="Calibri" charset="0"/>
              </a:rPr>
              <a:t> The deportation and deprivation of </a:t>
            </a:r>
            <a:r>
              <a:rPr lang="en-GB" sz="2800" b="1" dirty="0" smtClean="0">
                <a:latin typeface="Calibri" charset="0"/>
              </a:rPr>
              <a:t>the liberty </a:t>
            </a:r>
            <a:r>
              <a:rPr lang="en-GB" sz="2800" b="1" dirty="0">
                <a:latin typeface="Calibri" charset="0"/>
              </a:rPr>
              <a:t>of migrant boys, girls and adolescents is not the solution to the problem of violence and inequality experienced by boys, girls and adolescents today. </a:t>
            </a:r>
          </a:p>
          <a:p>
            <a:pPr algn="ctr">
              <a:buNone/>
            </a:pPr>
            <a:endParaRPr lang="en-GB" sz="2800" b="1" dirty="0">
              <a:latin typeface="Calibri" charset="0"/>
            </a:endParaRPr>
          </a:p>
          <a:p>
            <a:pPr algn="ctr">
              <a:buNone/>
            </a:pPr>
            <a:r>
              <a:rPr lang="en-GB" sz="2800" b="1" dirty="0">
                <a:latin typeface="Calibri" charset="0"/>
              </a:rPr>
              <a:t>RNCOM is willing to join the campaigns to support the protection of boys, girls and adolescents in vulnerable situations.</a:t>
            </a:r>
            <a:endParaRPr lang="es-CR" sz="2800" b="1" dirty="0" smtClean="0"/>
          </a:p>
        </p:txBody>
      </p:sp>
      <p:pic>
        <p:nvPicPr>
          <p:cNvPr id="3"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US" smtClean="0"/>
              <a:pPr/>
              <a:t>11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14298"/>
            <a:ext cx="8229600" cy="1143000"/>
          </a:xfrm>
        </p:spPr>
        <p:txBody>
          <a:bodyPr>
            <a:noAutofit/>
          </a:bodyPr>
          <a:lstStyle/>
          <a:p>
            <a:r>
              <a:rPr lang="en-GB" sz="2800" b="1" i="1" dirty="0" smtClean="0"/>
              <a:t>Advances and Challenges in Consular Protection</a:t>
            </a:r>
            <a:endParaRPr lang="en-GB" sz="2800" b="1" i="1" dirty="0"/>
          </a:p>
        </p:txBody>
      </p:sp>
      <p:sp>
        <p:nvSpPr>
          <p:cNvPr id="3" name="2 Marcador de contenido"/>
          <p:cNvSpPr>
            <a:spLocks noGrp="1"/>
          </p:cNvSpPr>
          <p:nvPr>
            <p:ph idx="1"/>
          </p:nvPr>
        </p:nvSpPr>
        <p:spPr>
          <a:xfrm>
            <a:off x="500034" y="1714488"/>
            <a:ext cx="8229600" cy="5072098"/>
          </a:xfrm>
        </p:spPr>
        <p:txBody>
          <a:bodyPr>
            <a:noAutofit/>
          </a:bodyPr>
          <a:lstStyle/>
          <a:p>
            <a:pPr algn="ctr">
              <a:buNone/>
            </a:pPr>
            <a:r>
              <a:rPr lang="en-GB" sz="2000" dirty="0" smtClean="0"/>
              <a:t>RNCOM is pleased to participate at the XIX </a:t>
            </a:r>
            <a:r>
              <a:rPr lang="en-GB" sz="2000" dirty="0" smtClean="0"/>
              <a:t>Regional Conference on Migration. We present advances and challenges within the framework of consular protection. </a:t>
            </a:r>
          </a:p>
          <a:p>
            <a:pPr algn="ctr">
              <a:buNone/>
            </a:pPr>
            <a:endParaRPr lang="en-GB" sz="2000" dirty="0" smtClean="0"/>
          </a:p>
          <a:p>
            <a:pPr algn="just"/>
            <a:r>
              <a:rPr lang="en-GB" sz="2000" dirty="0"/>
              <a:t>This is a highly important time for the region, in view of the humanitarian emergency situations along the migration route and in reception </a:t>
            </a:r>
            <a:r>
              <a:rPr lang="en-GB" sz="2000" dirty="0" smtClean="0"/>
              <a:t>centres, </a:t>
            </a:r>
            <a:r>
              <a:rPr lang="en-GB" sz="2000" dirty="0"/>
              <a:t>as well as the administrative detention and deportation of boys, girls and adolescents in the United States, Mexico and Central America. This forces us to identify this time as a moment of crisis relating to the protection of the human rights of unaccompanied and separated migrant boys, girls and adolescents. This situation had been hidden for a long time. Today, the obsoleteness and inadequacy of legal frameworks and systems to provide  assistance and protection to boys, girls and adolescents has become apparent in countries of origin, transit and destination. </a:t>
            </a:r>
          </a:p>
          <a:p>
            <a:pPr algn="just">
              <a:buNone/>
            </a:pPr>
            <a:endParaRPr lang="en-GB" sz="2000" dirty="0" smtClean="0"/>
          </a:p>
          <a:p>
            <a:pPr algn="just">
              <a:buNone/>
            </a:pPr>
            <a:endParaRPr lang="en-GB" sz="2000" dirty="0" smtClean="0"/>
          </a:p>
          <a:p>
            <a:pPr algn="just">
              <a:buNone/>
            </a:pPr>
            <a:endParaRPr lang="en-GB" sz="2000" dirty="0" smtClean="0"/>
          </a:p>
          <a:p>
            <a:pPr algn="just">
              <a:buNone/>
            </a:pPr>
            <a:endParaRPr lang="en-GB" sz="20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00108"/>
            <a:ext cx="8229600" cy="4525963"/>
          </a:xfrm>
        </p:spPr>
        <p:txBody>
          <a:bodyPr>
            <a:normAutofit/>
          </a:bodyPr>
          <a:lstStyle/>
          <a:p>
            <a:pPr algn="just"/>
            <a:r>
              <a:rPr lang="en-GB" sz="2400" dirty="0" smtClean="0"/>
              <a:t>We express our concern in view of the detention of tens of thousands of unaccompanied </a:t>
            </a:r>
            <a:r>
              <a:rPr lang="en-GB" sz="2400" dirty="0" smtClean="0"/>
              <a:t>migrant boys, girls and adolescents, recognizing the risk that they face of falling into the hands of networks of migrant smuggling and trafficking networks and transnational organized crime and the human rights violations by State officials,</a:t>
            </a:r>
            <a:r>
              <a:rPr lang="en-GB" sz="2400" dirty="0" smtClean="0"/>
              <a:t> together with omission and commission of violations and abuse. </a:t>
            </a:r>
          </a:p>
          <a:p>
            <a:pPr algn="r"/>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4786346"/>
          </a:xfrm>
        </p:spPr>
        <p:txBody>
          <a:bodyPr>
            <a:normAutofit/>
          </a:bodyPr>
          <a:lstStyle/>
          <a:p>
            <a:pPr algn="just"/>
            <a:r>
              <a:rPr lang="en-GB" sz="2400" dirty="0" smtClean="0"/>
              <a:t>Countries of origin of irregular migrants such as Guatemala, Honduras and El Salvador have increased their numbers of consular </a:t>
            </a:r>
            <a:r>
              <a:rPr lang="en-GB" sz="2400" dirty="0" smtClean="0"/>
              <a:t>officers. However, they are still unable to provide appropriate assistance and protection to migrants and their families</a:t>
            </a:r>
            <a:r>
              <a:rPr lang="en-GB" sz="2400" dirty="0" smtClean="0"/>
              <a:t>.</a:t>
            </a:r>
          </a:p>
          <a:p>
            <a:pPr algn="just"/>
            <a:endParaRPr lang="en-GB" sz="2400" dirty="0" smtClean="0"/>
          </a:p>
          <a:p>
            <a:pPr algn="just"/>
            <a:r>
              <a:rPr lang="en-GB" sz="2400" dirty="0"/>
              <a:t>C</a:t>
            </a:r>
            <a:r>
              <a:rPr lang="en-GB" sz="2400" dirty="0" smtClean="0"/>
              <a:t>onsular notification upon verification and detention of migrants should be expedited, in order to ensure that consular protection is provided to migrants in administrative detention centres and at migration posts. </a:t>
            </a:r>
          </a:p>
          <a:p>
            <a:pPr algn="just">
              <a:buNone/>
            </a:pPr>
            <a:endParaRPr lang="en-GB" sz="2400" b="1" dirty="0" smtClean="0"/>
          </a:p>
          <a:p>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36712"/>
            <a:ext cx="8229600" cy="5505475"/>
          </a:xfrm>
        </p:spPr>
        <p:txBody>
          <a:bodyPr>
            <a:noAutofit/>
          </a:bodyPr>
          <a:lstStyle/>
          <a:p>
            <a:pPr algn="just"/>
            <a:r>
              <a:rPr lang="en-GB" sz="2400" dirty="0" smtClean="0"/>
              <a:t>Consular protection is not reflected in administrative immigration procedures; neither is accompaniment to ensure access to justice. </a:t>
            </a:r>
          </a:p>
          <a:p>
            <a:pPr algn="just"/>
            <a:endParaRPr lang="en-GB" sz="2400" dirty="0" smtClean="0"/>
          </a:p>
          <a:p>
            <a:pPr algn="just"/>
            <a:r>
              <a:rPr lang="en-GB" sz="2400" dirty="0" smtClean="0"/>
              <a:t>Some countries have consulates that are committed to accompanying and issuing relevant documents for migrants and refugees in judicial processes – Costa Rica, for example.</a:t>
            </a:r>
          </a:p>
          <a:p>
            <a:pPr algn="just">
              <a:buNone/>
            </a:pPr>
            <a:endParaRPr lang="en-GB" sz="2400" dirty="0" smtClean="0"/>
          </a:p>
          <a:p>
            <a:pPr algn="just"/>
            <a:r>
              <a:rPr lang="en-GB" sz="2400" dirty="0" smtClean="0"/>
              <a:t>The costs associated to the issuance of documents at consulates and migration regularization processes continue to be </a:t>
            </a:r>
            <a:r>
              <a:rPr lang="en-GB" sz="2400" dirty="0" smtClean="0"/>
              <a:t>the greatest obstacle for migrants with irregular migration status and their families, thus infringing their rights</a:t>
            </a:r>
            <a:r>
              <a:rPr lang="en-GB" sz="2400" dirty="0" smtClean="0"/>
              <a:t>.</a:t>
            </a:r>
          </a:p>
          <a:p>
            <a:pPr algn="just">
              <a:buNone/>
            </a:pPr>
            <a:endParaRPr lang="en-GB" sz="2400" dirty="0" smtClean="0"/>
          </a:p>
          <a:p>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5</a:t>
            </a:fld>
            <a:endParaRPr lang="en-GB"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142984"/>
            <a:ext cx="8229600" cy="4286280"/>
          </a:xfrm>
        </p:spPr>
        <p:txBody>
          <a:bodyPr>
            <a:noAutofit/>
          </a:bodyPr>
          <a:lstStyle/>
          <a:p>
            <a:pPr algn="just"/>
            <a:r>
              <a:rPr lang="en-GB" sz="2400" dirty="0" smtClean="0"/>
              <a:t>Limitations are observed in regard to facilitating identity documents. In order to obtain them, many migrants </a:t>
            </a:r>
            <a:r>
              <a:rPr lang="en-GB" sz="2400" dirty="0" smtClean="0"/>
              <a:t>have to return to their countries of origin, which increases the costs of regularization (travel costs, accommodation, food and return</a:t>
            </a:r>
            <a:r>
              <a:rPr lang="en-GB" sz="2400" dirty="0" smtClean="0"/>
              <a:t>).</a:t>
            </a:r>
          </a:p>
          <a:p>
            <a:pPr algn="just">
              <a:buNone/>
            </a:pPr>
            <a:endParaRPr lang="en-GB" sz="2400" dirty="0" smtClean="0"/>
          </a:p>
          <a:p>
            <a:pPr algn="just"/>
            <a:r>
              <a:rPr lang="en-GB" sz="2400" dirty="0" smtClean="0"/>
              <a:t>RNCOM insists on the recommendation to allocate financial resources as well as appropriately informed and trained consular officers in Member States of RCM. </a:t>
            </a:r>
          </a:p>
          <a:p>
            <a:pPr algn="just"/>
            <a:endParaRPr lang="en-GB" sz="2400" dirty="0" smtClean="0"/>
          </a:p>
          <a:p>
            <a:pPr algn="just">
              <a:buNone/>
            </a:pPr>
            <a:endParaRPr lang="en-GB" sz="2400" dirty="0" smtClean="0"/>
          </a:p>
          <a:p>
            <a:pPr algn="just"/>
            <a:endParaRPr lang="en-GB" sz="2400" dirty="0" smtClean="0"/>
          </a:p>
          <a:p>
            <a:pPr algn="just">
              <a:buNone/>
            </a:pPr>
            <a:endParaRPr lang="en-GB" sz="2400" dirty="0" smtClean="0"/>
          </a:p>
          <a:p>
            <a:pPr algn="just">
              <a:buNone/>
            </a:pPr>
            <a:endParaRPr lang="en-GB" sz="2400" dirty="0" smtClean="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785794"/>
            <a:ext cx="8229600" cy="5500726"/>
          </a:xfrm>
        </p:spPr>
        <p:txBody>
          <a:bodyPr>
            <a:normAutofit/>
          </a:bodyPr>
          <a:lstStyle/>
          <a:p>
            <a:pPr algn="just"/>
            <a:r>
              <a:rPr lang="en-GB" sz="2800" dirty="0" smtClean="0"/>
              <a:t>Training processes should be institutionalized in a permanent manner and training curricula should be broadened in consulates in the region</a:t>
            </a:r>
            <a:r>
              <a:rPr lang="en-GB" sz="2800" dirty="0" smtClean="0"/>
              <a:t>.</a:t>
            </a:r>
          </a:p>
          <a:p>
            <a:pPr algn="just"/>
            <a:endParaRPr lang="en-GB" sz="2800" dirty="0" smtClean="0"/>
          </a:p>
          <a:p>
            <a:pPr algn="just"/>
            <a:r>
              <a:rPr lang="en-GB" sz="2800" dirty="0" smtClean="0"/>
              <a:t>It is essential to design and develop data bases to enable the identification of the human remains of missing migrants</a:t>
            </a:r>
            <a:r>
              <a:rPr lang="en-GB" sz="2800" dirty="0" smtClean="0"/>
              <a:t>.</a:t>
            </a:r>
          </a:p>
          <a:p>
            <a:pPr algn="just"/>
            <a:endParaRPr lang="en-GB" sz="2800" dirty="0" smtClean="0"/>
          </a:p>
          <a:p>
            <a:pPr algn="just"/>
            <a:endParaRPr lang="en-GB" sz="2800" dirty="0" smtClean="0"/>
          </a:p>
          <a:p>
            <a:pPr algn="just"/>
            <a:endParaRPr lang="en-GB"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4525963"/>
          </a:xfrm>
        </p:spPr>
        <p:txBody>
          <a:bodyPr>
            <a:noAutofit/>
          </a:bodyPr>
          <a:lstStyle/>
          <a:p>
            <a:pPr algn="just"/>
            <a:r>
              <a:rPr lang="en-GB" sz="2800" dirty="0" smtClean="0"/>
              <a:t>We urge States to adopt a comprehensive and inclusive approach of legal aid and psychosocial assistance for population groups in especially vulnerable situations, such as unaccompanied and separated migrants boys, girls and adolescents, women and migrant workers</a:t>
            </a:r>
            <a:r>
              <a:rPr lang="en-GB" sz="2800" dirty="0" smtClean="0"/>
              <a:t>.  </a:t>
            </a:r>
          </a:p>
          <a:p>
            <a:pPr algn="just"/>
            <a:endParaRPr lang="en-GB" sz="2800" dirty="0" smtClean="0"/>
          </a:p>
          <a:p>
            <a:pPr algn="just"/>
            <a:r>
              <a:rPr lang="en-GB" sz="2800" dirty="0" smtClean="0"/>
              <a:t>Consular protection should be expanded to cover </a:t>
            </a:r>
            <a:r>
              <a:rPr lang="en-GB" sz="2800" dirty="0" smtClean="0"/>
              <a:t>binational</a:t>
            </a:r>
            <a:r>
              <a:rPr lang="en-GB" sz="2800" dirty="0" smtClean="0"/>
              <a:t> </a:t>
            </a:r>
            <a:r>
              <a:rPr lang="en-GB" sz="2800" dirty="0" smtClean="0"/>
              <a:t>processes to hire temporary workers.</a:t>
            </a:r>
            <a:endParaRPr lang="en-GB" sz="2800" dirty="0" smtClean="0"/>
          </a:p>
          <a:p>
            <a:pPr algn="just">
              <a:buNone/>
            </a:pPr>
            <a:endParaRPr lang="en-GB"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543956" cy="5666972"/>
          </a:xfrm>
        </p:spPr>
        <p:txBody>
          <a:bodyPr>
            <a:noAutofit/>
          </a:bodyPr>
          <a:lstStyle/>
          <a:p>
            <a:pPr algn="just"/>
            <a:r>
              <a:rPr lang="en-GB" sz="2400" dirty="0" smtClean="0"/>
              <a:t>Consular protection should not only be limited to deportation processes; persons who </a:t>
            </a:r>
            <a:r>
              <a:rPr lang="en-GB" sz="2400" dirty="0" smtClean="0"/>
              <a:t>wish to return voluntarily to their country of origin also experience delays in relevant procedures</a:t>
            </a:r>
            <a:r>
              <a:rPr lang="en-GB" sz="2400" dirty="0" smtClean="0"/>
              <a:t>. </a:t>
            </a:r>
          </a:p>
          <a:p>
            <a:pPr algn="just"/>
            <a:endParaRPr lang="en-GB" sz="2400" dirty="0" smtClean="0"/>
          </a:p>
          <a:p>
            <a:pPr algn="just"/>
            <a:r>
              <a:rPr lang="en-GB" sz="2400" dirty="0" smtClean="0"/>
              <a:t>RNCOM m</a:t>
            </a:r>
            <a:r>
              <a:rPr lang="en-GB" sz="2400" dirty="0" smtClean="0"/>
              <a:t>ember organizations are actively participating as experts in training processes in institutions of the Judiciary and the Executive. RNCOM </a:t>
            </a:r>
            <a:r>
              <a:rPr lang="en-GB" sz="2400" dirty="0" smtClean="0"/>
              <a:t>has identified the need to train consular officers on the following topics</a:t>
            </a:r>
            <a:r>
              <a:rPr lang="en-GB" sz="2400" dirty="0" smtClean="0"/>
              <a:t>: human rights, international criminal law, gender equality, differentiated assistance to groups in vulnerable situations, </a:t>
            </a:r>
            <a:r>
              <a:rPr lang="en-GB" sz="2400" b="1" dirty="0" smtClean="0"/>
              <a:t>the best interest of the child</a:t>
            </a:r>
            <a:r>
              <a:rPr lang="en-GB" sz="2400" dirty="0" smtClean="0"/>
              <a:t>, access to justice, etc</a:t>
            </a:r>
            <a:r>
              <a:rPr lang="en-GB" sz="2400" dirty="0" smtClean="0"/>
              <a:t>. in order to enable them to identify fundamental rights violations in a timely manner</a:t>
            </a:r>
            <a:r>
              <a:rPr lang="en-GB" sz="2400" dirty="0" smtClean="0"/>
              <a:t>.</a:t>
            </a:r>
          </a:p>
          <a:p>
            <a:pPr algn="just">
              <a:buNone/>
            </a:pPr>
            <a:r>
              <a:rPr lang="en-GB" sz="2400" dirty="0" smtClean="0"/>
              <a:t>	</a:t>
            </a:r>
          </a:p>
          <a:p>
            <a:pPr algn="just"/>
            <a:endParaRPr lang="en-GB" sz="2400" dirty="0" smtClean="0"/>
          </a:p>
          <a:p>
            <a:pPr algn="just"/>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fld id="{D6EDF842-90E6-45A3-BF0A-4DF871DBDD96}" type="slidenum">
              <a:rPr lang="en-GB" smtClean="0"/>
              <a:pPr/>
              <a:t>9</a:t>
            </a:fld>
            <a:endParaRPr lang="en-GB"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793</Words>
  <Application>Microsoft Macintosh PowerPoint</Application>
  <PresentationFormat>Presentación en pantalla (4:3)</PresentationFormat>
  <Paragraphs>54</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Advances and Challenges in Consular Protection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CONSULAR NICARAGUA</dc:title>
  <dc:creator>Centor</dc:creator>
  <cp:lastModifiedBy>Christiane Lehnhoff</cp:lastModifiedBy>
  <cp:revision>87</cp:revision>
  <dcterms:created xsi:type="dcterms:W3CDTF">2014-06-18T22:26:46Z</dcterms:created>
  <dcterms:modified xsi:type="dcterms:W3CDTF">2014-06-25T17:15:07Z</dcterms:modified>
</cp:coreProperties>
</file>