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70" r:id="rId2"/>
    <p:sldId id="279" r:id="rId3"/>
    <p:sldId id="281" r:id="rId4"/>
    <p:sldId id="282" r:id="rId5"/>
    <p:sldId id="272" r:id="rId6"/>
    <p:sldId id="283" r:id="rId7"/>
    <p:sldId id="290" r:id="rId8"/>
    <p:sldId id="275" r:id="rId9"/>
    <p:sldId id="276" r:id="rId10"/>
    <p:sldId id="286" r:id="rId11"/>
    <p:sldId id="285" r:id="rId12"/>
    <p:sldId id="287" r:id="rId13"/>
    <p:sldId id="288"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47" d="100"/>
          <a:sy n="147" d="100"/>
        </p:scale>
        <p:origin x="-216" y="-4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21079-50EF-4151-B500-4F8F21C7DAE7}" type="datetimeFigureOut">
              <a:rPr lang="en-US" smtClean="0"/>
              <a:pPr/>
              <a:t>11/17/16</a:t>
            </a:fld>
            <a:endParaRPr lang="en-U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6E51FD-1384-445C-B797-86DD4D9B7106}" type="slidenum">
              <a:rPr lang="en-US" smtClean="0"/>
              <a:pPr/>
              <a:t>‹Nr.›</a:t>
            </a:fld>
            <a:endParaRPr lang="en-US" dirty="0"/>
          </a:p>
        </p:txBody>
      </p:sp>
    </p:spTree>
    <p:extLst>
      <p:ext uri="{BB962C8B-B14F-4D97-AF65-F5344CB8AC3E}">
        <p14:creationId xmlns:p14="http://schemas.microsoft.com/office/powerpoint/2010/main" val="1705838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7B6E51FD-1384-445C-B797-86DD4D9B7106}" type="slidenum">
              <a:rPr lang="en-US" smtClean="0"/>
              <a:pPr/>
              <a:t>1</a:t>
            </a:fld>
            <a:endParaRPr lang="en-US" dirty="0"/>
          </a:p>
        </p:txBody>
      </p:sp>
    </p:spTree>
    <p:extLst>
      <p:ext uri="{BB962C8B-B14F-4D97-AF65-F5344CB8AC3E}">
        <p14:creationId xmlns:p14="http://schemas.microsoft.com/office/powerpoint/2010/main" val="342355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7B6E51FD-1384-445C-B797-86DD4D9B7106}" type="slidenum">
              <a:rPr lang="en-US" smtClean="0"/>
              <a:pPr/>
              <a:t>2</a:t>
            </a:fld>
            <a:endParaRPr lang="en-US" dirty="0"/>
          </a:p>
        </p:txBody>
      </p:sp>
    </p:spTree>
    <p:extLst>
      <p:ext uri="{BB962C8B-B14F-4D97-AF65-F5344CB8AC3E}">
        <p14:creationId xmlns:p14="http://schemas.microsoft.com/office/powerpoint/2010/main" val="840968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7" name="Date Placeholder 6"/>
          <p:cNvSpPr>
            <a:spLocks noGrp="1"/>
          </p:cNvSpPr>
          <p:nvPr>
            <p:ph type="dt" sz="half" idx="10"/>
          </p:nvPr>
        </p:nvSpPr>
        <p:spPr/>
        <p:txBody>
          <a:bodyPr/>
          <a:lstStyle/>
          <a:p>
            <a:fld id="{D49D545B-E5CD-4228-8C80-E4FA64D8FD12}" type="datetime1">
              <a:rPr lang="en-US" smtClean="0"/>
              <a:t>11/17/16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3083218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29C0563-9857-4C65-B909-59ABDF359C5A}"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137105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F5E710E-2F76-4D66-A96E-BCF574389AD8}"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2870138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04B69C1-86BC-486D-B1A3-B14C0EE7222F}"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357630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6712C18-09FE-4148-A77C-B0C73F0EB4F8}"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662811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FC9D245-29CD-4968-B0B8-3A5E11DD78FA}" type="datetime1">
              <a:rPr lang="en-US" smtClean="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2722580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dirty="0" smtClean="0"/>
              <a:t>Haga clic en el icono para agregar una imagen</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6DE1568A-6780-4A44-882C-B1D6D38C0A93}" type="datetime1">
              <a:rPr lang="en-US" smtClean="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3171629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DD7367-7435-4E70-B22C-9AE561DA78ED}" type="datetime1">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17704399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9FD2D0D-2319-48BD-8099-A66AFEABAE3C}" type="datetime1">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244769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579A73-4AEA-4B00-95AD-47F9094CB6E0}" type="datetime1">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239582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C43AC89-8B88-43C5-9EE3-37788AD884FE}" type="datetime1">
              <a:rPr lang="en-US" smtClean="0"/>
              <a:t>11/17/16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310799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42650CC-E382-4069-AB9C-B596BD213A88}"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1579546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840000" y="2505075"/>
            <a:ext cx="3768912"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Editar el estilo de texto del patrón</a:t>
            </a:r>
          </a:p>
        </p:txBody>
      </p:sp>
      <p:sp>
        <p:nvSpPr>
          <p:cNvPr id="6" name="Content Placeholder 5"/>
          <p:cNvSpPr>
            <a:spLocks noGrp="1"/>
          </p:cNvSpPr>
          <p:nvPr>
            <p:ph sz="quarter" idx="4"/>
          </p:nvPr>
        </p:nvSpPr>
        <p:spPr>
          <a:xfrm>
            <a:off x="4739880" y="2505075"/>
            <a:ext cx="377666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B4468D7-6DE1-41E7-A460-D422683B5CF9}" type="datetime1">
              <a:rPr lang="en-US" smtClean="0"/>
              <a:t>11/17/16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74345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AC5DA51-9DD4-43DF-B2FC-73452BF48966}" type="datetime1">
              <a:rPr lang="en-US" smtClean="0"/>
              <a:t>11/17/16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1130170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65FF6-099D-4E32-B068-76EF4AB8B4AC}" type="datetime1">
              <a:rPr lang="en-US" smtClean="0"/>
              <a:t>11/17/16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3638900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1E3A4DE-5E8B-49F1-957A-979E5D9F206E}"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682112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6ACB3A9-0D3F-424B-9EED-2830B09B70C8}" type="datetime1">
              <a:rPr lang="en-US" smtClean="0"/>
              <a:t>11/17/16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31526776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CF646E59-7FD7-4DD1-A1A9-EB3C2EFC906B}" type="datetime1">
              <a:rPr lang="en-US" smtClean="0"/>
              <a:t>11/17/16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B38301F-060E-48F5-B530-E3AFB48200E2}" type="slidenum">
              <a:rPr lang="en-US" smtClean="0"/>
              <a:pPr/>
              <a:t>‹Nr.›</a:t>
            </a:fld>
            <a:endParaRPr lang="en-US" dirty="0"/>
          </a:p>
        </p:txBody>
      </p:sp>
    </p:spTree>
    <p:extLst>
      <p:ext uri="{BB962C8B-B14F-4D97-AF65-F5344CB8AC3E}">
        <p14:creationId xmlns:p14="http://schemas.microsoft.com/office/powerpoint/2010/main" val="426837773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99193" y="620688"/>
            <a:ext cx="8060432" cy="2376264"/>
          </a:xfrm>
        </p:spPr>
        <p:txBody>
          <a:bodyPr anchor="ctr">
            <a:noAutofit/>
          </a:bodyPr>
          <a:lstStyle/>
          <a:p>
            <a:pPr algn="ctr">
              <a:lnSpc>
                <a:spcPct val="100000"/>
              </a:lnSpc>
            </a:pP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spc="0" dirty="0" smtClean="0">
                <a:solidFill>
                  <a:schemeClr val="accent1">
                    <a:lumMod val="20000"/>
                    <a:lumOff val="80000"/>
                  </a:schemeClr>
                </a:solidFill>
                <a:latin typeface="Calibri" panose="020F0502020204030204" pitchFamily="34" charset="0"/>
              </a:rPr>
              <a:t>Liaison Officer Network to Combat Migrant Smuggling </a:t>
            </a:r>
            <a:br>
              <a:rPr lang="en-GB" sz="2400" b="1" spc="0" dirty="0" smtClean="0">
                <a:solidFill>
                  <a:schemeClr val="accent1">
                    <a:lumMod val="20000"/>
                    <a:lumOff val="80000"/>
                  </a:schemeClr>
                </a:solidFill>
                <a:latin typeface="Calibri" panose="020F0502020204030204" pitchFamily="34" charset="0"/>
              </a:rPr>
            </a:br>
            <a:r>
              <a:rPr lang="en-GB" sz="2400" b="1" spc="0" dirty="0" smtClean="0">
                <a:solidFill>
                  <a:schemeClr val="accent1">
                    <a:lumMod val="20000"/>
                    <a:lumOff val="80000"/>
                  </a:schemeClr>
                </a:solidFill>
                <a:latin typeface="Calibri" panose="020F0502020204030204" pitchFamily="34" charset="0"/>
              </a:rPr>
              <a:t>and Trafficking</a:t>
            </a:r>
            <a:r>
              <a:rPr lang="en-GB" sz="2400" spc="0" dirty="0" smtClean="0">
                <a:solidFill>
                  <a:schemeClr val="accent1">
                    <a:lumMod val="20000"/>
                    <a:lumOff val="80000"/>
                  </a:schemeClr>
                </a:solidFill>
                <a:latin typeface="Calibri" panose="020F0502020204030204" pitchFamily="34" charset="0"/>
              </a:rPr>
              <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 XXI REGIONAL CONFERENCE ON MIGRATION (RCM)</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Honduran-Arab Social Centre</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San Pedro Sula, Honduras</a:t>
            </a:r>
            <a:br>
              <a:rPr lang="en-GB" sz="2400" spc="0" dirty="0" smtClean="0">
                <a:solidFill>
                  <a:schemeClr val="accent1">
                    <a:lumMod val="20000"/>
                    <a:lumOff val="80000"/>
                  </a:schemeClr>
                </a:solidFill>
                <a:latin typeface="Calibri" panose="020F0502020204030204" pitchFamily="34" charset="0"/>
              </a:rPr>
            </a:br>
            <a:r>
              <a:rPr lang="en-GB" sz="2400" spc="0" dirty="0" smtClean="0">
                <a:solidFill>
                  <a:schemeClr val="accent1">
                    <a:lumMod val="20000"/>
                    <a:lumOff val="80000"/>
                  </a:schemeClr>
                </a:solidFill>
                <a:latin typeface="Calibri" panose="020F0502020204030204" pitchFamily="34" charset="0"/>
              </a:rPr>
              <a:t>November 15-18, 2016</a:t>
            </a:r>
            <a:r>
              <a:rPr lang="en-GB" sz="2800" dirty="0" smtClean="0">
                <a:solidFill>
                  <a:schemeClr val="accent1">
                    <a:lumMod val="20000"/>
                    <a:lumOff val="80000"/>
                  </a:schemeClr>
                </a:solidFill>
                <a:latin typeface="Calibri" panose="020F0502020204030204" pitchFamily="34" charset="0"/>
              </a:rPr>
              <a:t/>
            </a:r>
            <a:br>
              <a:rPr lang="en-GB" sz="2800" dirty="0" smtClean="0">
                <a:solidFill>
                  <a:schemeClr val="accent1">
                    <a:lumMod val="20000"/>
                    <a:lumOff val="80000"/>
                  </a:schemeClr>
                </a:solidFill>
                <a:latin typeface="Calibri" panose="020F0502020204030204" pitchFamily="34" charset="0"/>
              </a:rPr>
            </a:br>
            <a:r>
              <a:rPr lang="en-GB" sz="2800" dirty="0" smtClean="0">
                <a:solidFill>
                  <a:schemeClr val="tx1"/>
                </a:solidFill>
              </a:rPr>
              <a:t/>
            </a:r>
            <a:br>
              <a:rPr lang="en-GB" sz="2800" dirty="0" smtClean="0">
                <a:solidFill>
                  <a:schemeClr val="tx1"/>
                </a:solidFill>
              </a:rPr>
            </a:br>
            <a:r>
              <a:rPr lang="en-GB" sz="2800" dirty="0" smtClean="0">
                <a:solidFill>
                  <a:schemeClr val="bg1"/>
                </a:solidFill>
              </a:rPr>
              <a:t/>
            </a:r>
            <a:br>
              <a:rPr lang="en-GB" sz="2800" dirty="0" smtClean="0">
                <a:solidFill>
                  <a:schemeClr val="bg1"/>
                </a:solidFill>
              </a:rPr>
            </a:br>
            <a:r>
              <a:rPr lang="en-GB" sz="2800" dirty="0" smtClean="0">
                <a:solidFill>
                  <a:schemeClr val="bg1"/>
                </a:solidFill>
              </a:rPr>
              <a:t/>
            </a:r>
            <a:br>
              <a:rPr lang="en-GB" sz="2800" dirty="0" smtClean="0">
                <a:solidFill>
                  <a:schemeClr val="bg1"/>
                </a:solidFill>
              </a:rPr>
            </a:br>
            <a:endParaRPr lang="en-GB" sz="2800" dirty="0">
              <a:solidFill>
                <a:schemeClr val="bg1"/>
              </a:solidFill>
            </a:endParaRPr>
          </a:p>
        </p:txBody>
      </p:sp>
      <p:sp>
        <p:nvSpPr>
          <p:cNvPr id="3" name="2 Subtítulo"/>
          <p:cNvSpPr>
            <a:spLocks noGrp="1"/>
          </p:cNvSpPr>
          <p:nvPr>
            <p:ph type="subTitle" idx="1"/>
          </p:nvPr>
        </p:nvSpPr>
        <p:spPr>
          <a:xfrm>
            <a:off x="1429009" y="3620616"/>
            <a:ext cx="6400800" cy="1752600"/>
          </a:xfrm>
        </p:spPr>
        <p:txBody>
          <a:bodyPr>
            <a:normAutofit/>
          </a:bodyPr>
          <a:lstStyle/>
          <a:p>
            <a:pPr algn="ctr">
              <a:lnSpc>
                <a:spcPct val="100000"/>
              </a:lnSpc>
            </a:pPr>
            <a:r>
              <a:rPr lang="en-GB" sz="2000" b="1" dirty="0"/>
              <a:t>REGIONAL NETWORK FOR </a:t>
            </a:r>
            <a:r>
              <a:rPr lang="en-GB" sz="2000" b="1" dirty="0" smtClean="0"/>
              <a:t>CIVIL </a:t>
            </a:r>
            <a:r>
              <a:rPr lang="en-GB" sz="2000" b="1" dirty="0"/>
              <a:t>ORGANIZATIONS ON MIGRATION</a:t>
            </a:r>
          </a:p>
          <a:p>
            <a:pPr algn="ctr">
              <a:lnSpc>
                <a:spcPct val="100000"/>
              </a:lnSpc>
            </a:pPr>
            <a:r>
              <a:rPr lang="en-GB" sz="2000" dirty="0"/>
              <a:t>RNCOM</a:t>
            </a:r>
          </a:p>
          <a:p>
            <a:pPr algn="ctr"/>
            <a:endParaRPr lang="en-GB" sz="2400" dirty="0"/>
          </a:p>
        </p:txBody>
      </p:sp>
      <p:pic>
        <p:nvPicPr>
          <p:cNvPr id="4" name="Imagen 1" descr="LOGORROCM"/>
          <p:cNvPicPr>
            <a:picLocks noChangeAspect="1" noChangeArrowheads="1"/>
          </p:cNvPicPr>
          <p:nvPr/>
        </p:nvPicPr>
        <p:blipFill>
          <a:blip r:embed="rId3" cstate="print"/>
          <a:srcRect/>
          <a:stretch>
            <a:fillRect/>
          </a:stretch>
        </p:blipFill>
        <p:spPr bwMode="auto">
          <a:xfrm>
            <a:off x="1187624" y="4947443"/>
            <a:ext cx="1560512" cy="1571625"/>
          </a:xfrm>
          <a:prstGeom prst="rect">
            <a:avLst/>
          </a:prstGeom>
          <a:noFill/>
          <a:ln w="9525">
            <a:noFill/>
            <a:miter lim="800000"/>
            <a:headEnd/>
            <a:tailEnd/>
          </a:ln>
        </p:spPr>
      </p:pic>
      <p:pic>
        <p:nvPicPr>
          <p:cNvPr id="5" name="Imagen 2" descr="CRM Logo"/>
          <p:cNvPicPr>
            <a:picLocks noChangeAspect="1" noChangeArrowheads="1"/>
          </p:cNvPicPr>
          <p:nvPr/>
        </p:nvPicPr>
        <p:blipFill>
          <a:blip r:embed="rId4" cstate="print"/>
          <a:srcRect/>
          <a:stretch>
            <a:fillRect/>
          </a:stretch>
        </p:blipFill>
        <p:spPr bwMode="auto">
          <a:xfrm>
            <a:off x="6602664" y="5589240"/>
            <a:ext cx="2056961" cy="644079"/>
          </a:xfrm>
          <a:prstGeom prst="rect">
            <a:avLst/>
          </a:prstGeom>
          <a:noFill/>
          <a:ln w="9525">
            <a:noFill/>
            <a:miter lim="800000"/>
            <a:headEnd/>
            <a:tailEnd/>
          </a:ln>
        </p:spPr>
      </p:pic>
      <p:sp>
        <p:nvSpPr>
          <p:cNvPr id="7" name="Marcador de número de diapositiva 6"/>
          <p:cNvSpPr>
            <a:spLocks noGrp="1"/>
          </p:cNvSpPr>
          <p:nvPr>
            <p:ph type="sldNum" sz="quarter" idx="12"/>
          </p:nvPr>
        </p:nvSpPr>
        <p:spPr/>
        <p:txBody>
          <a:bodyPr/>
          <a:lstStyle/>
          <a:p>
            <a:fld id="{3B38301F-060E-48F5-B530-E3AFB48200E2}" type="slidenum">
              <a:rPr lang="en-GB" smtClean="0"/>
              <a:pPr/>
              <a:t>1</a:t>
            </a:fld>
            <a:endParaRPr lang="en-GB" dirty="0"/>
          </a:p>
        </p:txBody>
      </p:sp>
    </p:spTree>
    <p:extLst>
      <p:ext uri="{BB962C8B-B14F-4D97-AF65-F5344CB8AC3E}">
        <p14:creationId xmlns:p14="http://schemas.microsoft.com/office/powerpoint/2010/main" val="5330125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908720"/>
            <a:ext cx="7975798" cy="5268243"/>
          </a:xfrm>
        </p:spPr>
        <p:txBody>
          <a:bodyPr>
            <a:normAutofit/>
          </a:bodyPr>
          <a:lstStyle/>
          <a:p>
            <a:pPr marL="0" indent="0" algn="just">
              <a:buNone/>
            </a:pPr>
            <a:r>
              <a:rPr lang="en-GB" sz="2000" dirty="0" smtClean="0"/>
              <a:t>18. Migrant boys, girls and adolescents in current migration flows in the region should be protected, regardless of their migration status, taking into account the best interests of the child at all times as the primary consideration.</a:t>
            </a:r>
          </a:p>
          <a:p>
            <a:pPr marL="0" indent="0" algn="just">
              <a:buNone/>
            </a:pPr>
            <a:endParaRPr lang="en-GB" sz="2000" dirty="0" smtClean="0"/>
          </a:p>
          <a:p>
            <a:pPr marL="0" indent="0" algn="just">
              <a:buNone/>
            </a:pPr>
            <a:r>
              <a:rPr lang="en-GB" sz="2000" dirty="0" smtClean="0"/>
              <a:t>19. Civil society organizations need to be </a:t>
            </a:r>
            <a:r>
              <a:rPr lang="en-GB" sz="2000" dirty="0" smtClean="0"/>
              <a:t>able to work jointly with competent authorities to ensure the protection of the rights of migrant boys, girls and adolescents; and in addition, carry out training for officers and actors from civil society on topics relating to </a:t>
            </a:r>
            <a:r>
              <a:rPr lang="en-GB" sz="2000" dirty="0"/>
              <a:t>trafficking in persons and migrant </a:t>
            </a:r>
            <a:r>
              <a:rPr lang="en-GB" sz="2000" dirty="0" smtClean="0"/>
              <a:t>smuggling</a:t>
            </a:r>
            <a:r>
              <a:rPr lang="en-GB" sz="2000" dirty="0" smtClean="0"/>
              <a:t>, highlighting the differentiation between trafficking in persons and migrant smuggling.</a:t>
            </a:r>
          </a:p>
          <a:p>
            <a:pPr algn="just"/>
            <a:endParaRPr lang="en-GB" sz="2000" dirty="0" smtClean="0"/>
          </a:p>
          <a:p>
            <a:pPr algn="just"/>
            <a:endParaRPr lang="en-GB" sz="2000"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10</a:t>
            </a:fld>
            <a:endParaRPr lang="en-GB" dirty="0"/>
          </a:p>
        </p:txBody>
      </p:sp>
      <p:pic>
        <p:nvPicPr>
          <p:cNvPr id="5" name="Imagen 4"/>
          <p:cNvPicPr>
            <a:picLocks noChangeAspect="1"/>
          </p:cNvPicPr>
          <p:nvPr/>
        </p:nvPicPr>
        <p:blipFill>
          <a:blip r:embed="rId2"/>
          <a:stretch>
            <a:fillRect/>
          </a:stretch>
        </p:blipFill>
        <p:spPr>
          <a:xfrm>
            <a:off x="7668344" y="5471891"/>
            <a:ext cx="719390" cy="719390"/>
          </a:xfrm>
          <a:prstGeom prst="rect">
            <a:avLst/>
          </a:prstGeom>
        </p:spPr>
      </p:pic>
    </p:spTree>
    <p:extLst>
      <p:ext uri="{BB962C8B-B14F-4D97-AF65-F5344CB8AC3E}">
        <p14:creationId xmlns:p14="http://schemas.microsoft.com/office/powerpoint/2010/main" val="121925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560" y="1124744"/>
            <a:ext cx="7903790" cy="5052219"/>
          </a:xfrm>
        </p:spPr>
        <p:txBody>
          <a:bodyPr/>
          <a:lstStyle/>
          <a:p>
            <a:pPr marL="0" indent="0" algn="just">
              <a:buNone/>
            </a:pPr>
            <a:endParaRPr lang="en-GB" sz="2000" dirty="0" smtClean="0"/>
          </a:p>
          <a:p>
            <a:pPr marL="0" indent="0" algn="just">
              <a:buNone/>
            </a:pPr>
            <a:r>
              <a:rPr lang="en-GB" sz="2000" dirty="0" smtClean="0"/>
              <a:t>20. The RCM should </a:t>
            </a:r>
            <a:r>
              <a:rPr lang="en-GB" sz="2000" dirty="0" smtClean="0"/>
              <a:t>follow up on the commitments made within the framework of the Brazil Plan of Action, emanated from </a:t>
            </a:r>
            <a:r>
              <a:rPr lang="en-GB" sz="2000" dirty="0" smtClean="0"/>
              <a:t>Cartagena + 30, together with civil society organizations that are experts on the matter.</a:t>
            </a:r>
          </a:p>
          <a:p>
            <a:pPr marL="0" indent="0" algn="just">
              <a:buNone/>
            </a:pPr>
            <a:endParaRPr lang="en-GB" sz="2000" dirty="0" smtClean="0"/>
          </a:p>
          <a:p>
            <a:pPr marL="0" indent="0" algn="just">
              <a:buNone/>
            </a:pPr>
            <a:r>
              <a:rPr lang="en-GB" sz="2000" dirty="0" smtClean="0"/>
              <a:t>21.  </a:t>
            </a:r>
            <a:r>
              <a:rPr lang="en-GB" sz="2000" dirty="0" smtClean="0"/>
              <a:t>RNCOM urges the governments of the RCM Member Countries to coordinate actions with local governments, together with civil society, with the aim of establishing alliances to provide adequate assistance to migrants, especially those in border regions who are at risk of being recruited by migrant smuggling and trafficking networks; for example, extraregional migrants</a:t>
            </a:r>
            <a:r>
              <a:rPr lang="en-GB" sz="2000" dirty="0" smtClean="0"/>
              <a:t>.</a:t>
            </a:r>
          </a:p>
          <a:p>
            <a:pPr marL="0" indent="0" algn="just">
              <a:buNone/>
            </a:pPr>
            <a:endParaRPr lang="en-GB" dirty="0" smtClean="0"/>
          </a:p>
          <a:p>
            <a:endParaRPr lang="en-GB"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11</a:t>
            </a:fld>
            <a:endParaRPr lang="en-GB" dirty="0"/>
          </a:p>
        </p:txBody>
      </p:sp>
      <p:pic>
        <p:nvPicPr>
          <p:cNvPr id="5" name="Imagen 4"/>
          <p:cNvPicPr>
            <a:picLocks noChangeAspect="1"/>
          </p:cNvPicPr>
          <p:nvPr/>
        </p:nvPicPr>
        <p:blipFill>
          <a:blip r:embed="rId2"/>
          <a:stretch>
            <a:fillRect/>
          </a:stretch>
        </p:blipFill>
        <p:spPr>
          <a:xfrm>
            <a:off x="7596336" y="5457573"/>
            <a:ext cx="719390" cy="719390"/>
          </a:xfrm>
          <a:prstGeom prst="rect">
            <a:avLst/>
          </a:prstGeom>
        </p:spPr>
      </p:pic>
    </p:spTree>
    <p:extLst>
      <p:ext uri="{BB962C8B-B14F-4D97-AF65-F5344CB8AC3E}">
        <p14:creationId xmlns:p14="http://schemas.microsoft.com/office/powerpoint/2010/main" val="3093411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3568" y="980728"/>
            <a:ext cx="7831782" cy="5196235"/>
          </a:xfrm>
        </p:spPr>
        <p:txBody>
          <a:bodyPr>
            <a:normAutofit/>
          </a:bodyPr>
          <a:lstStyle/>
          <a:p>
            <a:endParaRPr lang="en-GB" dirty="0" smtClean="0"/>
          </a:p>
          <a:p>
            <a:pPr marL="0" indent="0" algn="just">
              <a:buNone/>
            </a:pPr>
            <a:r>
              <a:rPr lang="en-GB" sz="2000" dirty="0" smtClean="0"/>
              <a:t>22.RNCOM is concerned about the fact that States have yet to effectively coordinate actions with civil society organizations in providing assistance to extraregional migrants, despite the proposals made on this matter.</a:t>
            </a:r>
          </a:p>
          <a:p>
            <a:pPr marL="0" indent="0" algn="just">
              <a:buNone/>
            </a:pPr>
            <a:endParaRPr lang="en-GB" sz="2000" dirty="0" smtClean="0"/>
          </a:p>
          <a:p>
            <a:pPr marL="0" indent="0" algn="just">
              <a:buNone/>
            </a:pPr>
            <a:endParaRPr lang="en-GB" sz="2000" dirty="0" smtClean="0"/>
          </a:p>
          <a:p>
            <a:pPr marL="0" indent="0" algn="just">
              <a:buNone/>
            </a:pPr>
            <a:r>
              <a:rPr lang="en-GB" sz="2000" dirty="0" smtClean="0"/>
              <a:t>23. This limits the strengthening of actions with responsibility shared between </a:t>
            </a:r>
            <a:r>
              <a:rPr lang="en-GB" sz="2000" dirty="0" smtClean="0"/>
              <a:t>RCM Member Countries and civil society organizations to provide assistance to this population group, which has only been categorized as “migrants in transit”</a:t>
            </a:r>
            <a:r>
              <a:rPr lang="en-GB" sz="2000" dirty="0" smtClean="0"/>
              <a:t>.</a:t>
            </a:r>
          </a:p>
          <a:p>
            <a:endParaRPr lang="en-GB" dirty="0" smtClean="0"/>
          </a:p>
          <a:p>
            <a:endParaRPr lang="en-GB" dirty="0" smtClean="0"/>
          </a:p>
          <a:p>
            <a:pPr marL="0" indent="0">
              <a:buNone/>
            </a:pPr>
            <a:endParaRPr lang="en-GB"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12</a:t>
            </a:fld>
            <a:endParaRPr lang="en-GB" dirty="0"/>
          </a:p>
        </p:txBody>
      </p:sp>
      <p:pic>
        <p:nvPicPr>
          <p:cNvPr id="5" name="Imagen 4"/>
          <p:cNvPicPr>
            <a:picLocks noChangeAspect="1"/>
          </p:cNvPicPr>
          <p:nvPr/>
        </p:nvPicPr>
        <p:blipFill>
          <a:blip r:embed="rId2"/>
          <a:stretch>
            <a:fillRect/>
          </a:stretch>
        </p:blipFill>
        <p:spPr>
          <a:xfrm>
            <a:off x="7486650" y="5462346"/>
            <a:ext cx="719390" cy="719390"/>
          </a:xfrm>
          <a:prstGeom prst="rect">
            <a:avLst/>
          </a:prstGeom>
        </p:spPr>
      </p:pic>
    </p:spTree>
    <p:extLst>
      <p:ext uri="{BB962C8B-B14F-4D97-AF65-F5344CB8AC3E}">
        <p14:creationId xmlns:p14="http://schemas.microsoft.com/office/powerpoint/2010/main" val="1964546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560" y="908720"/>
            <a:ext cx="7903790" cy="5268243"/>
          </a:xfrm>
        </p:spPr>
        <p:txBody>
          <a:bodyPr/>
          <a:lstStyle/>
          <a:p>
            <a:pPr marL="0" indent="0" algn="just">
              <a:buNone/>
            </a:pPr>
            <a:r>
              <a:rPr lang="en-GB" dirty="0" smtClean="0"/>
              <a:t>24. The </a:t>
            </a:r>
            <a:r>
              <a:rPr lang="en-GB" dirty="0" smtClean="0"/>
              <a:t>work of civil society organizations it essential in providing assistance to and protecting the rights of migrants and refugees in the region. Therefore, we </a:t>
            </a:r>
            <a:r>
              <a:rPr lang="en-GB" b="1" dirty="0" smtClean="0"/>
              <a:t>call for strengthening coordination and increasing interaction among governments, fostering the </a:t>
            </a:r>
            <a:r>
              <a:rPr lang="en-GB" b="1" dirty="0" smtClean="0"/>
              <a:t>development of shared responsibility mechanisms </a:t>
            </a:r>
            <a:r>
              <a:rPr lang="en-GB" b="1" dirty="0" smtClean="0"/>
              <a:t>in order to respond to the challenges </a:t>
            </a:r>
            <a:r>
              <a:rPr lang="en-GB" b="1" dirty="0" smtClean="0"/>
              <a:t>of</a:t>
            </a:r>
            <a:r>
              <a:rPr lang="en-GB" b="1" dirty="0" smtClean="0"/>
              <a:t> preventing and combating human rights violations perpetrated by transnational organized criminal networks in the region.</a:t>
            </a:r>
          </a:p>
          <a:p>
            <a:endParaRPr lang="en-GB"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13</a:t>
            </a:fld>
            <a:endParaRPr lang="en-GB" dirty="0"/>
          </a:p>
        </p:txBody>
      </p:sp>
      <p:pic>
        <p:nvPicPr>
          <p:cNvPr id="5" name="Imagen 4"/>
          <p:cNvPicPr>
            <a:picLocks noChangeAspect="1"/>
          </p:cNvPicPr>
          <p:nvPr/>
        </p:nvPicPr>
        <p:blipFill>
          <a:blip r:embed="rId2"/>
          <a:stretch>
            <a:fillRect/>
          </a:stretch>
        </p:blipFill>
        <p:spPr>
          <a:xfrm>
            <a:off x="4067944" y="5187572"/>
            <a:ext cx="719390" cy="719390"/>
          </a:xfrm>
          <a:prstGeom prst="rect">
            <a:avLst/>
          </a:prstGeom>
        </p:spPr>
      </p:pic>
    </p:spTree>
    <p:extLst>
      <p:ext uri="{BB962C8B-B14F-4D97-AF65-F5344CB8AC3E}">
        <p14:creationId xmlns:p14="http://schemas.microsoft.com/office/powerpoint/2010/main" val="273746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contenido"/>
          <p:cNvSpPr>
            <a:spLocks noGrp="1"/>
          </p:cNvSpPr>
          <p:nvPr>
            <p:ph idx="1"/>
          </p:nvPr>
        </p:nvSpPr>
        <p:spPr>
          <a:xfrm>
            <a:off x="500063" y="285750"/>
            <a:ext cx="8229600" cy="4525963"/>
          </a:xfrm>
        </p:spPr>
        <p:txBody>
          <a:bodyPr/>
          <a:lstStyle/>
          <a:p>
            <a:pPr algn="ctr">
              <a:buFont typeface="Arial" charset="0"/>
              <a:buNone/>
            </a:pPr>
            <a:endParaRPr lang="en-GB" altLang="es-ES" sz="6000" b="1" dirty="0" smtClean="0">
              <a:solidFill>
                <a:srgbClr val="FFC000"/>
              </a:solidFill>
            </a:endParaRPr>
          </a:p>
          <a:p>
            <a:pPr algn="ctr">
              <a:buFont typeface="Arial" charset="0"/>
              <a:buNone/>
            </a:pPr>
            <a:r>
              <a:rPr lang="en-GB" altLang="es-ES" sz="6000" b="1" dirty="0" smtClean="0">
                <a:solidFill>
                  <a:srgbClr val="FFC000"/>
                </a:solidFill>
              </a:rPr>
              <a:t>Thank you </a:t>
            </a:r>
          </a:p>
          <a:p>
            <a:pPr algn="ctr">
              <a:buFont typeface="Arial" charset="0"/>
              <a:buNone/>
            </a:pPr>
            <a:r>
              <a:rPr lang="en-GB" altLang="es-ES" sz="4000" dirty="0" smtClean="0">
                <a:solidFill>
                  <a:schemeClr val="tx1"/>
                </a:solidFill>
              </a:rPr>
              <a:t>www.rrocm.org</a:t>
            </a:r>
            <a:endParaRPr lang="en-GB" altLang="es-ES" sz="4000" dirty="0" smtClean="0">
              <a:solidFill>
                <a:schemeClr val="tx1"/>
              </a:solidFill>
            </a:endParaRPr>
          </a:p>
          <a:p>
            <a:pPr algn="ctr">
              <a:buFont typeface="Arial" charset="0"/>
              <a:buNone/>
            </a:pPr>
            <a:r>
              <a:rPr lang="en-GB" altLang="es-ES" sz="4000" dirty="0" smtClean="0">
                <a:solidFill>
                  <a:schemeClr val="tx1"/>
                </a:solidFill>
              </a:rPr>
              <a:t>stcidehumrrocm@gmail.com</a:t>
            </a:r>
            <a:endParaRPr lang="en-GB" altLang="es-ES" sz="4000" dirty="0" smtClean="0">
              <a:solidFill>
                <a:schemeClr val="tx1"/>
              </a:solidFill>
            </a:endParaRPr>
          </a:p>
        </p:txBody>
      </p:sp>
      <p:pic>
        <p:nvPicPr>
          <p:cNvPr id="4" name="Imagen 1" descr="LOGORROCM"/>
          <p:cNvPicPr>
            <a:picLocks noChangeAspect="1" noChangeArrowheads="1"/>
          </p:cNvPicPr>
          <p:nvPr/>
        </p:nvPicPr>
        <p:blipFill>
          <a:blip r:embed="rId2" cstate="print"/>
          <a:srcRect/>
          <a:stretch>
            <a:fillRect/>
          </a:stretch>
        </p:blipFill>
        <p:spPr bwMode="auto">
          <a:xfrm>
            <a:off x="3563888" y="4365104"/>
            <a:ext cx="1908845" cy="1925813"/>
          </a:xfrm>
          <a:prstGeom prst="rect">
            <a:avLst/>
          </a:prstGeom>
          <a:noFill/>
          <a:ln w="9525">
            <a:noFill/>
            <a:miter lim="800000"/>
            <a:headEnd/>
            <a:tailEnd/>
          </a:ln>
        </p:spPr>
      </p:pic>
      <p:sp>
        <p:nvSpPr>
          <p:cNvPr id="3" name="Marcador de número de diapositiva 2"/>
          <p:cNvSpPr>
            <a:spLocks noGrp="1"/>
          </p:cNvSpPr>
          <p:nvPr>
            <p:ph type="sldNum" sz="quarter" idx="12"/>
          </p:nvPr>
        </p:nvSpPr>
        <p:spPr/>
        <p:txBody>
          <a:bodyPr/>
          <a:lstStyle/>
          <a:p>
            <a:fld id="{3B38301F-060E-48F5-B530-E3AFB48200E2}" type="slidenum">
              <a:rPr lang="en-GB" smtClean="0"/>
              <a:pPr/>
              <a:t>14</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6340" y="476672"/>
            <a:ext cx="8047806" cy="5268243"/>
          </a:xfrm>
        </p:spPr>
        <p:txBody>
          <a:bodyPr>
            <a:normAutofit/>
          </a:bodyPr>
          <a:lstStyle/>
          <a:p>
            <a:pPr marL="0" indent="0" algn="just">
              <a:buNone/>
            </a:pPr>
            <a:endParaRPr lang="en-GB" sz="2000" dirty="0" smtClean="0"/>
          </a:p>
          <a:p>
            <a:pPr algn="just"/>
            <a:endParaRPr lang="en-GB" sz="2000" dirty="0" smtClean="0"/>
          </a:p>
          <a:p>
            <a:pPr marL="457200" indent="-457200" algn="just">
              <a:buFont typeface="+mj-lt"/>
              <a:buAutoNum type="arabicPeriod"/>
            </a:pPr>
            <a:r>
              <a:rPr lang="en-GB" sz="2000" dirty="0" smtClean="0"/>
              <a:t>RNCOM asks to be taken into consideration in the implementation of actions and projects of the National Coalitions Against Trafficking in Persons and Migrant Smuggling.</a:t>
            </a:r>
          </a:p>
          <a:p>
            <a:pPr marL="457200" indent="-457200" algn="just">
              <a:buFont typeface="+mj-lt"/>
              <a:buAutoNum type="arabicPeriod"/>
            </a:pPr>
            <a:endParaRPr lang="en-GB" sz="2000" dirty="0" smtClean="0"/>
          </a:p>
          <a:p>
            <a:pPr marL="457200" indent="-457200" algn="just">
              <a:buFont typeface="+mj-lt"/>
              <a:buAutoNum type="arabicPeriod"/>
            </a:pPr>
            <a:endParaRPr lang="en-GB" sz="2000" dirty="0" smtClean="0"/>
          </a:p>
          <a:p>
            <a:pPr marL="457200" indent="-457200" algn="just">
              <a:buFont typeface="+mj-lt"/>
              <a:buAutoNum type="arabicPeriod"/>
            </a:pPr>
            <a:endParaRPr lang="en-GB" sz="2000" dirty="0" smtClean="0"/>
          </a:p>
          <a:p>
            <a:pPr marL="457200" indent="-457200" algn="just">
              <a:buFont typeface="+mj-lt"/>
              <a:buAutoNum type="arabicPeriod"/>
            </a:pPr>
            <a:r>
              <a:rPr lang="en-GB" sz="2000" dirty="0" smtClean="0"/>
              <a:t>RNCOM reiterates its interest in participating actively in the Regional Coalition Against Trafficking in Persons and Migrant Smuggling and is concerned about the lack of access to information and coordination with civil society organizations.</a:t>
            </a:r>
          </a:p>
          <a:p>
            <a:pPr marL="0" indent="0" algn="just">
              <a:buNone/>
            </a:pPr>
            <a:endParaRPr lang="en-GB" sz="2000"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2</a:t>
            </a:fld>
            <a:endParaRPr lang="en-GB" dirty="0"/>
          </a:p>
        </p:txBody>
      </p:sp>
      <p:pic>
        <p:nvPicPr>
          <p:cNvPr id="5" name="Imagen 4"/>
          <p:cNvPicPr>
            <a:picLocks noChangeAspect="1"/>
          </p:cNvPicPr>
          <p:nvPr/>
        </p:nvPicPr>
        <p:blipFill>
          <a:blip r:embed="rId3"/>
          <a:stretch>
            <a:fillRect/>
          </a:stretch>
        </p:blipFill>
        <p:spPr>
          <a:xfrm>
            <a:off x="7458885" y="5229200"/>
            <a:ext cx="719390" cy="719390"/>
          </a:xfrm>
          <a:prstGeom prst="rect">
            <a:avLst/>
          </a:prstGeom>
        </p:spPr>
      </p:pic>
    </p:spTree>
    <p:extLst>
      <p:ext uri="{BB962C8B-B14F-4D97-AF65-F5344CB8AC3E}">
        <p14:creationId xmlns:p14="http://schemas.microsoft.com/office/powerpoint/2010/main" val="406620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908720"/>
            <a:ext cx="7975798" cy="5268243"/>
          </a:xfrm>
        </p:spPr>
        <p:txBody>
          <a:bodyPr>
            <a:normAutofit/>
          </a:bodyPr>
          <a:lstStyle/>
          <a:p>
            <a:pPr marL="0" indent="0" algn="just">
              <a:buNone/>
            </a:pPr>
            <a:r>
              <a:rPr lang="en-GB" sz="2000" dirty="0" smtClean="0"/>
              <a:t>3. RNCOM proposes that States and international organizations carry out initiatives, together with civil society and with a comprehensive approach, to address the new forms of recruitment of adolescents and extraregional migrants by traffickers. </a:t>
            </a:r>
          </a:p>
          <a:p>
            <a:pPr algn="just"/>
            <a:endParaRPr lang="en-GB" sz="2000" dirty="0" smtClean="0"/>
          </a:p>
          <a:p>
            <a:pPr algn="just"/>
            <a:endParaRPr lang="en-GB" sz="2000" dirty="0" smtClean="0"/>
          </a:p>
          <a:p>
            <a:pPr marL="0" indent="0" algn="just">
              <a:buNone/>
            </a:pPr>
            <a:r>
              <a:rPr lang="en-GB" sz="2000" dirty="0" smtClean="0"/>
              <a:t>4. Governments should disseminate the information </a:t>
            </a:r>
            <a:r>
              <a:rPr lang="en-GB" sz="2000" dirty="0" smtClean="0"/>
              <a:t>generated within the framework of the RCM concerning actions to combat trafficking in persons and migrant smuggling, with the aim of ensuring that new government officials are fully informed about the agreements established within the RCM and in addition, ensuring follow-up on commitments, together with civil society organizations.</a:t>
            </a:r>
            <a:endParaRPr lang="en-GB" sz="2000" dirty="0" smtClean="0"/>
          </a:p>
          <a:p>
            <a:pPr marL="0" indent="0" algn="just">
              <a:buNone/>
            </a:pPr>
            <a:endParaRPr lang="en-GB" sz="2000" dirty="0" smtClean="0"/>
          </a:p>
          <a:p>
            <a:pPr marL="0" indent="0">
              <a:buNone/>
            </a:pPr>
            <a:endParaRPr lang="en-GB"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3</a:t>
            </a:fld>
            <a:endParaRPr lang="en-GB" dirty="0"/>
          </a:p>
        </p:txBody>
      </p:sp>
      <p:pic>
        <p:nvPicPr>
          <p:cNvPr id="5" name="Imagen 4"/>
          <p:cNvPicPr>
            <a:picLocks noChangeAspect="1"/>
          </p:cNvPicPr>
          <p:nvPr/>
        </p:nvPicPr>
        <p:blipFill>
          <a:blip r:embed="rId2"/>
          <a:stretch>
            <a:fillRect/>
          </a:stretch>
        </p:blipFill>
        <p:spPr>
          <a:xfrm>
            <a:off x="7508771" y="5457573"/>
            <a:ext cx="719390" cy="719390"/>
          </a:xfrm>
          <a:prstGeom prst="rect">
            <a:avLst/>
          </a:prstGeom>
        </p:spPr>
      </p:pic>
    </p:spTree>
    <p:extLst>
      <p:ext uri="{BB962C8B-B14F-4D97-AF65-F5344CB8AC3E}">
        <p14:creationId xmlns:p14="http://schemas.microsoft.com/office/powerpoint/2010/main" val="111604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476672"/>
            <a:ext cx="7975798" cy="5700291"/>
          </a:xfrm>
        </p:spPr>
        <p:txBody>
          <a:bodyPr>
            <a:normAutofit/>
          </a:bodyPr>
          <a:lstStyle/>
          <a:p>
            <a:pPr marL="0" indent="0" algn="just">
              <a:buNone/>
            </a:pPr>
            <a:endParaRPr lang="en-GB" sz="2000" dirty="0" smtClean="0"/>
          </a:p>
          <a:p>
            <a:pPr marL="0" indent="0" algn="just">
              <a:buNone/>
            </a:pPr>
            <a:r>
              <a:rPr lang="en-GB" sz="2000" dirty="0" smtClean="0"/>
              <a:t>5. In accordance with the principles for </a:t>
            </a:r>
            <a:r>
              <a:rPr lang="en-GB" sz="2000" dirty="0" smtClean="0"/>
              <a:t>combating the crime of trafficking in persons, the victim should be at the centre of the protection and therefore, the principles of non-refoulement should be respected, as well as access to justice and access to lasting solutions which are not dependent upon legal proceedings</a:t>
            </a:r>
            <a:r>
              <a:rPr lang="en-GB" sz="2000" dirty="0" smtClean="0"/>
              <a:t>.</a:t>
            </a:r>
          </a:p>
          <a:p>
            <a:pPr algn="just"/>
            <a:endParaRPr lang="en-GB" sz="2000" dirty="0" smtClean="0"/>
          </a:p>
          <a:p>
            <a:pPr marL="0" indent="0" algn="just">
              <a:buNone/>
            </a:pPr>
            <a:r>
              <a:rPr lang="en-GB" sz="2000" dirty="0" smtClean="0"/>
              <a:t>6. In order to more effectively prosecute the crime at a national and regional level and strengthen actions oriented toward improving access to justice for victims of trafficking, RNCOM proposes that spaces be created within the framework of the RCM for discussion and coordination with justice administrators in charge of judicial processes, and protection and assistance to victims of trafficking.</a:t>
            </a:r>
          </a:p>
          <a:p>
            <a:pPr algn="just"/>
            <a:endParaRPr lang="en-GB" sz="2000" dirty="0" smtClean="0"/>
          </a:p>
          <a:p>
            <a:pPr algn="just"/>
            <a:endParaRPr lang="en-GB" sz="2000" dirty="0" smtClean="0"/>
          </a:p>
          <a:p>
            <a:pPr algn="just"/>
            <a:endParaRPr lang="en-GB" sz="2000" dirty="0" smtClean="0"/>
          </a:p>
          <a:p>
            <a:pPr algn="just"/>
            <a:endParaRPr lang="en-GB" sz="2000"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4</a:t>
            </a:fld>
            <a:endParaRPr lang="en-GB" dirty="0"/>
          </a:p>
        </p:txBody>
      </p:sp>
      <p:pic>
        <p:nvPicPr>
          <p:cNvPr id="5" name="Imagen 4"/>
          <p:cNvPicPr>
            <a:picLocks noChangeAspect="1"/>
          </p:cNvPicPr>
          <p:nvPr/>
        </p:nvPicPr>
        <p:blipFill>
          <a:blip r:embed="rId2"/>
          <a:stretch>
            <a:fillRect/>
          </a:stretch>
        </p:blipFill>
        <p:spPr>
          <a:xfrm>
            <a:off x="7509642" y="5547267"/>
            <a:ext cx="719390" cy="719390"/>
          </a:xfrm>
          <a:prstGeom prst="rect">
            <a:avLst/>
          </a:prstGeom>
        </p:spPr>
      </p:pic>
    </p:spTree>
    <p:extLst>
      <p:ext uri="{BB962C8B-B14F-4D97-AF65-F5344CB8AC3E}">
        <p14:creationId xmlns:p14="http://schemas.microsoft.com/office/powerpoint/2010/main" val="370382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3" y="332656"/>
            <a:ext cx="8821612" cy="5844307"/>
          </a:xfrm>
        </p:spPr>
        <p:txBody>
          <a:bodyPr>
            <a:normAutofit/>
          </a:bodyPr>
          <a:lstStyle/>
          <a:p>
            <a:pPr marL="0" indent="0" algn="just">
              <a:buNone/>
            </a:pPr>
            <a:endParaRPr lang="en-GB" sz="2000" dirty="0" smtClean="0"/>
          </a:p>
          <a:p>
            <a:pPr marL="0" indent="0" algn="just">
              <a:buNone/>
            </a:pPr>
            <a:r>
              <a:rPr lang="en-GB" sz="2000" dirty="0" smtClean="0"/>
              <a:t>7. We request that the RCM conduct information campaigns on authorized recruitment arrangements for temporary migrant workers and permanent workers in the different countries of destination, thus preventing workers from falling victim to unscrupulous recruiters. For example, information </a:t>
            </a:r>
            <a:r>
              <a:rPr lang="en-GB" sz="2000" dirty="0" smtClean="0"/>
              <a:t>should be disseminated through the media </a:t>
            </a:r>
            <a:r>
              <a:rPr lang="en-GB" sz="2000" dirty="0"/>
              <a:t>on </a:t>
            </a:r>
            <a:r>
              <a:rPr lang="en-GB" sz="2000" dirty="0" smtClean="0"/>
              <a:t>fraudulent job offers, </a:t>
            </a:r>
            <a:r>
              <a:rPr lang="en-GB" sz="2000" dirty="0"/>
              <a:t>in the country or </a:t>
            </a:r>
            <a:r>
              <a:rPr lang="en-GB" sz="2000" dirty="0" smtClean="0"/>
              <a:t>abroad, that are aimed at deceiving women, men, boys, girls and adolescents</a:t>
            </a:r>
            <a:r>
              <a:rPr lang="en-GB" sz="2000" dirty="0" smtClean="0"/>
              <a:t>.</a:t>
            </a:r>
          </a:p>
          <a:p>
            <a:pPr marL="0" indent="0" algn="just">
              <a:buNone/>
            </a:pPr>
            <a:endParaRPr lang="en-GB" sz="2000" dirty="0" smtClean="0"/>
          </a:p>
          <a:p>
            <a:pPr marL="0" indent="0" algn="just">
              <a:buNone/>
            </a:pPr>
            <a:r>
              <a:rPr lang="en-GB" sz="2000" dirty="0" smtClean="0"/>
              <a:t>8.  We reiterate the need for States and international organizations to strengthen the human and material resources of civil society organizations in order to ensure the participation of civil society organizations in the efforts to prevent and combat the crime of trafficking in persons.</a:t>
            </a:r>
          </a:p>
          <a:p>
            <a:pPr marL="0" indent="0" algn="just">
              <a:buNone/>
            </a:pPr>
            <a:endParaRPr lang="en-GB" sz="2000" dirty="0" smtClean="0"/>
          </a:p>
          <a:p>
            <a:pPr marL="0" indent="0" algn="just">
              <a:buNone/>
            </a:pPr>
            <a:r>
              <a:rPr lang="en-GB" sz="2000" dirty="0" smtClean="0"/>
              <a:t>9.  In addition, RNCOM reiterates that plans and programmes to combat trafficking in persons and migrant smuggling cannot be executed in a focalized manner in only one or two countries, since these are transnational crimes. Therefore, national, binational and </a:t>
            </a:r>
            <a:r>
              <a:rPr lang="en-GB" sz="2000" dirty="0" smtClean="0"/>
              <a:t>international coordination is required throughout </a:t>
            </a:r>
            <a:r>
              <a:rPr lang="en-GB" sz="2000" dirty="0"/>
              <a:t>all phases of </a:t>
            </a:r>
            <a:r>
              <a:rPr lang="en-GB" sz="2000" dirty="0" smtClean="0"/>
              <a:t>implementation.</a:t>
            </a:r>
            <a:endParaRPr lang="en-GB" sz="2000" dirty="0" smtClean="0"/>
          </a:p>
          <a:p>
            <a:pPr algn="just"/>
            <a:endParaRPr lang="en-GB" dirty="0" smtClean="0"/>
          </a:p>
          <a:p>
            <a:pPr algn="just"/>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8286750" y="6065838"/>
            <a:ext cx="714375" cy="720725"/>
          </a:xfrm>
          <a:prstGeom prst="rect">
            <a:avLst/>
          </a:prstGeom>
          <a:noFill/>
          <a:ln w="9525">
            <a:noFill/>
            <a:miter lim="800000"/>
            <a:headEnd/>
            <a:tailEnd/>
          </a:ln>
        </p:spPr>
      </p:pic>
      <p:sp>
        <p:nvSpPr>
          <p:cNvPr id="5" name="Marcador de número de diapositiva 4"/>
          <p:cNvSpPr>
            <a:spLocks noGrp="1"/>
          </p:cNvSpPr>
          <p:nvPr>
            <p:ph type="sldNum" sz="quarter" idx="12"/>
          </p:nvPr>
        </p:nvSpPr>
        <p:spPr/>
        <p:txBody>
          <a:bodyPr/>
          <a:lstStyle/>
          <a:p>
            <a:fld id="{3B38301F-060E-48F5-B530-E3AFB48200E2}" type="slidenum">
              <a:rPr lang="en-GB" smtClean="0"/>
              <a:pPr/>
              <a:t>5</a:t>
            </a:fld>
            <a:endParaRPr lang="en-GB" dirty="0"/>
          </a:p>
        </p:txBody>
      </p:sp>
    </p:spTree>
    <p:extLst>
      <p:ext uri="{BB962C8B-B14F-4D97-AF65-F5344CB8AC3E}">
        <p14:creationId xmlns:p14="http://schemas.microsoft.com/office/powerpoint/2010/main" val="338383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404664"/>
            <a:ext cx="7903790" cy="5412259"/>
          </a:xfrm>
        </p:spPr>
        <p:txBody>
          <a:bodyPr>
            <a:normAutofit/>
          </a:bodyPr>
          <a:lstStyle/>
          <a:p>
            <a:pPr marL="0" indent="0" algn="just">
              <a:buNone/>
            </a:pPr>
            <a:r>
              <a:rPr lang="en-GB" sz="2000" dirty="0" smtClean="0"/>
              <a:t>10. RNCOM requests that the RCM actively participate in the Ad Hoc Group on Extraregional Migrants in order to help identify solutions oriented toward the protection of the population; and in addition, the RCM should promote monitoring actions at the borders and learn about relevant initiatives that are </a:t>
            </a:r>
            <a:r>
              <a:rPr lang="en-GB" sz="2000" dirty="0" smtClean="0"/>
              <a:t>being implemented in this matter</a:t>
            </a:r>
            <a:r>
              <a:rPr lang="en-GB" sz="2000" dirty="0" smtClean="0"/>
              <a:t>.</a:t>
            </a:r>
          </a:p>
          <a:p>
            <a:pPr marL="0" indent="0" algn="just">
              <a:buNone/>
            </a:pPr>
            <a:endParaRPr lang="en-GB" sz="2000" dirty="0" smtClean="0"/>
          </a:p>
          <a:p>
            <a:pPr marL="0" indent="0" algn="just">
              <a:buNone/>
            </a:pPr>
            <a:r>
              <a:rPr lang="en-GB" sz="2000" dirty="0" smtClean="0"/>
              <a:t>11. Policies on assistance to extraregional </a:t>
            </a:r>
            <a:r>
              <a:rPr lang="en-GB" sz="2000" dirty="0" smtClean="0"/>
              <a:t>migrants should revolve around the following themes</a:t>
            </a:r>
            <a:r>
              <a:rPr lang="en-GB" sz="2000" dirty="0" smtClean="0"/>
              <a:t>:</a:t>
            </a:r>
          </a:p>
          <a:p>
            <a:pPr algn="just">
              <a:buFontTx/>
              <a:buChar char="-"/>
            </a:pPr>
            <a:r>
              <a:rPr lang="en-GB" sz="2000" dirty="0" smtClean="0"/>
              <a:t>Not closing borders, to avoid promoting the increase in migrant smuggling and thus, human insecurity;</a:t>
            </a:r>
          </a:p>
          <a:p>
            <a:pPr algn="just">
              <a:buFontTx/>
              <a:buChar char="-"/>
            </a:pPr>
            <a:r>
              <a:rPr lang="en-GB" sz="2000" dirty="0" smtClean="0"/>
              <a:t>Conceptualizing and raising awareness about the different vulnerabilities facing extraregional migrants </a:t>
            </a:r>
            <a:r>
              <a:rPr lang="en-GB" sz="2000" dirty="0" smtClean="0"/>
              <a:t>throughout the various phases of the migration process;</a:t>
            </a:r>
            <a:endParaRPr lang="en-GB" sz="2000" dirty="0" smtClean="0"/>
          </a:p>
          <a:p>
            <a:pPr algn="just">
              <a:buFontTx/>
              <a:buChar char="-"/>
            </a:pPr>
            <a:r>
              <a:rPr lang="en-GB" sz="2000" dirty="0" smtClean="0"/>
              <a:t>Support from governments and international organizations for the actions implemented by civil society organizations;</a:t>
            </a:r>
          </a:p>
          <a:p>
            <a:pPr algn="just">
              <a:buFontTx/>
              <a:buChar char="-"/>
            </a:pPr>
            <a:r>
              <a:rPr lang="en-GB" sz="2000" dirty="0" smtClean="0"/>
              <a:t>A process of lasting migration regularization </a:t>
            </a:r>
            <a:r>
              <a:rPr lang="en-GB" sz="2000" dirty="0" smtClean="0"/>
              <a:t>of </a:t>
            </a:r>
            <a:r>
              <a:rPr lang="en-GB" sz="2000" dirty="0" smtClean="0"/>
              <a:t>extraregional migrants.</a:t>
            </a:r>
          </a:p>
          <a:p>
            <a:pPr algn="just">
              <a:buFontTx/>
              <a:buChar char="-"/>
            </a:pPr>
            <a:endParaRPr lang="en-GB" sz="2000" dirty="0" smtClean="0"/>
          </a:p>
          <a:p>
            <a:pPr algn="just"/>
            <a:endParaRPr lang="en-GB" sz="2000" dirty="0" smtClean="0"/>
          </a:p>
          <a:p>
            <a:pPr marL="0" indent="0" algn="just">
              <a:buNone/>
            </a:pPr>
            <a:endParaRPr lang="en-GB" sz="2000"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6</a:t>
            </a:fld>
            <a:endParaRPr lang="en-GB" dirty="0"/>
          </a:p>
        </p:txBody>
      </p:sp>
      <p:pic>
        <p:nvPicPr>
          <p:cNvPr id="5" name="Imagen 4"/>
          <p:cNvPicPr>
            <a:picLocks noChangeAspect="1"/>
          </p:cNvPicPr>
          <p:nvPr/>
        </p:nvPicPr>
        <p:blipFill>
          <a:blip r:embed="rId2"/>
          <a:stretch>
            <a:fillRect/>
          </a:stretch>
        </p:blipFill>
        <p:spPr>
          <a:xfrm>
            <a:off x="7486650" y="5457228"/>
            <a:ext cx="719390" cy="719390"/>
          </a:xfrm>
          <a:prstGeom prst="rect">
            <a:avLst/>
          </a:prstGeom>
        </p:spPr>
      </p:pic>
    </p:spTree>
    <p:extLst>
      <p:ext uri="{BB962C8B-B14F-4D97-AF65-F5344CB8AC3E}">
        <p14:creationId xmlns:p14="http://schemas.microsoft.com/office/powerpoint/2010/main" val="245394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4325" y="764704"/>
            <a:ext cx="7675350" cy="4680520"/>
          </a:xfrm>
        </p:spPr>
        <p:txBody>
          <a:bodyPr>
            <a:normAutofit/>
          </a:bodyPr>
          <a:lstStyle/>
          <a:p>
            <a:pPr marL="0" indent="0" algn="just">
              <a:buNone/>
            </a:pPr>
            <a:r>
              <a:rPr lang="en-GB" dirty="0" smtClean="0"/>
              <a:t>12. The humanitarian crisis in </a:t>
            </a:r>
            <a:r>
              <a:rPr lang="en-GB" dirty="0" smtClean="0"/>
              <a:t>Haiti has structural causes, which have been exacerbated by the effects of Hurricane Matthew. RNCOM invites the governments to consider the proposal made by civil society in the declaration “Immediate Migration Relief for Haitian Nationals”.</a:t>
            </a:r>
            <a:endParaRPr lang="en-GB" b="1" dirty="0" smtClean="0"/>
          </a:p>
          <a:p>
            <a:pPr algn="just"/>
            <a:endParaRPr lang="en-GB" dirty="0" smtClean="0"/>
          </a:p>
          <a:p>
            <a:pPr marL="0" indent="0" algn="just">
              <a:buNone/>
            </a:pPr>
            <a:endParaRPr lang="en-GB" dirty="0" smtClean="0"/>
          </a:p>
          <a:p>
            <a:pPr marL="0" indent="0" algn="just">
              <a:buNone/>
            </a:pPr>
            <a:r>
              <a:rPr lang="en-GB" dirty="0" smtClean="0"/>
              <a:t>13. RNCOM considers that it is necessary to invite the State </a:t>
            </a:r>
            <a:r>
              <a:rPr lang="en-GB" dirty="0" smtClean="0"/>
              <a:t>of Haiti to discuss, within the framework of the RCM, the development of joint actions to strengthen shared responsibility</a:t>
            </a:r>
            <a:r>
              <a:rPr lang="en-GB" dirty="0" smtClean="0"/>
              <a:t>.</a:t>
            </a:r>
          </a:p>
          <a:p>
            <a:endParaRPr lang="en-GB" sz="2000" dirty="0"/>
          </a:p>
        </p:txBody>
      </p:sp>
      <p:sp>
        <p:nvSpPr>
          <p:cNvPr id="5" name="Marcador de número de diapositiva 4"/>
          <p:cNvSpPr>
            <a:spLocks noGrp="1"/>
          </p:cNvSpPr>
          <p:nvPr>
            <p:ph type="sldNum" sz="quarter" idx="12"/>
          </p:nvPr>
        </p:nvSpPr>
        <p:spPr/>
        <p:txBody>
          <a:bodyPr/>
          <a:lstStyle/>
          <a:p>
            <a:fld id="{3B38301F-060E-48F5-B530-E3AFB48200E2}" type="slidenum">
              <a:rPr lang="en-GB" smtClean="0"/>
              <a:pPr/>
              <a:t>7</a:t>
            </a:fld>
            <a:endParaRPr lang="en-GB" dirty="0"/>
          </a:p>
        </p:txBody>
      </p:sp>
      <p:pic>
        <p:nvPicPr>
          <p:cNvPr id="6" name="Imagen 5"/>
          <p:cNvPicPr>
            <a:picLocks noChangeAspect="1"/>
          </p:cNvPicPr>
          <p:nvPr/>
        </p:nvPicPr>
        <p:blipFill>
          <a:blip r:embed="rId2"/>
          <a:stretch>
            <a:fillRect/>
          </a:stretch>
        </p:blipFill>
        <p:spPr>
          <a:xfrm>
            <a:off x="7690285" y="5523743"/>
            <a:ext cx="719390" cy="719390"/>
          </a:xfrm>
          <a:prstGeom prst="rect">
            <a:avLst/>
          </a:prstGeom>
        </p:spPr>
      </p:pic>
    </p:spTree>
    <p:extLst>
      <p:ext uri="{BB962C8B-B14F-4D97-AF65-F5344CB8AC3E}">
        <p14:creationId xmlns:p14="http://schemas.microsoft.com/office/powerpoint/2010/main" val="51956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476672"/>
            <a:ext cx="8047806" cy="6120680"/>
          </a:xfrm>
        </p:spPr>
        <p:txBody>
          <a:bodyPr>
            <a:normAutofit/>
          </a:bodyPr>
          <a:lstStyle/>
          <a:p>
            <a:pPr algn="just"/>
            <a:endParaRPr lang="en-GB" dirty="0" smtClean="0"/>
          </a:p>
          <a:p>
            <a:pPr marL="0" indent="0" algn="just">
              <a:buNone/>
            </a:pPr>
            <a:r>
              <a:rPr lang="en-GB" sz="2000" dirty="0" smtClean="0"/>
              <a:t>14. The growing number of extraregional migrants and the closing of borders has led to the unwanted result of strengthening the operational structures of migrant smuggling networks. We believe that it is necessary to establish coordination and communication mechanisms and implement actions at the national, binational and regional level to effectively dismantle organized crime networks.</a:t>
            </a:r>
          </a:p>
          <a:p>
            <a:pPr marL="0" indent="0" algn="just">
              <a:buNone/>
            </a:pPr>
            <a:endParaRPr lang="en-GB" sz="2000" dirty="0" smtClean="0"/>
          </a:p>
          <a:p>
            <a:pPr marL="0" indent="0" algn="just">
              <a:buNone/>
            </a:pPr>
            <a:endParaRPr lang="en-GB" sz="2000" dirty="0" smtClean="0"/>
          </a:p>
          <a:p>
            <a:pPr marL="0" indent="0" algn="just">
              <a:buNone/>
            </a:pPr>
            <a:r>
              <a:rPr lang="en-GB" sz="2000" dirty="0" smtClean="0"/>
              <a:t>15. RNCOM believes that it is important to ensure the participation of social organizations in actions concerning prevention and assistance to migrants with irregular migration status, as well as efforts to provide information about the risks and existing abuses in the context of migrant smuggling. To enable the implementation of effective actions, States and international organizations should provide significant funding.</a:t>
            </a:r>
          </a:p>
          <a:p>
            <a:pPr algn="just"/>
            <a:endParaRPr lang="en-GB" dirty="0"/>
          </a:p>
        </p:txBody>
      </p:sp>
      <p:pic>
        <p:nvPicPr>
          <p:cNvPr id="4" name="Imagen 1" descr="LOGORROCM"/>
          <p:cNvPicPr>
            <a:picLocks noChangeAspect="1" noChangeArrowheads="1"/>
          </p:cNvPicPr>
          <p:nvPr/>
        </p:nvPicPr>
        <p:blipFill>
          <a:blip r:embed="rId2" cstate="print"/>
          <a:srcRect/>
          <a:stretch>
            <a:fillRect/>
          </a:stretch>
        </p:blipFill>
        <p:spPr bwMode="auto">
          <a:xfrm>
            <a:off x="8286750" y="6065838"/>
            <a:ext cx="714375" cy="720725"/>
          </a:xfrm>
          <a:prstGeom prst="rect">
            <a:avLst/>
          </a:prstGeom>
          <a:noFill/>
          <a:ln w="9525">
            <a:noFill/>
            <a:miter lim="800000"/>
            <a:headEnd/>
            <a:tailEnd/>
          </a:ln>
        </p:spPr>
      </p:pic>
      <p:sp>
        <p:nvSpPr>
          <p:cNvPr id="5" name="Marcador de número de diapositiva 4"/>
          <p:cNvSpPr>
            <a:spLocks noGrp="1"/>
          </p:cNvSpPr>
          <p:nvPr>
            <p:ph type="sldNum" sz="quarter" idx="12"/>
          </p:nvPr>
        </p:nvSpPr>
        <p:spPr/>
        <p:txBody>
          <a:bodyPr/>
          <a:lstStyle/>
          <a:p>
            <a:fld id="{3B38301F-060E-48F5-B530-E3AFB48200E2}" type="slidenum">
              <a:rPr lang="en-GB" smtClean="0"/>
              <a:pPr/>
              <a:t>8</a:t>
            </a:fld>
            <a:endParaRPr lang="en-GB" dirty="0"/>
          </a:p>
        </p:txBody>
      </p:sp>
    </p:spTree>
    <p:extLst>
      <p:ext uri="{BB962C8B-B14F-4D97-AF65-F5344CB8AC3E}">
        <p14:creationId xmlns:p14="http://schemas.microsoft.com/office/powerpoint/2010/main" val="32716423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836712"/>
            <a:ext cx="7975798" cy="5340251"/>
          </a:xfrm>
        </p:spPr>
        <p:txBody>
          <a:bodyPr>
            <a:normAutofit/>
          </a:bodyPr>
          <a:lstStyle/>
          <a:p>
            <a:pPr marL="0" indent="0" algn="just">
              <a:buNone/>
            </a:pPr>
            <a:r>
              <a:rPr lang="en-GB" sz="2000" dirty="0" smtClean="0"/>
              <a:t>16. Considering the effective practice of the State of Honduras of recognizing forced displacement as a result of different forms of violence, we urge the other RCM Member Countries to </a:t>
            </a:r>
            <a:r>
              <a:rPr lang="en-GB" sz="2000" dirty="0" smtClean="0"/>
              <a:t>recognize forced displacement as a result of violence and to develop public policies and programmes for comprehensive assistance to victims</a:t>
            </a:r>
            <a:r>
              <a:rPr lang="en-GB" sz="2000" dirty="0" smtClean="0"/>
              <a:t>.</a:t>
            </a:r>
          </a:p>
          <a:p>
            <a:pPr marL="0" indent="0" algn="just">
              <a:buNone/>
            </a:pPr>
            <a:endParaRPr lang="en-GB" sz="2000" dirty="0" smtClean="0"/>
          </a:p>
          <a:p>
            <a:pPr marL="0" indent="0" algn="just">
              <a:buNone/>
            </a:pPr>
            <a:r>
              <a:rPr lang="en-GB" sz="2000" dirty="0" smtClean="0"/>
              <a:t>17. We call on the RCM Member Countries to carry out actions to effectively comply with the commitments made concerning the 2030 Agenda for Sustainable Development and the New York Declaration for Refugees and Migrants, which state the importance of working together with civil society organizations in the development of actions to ensure orderly, safe, regular and responsible migration.</a:t>
            </a:r>
          </a:p>
          <a:p>
            <a:pPr marL="0" indent="0" algn="just">
              <a:buNone/>
            </a:pPr>
            <a:endParaRPr lang="en-GB" sz="2000" dirty="0" smtClean="0"/>
          </a:p>
          <a:p>
            <a:pPr marL="0" indent="0" algn="just">
              <a:buNone/>
            </a:pPr>
            <a:endParaRPr lang="en-GB" sz="2000" dirty="0" smtClean="0"/>
          </a:p>
          <a:p>
            <a:pPr marL="0" indent="0" algn="just">
              <a:buNone/>
            </a:pPr>
            <a:endParaRPr lang="en-GB" sz="2000" dirty="0"/>
          </a:p>
        </p:txBody>
      </p:sp>
      <p:sp>
        <p:nvSpPr>
          <p:cNvPr id="4" name="Marcador de número de diapositiva 3"/>
          <p:cNvSpPr>
            <a:spLocks noGrp="1"/>
          </p:cNvSpPr>
          <p:nvPr>
            <p:ph type="sldNum" sz="quarter" idx="12"/>
          </p:nvPr>
        </p:nvSpPr>
        <p:spPr/>
        <p:txBody>
          <a:bodyPr/>
          <a:lstStyle/>
          <a:p>
            <a:fld id="{3B38301F-060E-48F5-B530-E3AFB48200E2}" type="slidenum">
              <a:rPr lang="en-GB" smtClean="0"/>
              <a:pPr/>
              <a:t>9</a:t>
            </a:fld>
            <a:endParaRPr lang="en-GB" dirty="0"/>
          </a:p>
        </p:txBody>
      </p:sp>
      <p:pic>
        <p:nvPicPr>
          <p:cNvPr id="5" name="Imagen 4"/>
          <p:cNvPicPr>
            <a:picLocks noChangeAspect="1"/>
          </p:cNvPicPr>
          <p:nvPr/>
        </p:nvPicPr>
        <p:blipFill>
          <a:blip r:embed="rId2"/>
          <a:stretch>
            <a:fillRect/>
          </a:stretch>
        </p:blipFill>
        <p:spPr>
          <a:xfrm>
            <a:off x="7509642" y="5547267"/>
            <a:ext cx="719390" cy="719390"/>
          </a:xfrm>
          <a:prstGeom prst="rect">
            <a:avLst/>
          </a:prstGeom>
        </p:spPr>
      </p:pic>
    </p:spTree>
    <p:extLst>
      <p:ext uri="{BB962C8B-B14F-4D97-AF65-F5344CB8AC3E}">
        <p14:creationId xmlns:p14="http://schemas.microsoft.com/office/powerpoint/2010/main" val="2964560506"/>
      </p:ext>
    </p:extLst>
  </p:cSld>
  <p:clrMapOvr>
    <a:masterClrMapping/>
  </p:clrMapOvr>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TM04033923[[fn=Profundidad]]</Template>
  <TotalTime>1412</TotalTime>
  <Words>1295</Words>
  <Application>Microsoft Macintosh PowerPoint</Application>
  <PresentationFormat>Presentación en pantalla (4:3)</PresentationFormat>
  <Paragraphs>86</Paragraphs>
  <Slides>14</Slides>
  <Notes>2</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Profundidad</vt:lpstr>
      <vt:lpstr>     Liaison Officer Network to Combat Migrant Smuggling  and Trafficking   XXI REGIONAL CONFERENCE ON MIGRATION (RCM)  Honduran-Arab Social Centre San Pedro Sula, Honduras November 15-18, 2016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Centor</dc:creator>
  <cp:lastModifiedBy>Christiane Lehnhoff</cp:lastModifiedBy>
  <cp:revision>205</cp:revision>
  <dcterms:created xsi:type="dcterms:W3CDTF">2015-11-04T16:29:41Z</dcterms:created>
  <dcterms:modified xsi:type="dcterms:W3CDTF">2016-11-17T21:42:59Z</dcterms:modified>
</cp:coreProperties>
</file>