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70" r:id="rId2"/>
    <p:sldId id="279" r:id="rId3"/>
    <p:sldId id="281" r:id="rId4"/>
    <p:sldId id="282" r:id="rId5"/>
    <p:sldId id="272" r:id="rId6"/>
    <p:sldId id="283" r:id="rId7"/>
    <p:sldId id="290" r:id="rId8"/>
    <p:sldId id="275" r:id="rId9"/>
    <p:sldId id="276" r:id="rId10"/>
    <p:sldId id="286" r:id="rId11"/>
    <p:sldId id="285" r:id="rId12"/>
    <p:sldId id="287" r:id="rId13"/>
    <p:sldId id="288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13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21079-50EF-4151-B500-4F8F21C7DAE7}" type="datetimeFigureOut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E51FD-1384-445C-B797-86DD4D9B710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3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E51FD-1384-445C-B797-86DD4D9B710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59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E51FD-1384-445C-B797-86DD4D9B710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6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D545B-E5CD-4228-8C80-E4FA64D8FD12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1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0563-9857-4C65-B909-59ABDF359C5A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710E-2F76-4D66-A96E-BCF574389AD8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38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69C1-86BC-486D-B1A3-B14C0EE7222F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7630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2C18-09FE-4148-A77C-B0C73F0EB4F8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811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D245-29CD-4968-B0B8-3A5E11DD78FA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80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568A-6780-4A44-882C-B1D6D38C0A93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29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7367-7435-4E70-B22C-9AE561DA78ED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9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2D0D-2319-48BD-8099-A66AFEABAE3C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A73-4AEA-4B00-95AD-47F9094CB6E0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82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AC89-8B88-43C5-9EE3-37788AD884FE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9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50CC-E382-4069-AB9C-B596BD213A88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4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468D7-6DE1-41E7-A460-D422683B5CF9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5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DA51-9DD4-43DF-B2FC-73452BF48966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7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5FF6-099D-4E32-B068-76EF4AB8B4AC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0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A4DE-5E8B-49F1-957A-979E5D9F206E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1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CB3A9-0D3F-424B-9EED-2830B09B70C8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7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F646E59-7FD7-4DD1-A1A9-EB3C2EFC906B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B38301F-060E-48F5-B530-E3AFB48200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3777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99193" y="620688"/>
            <a:ext cx="8060432" cy="2046089"/>
          </a:xfrm>
        </p:spPr>
        <p:txBody>
          <a:bodyPr anchor="ctr">
            <a:noAutofit/>
          </a:bodyPr>
          <a:lstStyle/>
          <a:p>
            <a:pPr algn="ctr"/>
            <a:r>
              <a:rPr lang="es-CR" sz="2400" b="1" dirty="0" smtClean="0">
                <a:solidFill>
                  <a:schemeClr val="tx1"/>
                </a:solidFill>
              </a:rPr>
              <a:t/>
            </a:r>
            <a:br>
              <a:rPr lang="es-CR" sz="2400" b="1" dirty="0" smtClean="0">
                <a:solidFill>
                  <a:schemeClr val="tx1"/>
                </a:solidFill>
              </a:rPr>
            </a:br>
            <a:r>
              <a:rPr lang="es-CR" sz="2400" b="1" dirty="0">
                <a:solidFill>
                  <a:schemeClr val="tx1"/>
                </a:solidFill>
              </a:rPr>
              <a:t/>
            </a:r>
            <a:br>
              <a:rPr lang="es-CR" sz="2400" b="1" dirty="0">
                <a:solidFill>
                  <a:schemeClr val="tx1"/>
                </a:solidFill>
              </a:rPr>
            </a:br>
            <a:r>
              <a:rPr lang="es-CR" sz="2400" b="1" dirty="0" smtClean="0">
                <a:solidFill>
                  <a:schemeClr val="tx1"/>
                </a:solidFill>
              </a:rPr>
              <a:t/>
            </a:r>
            <a:br>
              <a:rPr lang="es-CR" sz="2400" b="1" dirty="0" smtClean="0">
                <a:solidFill>
                  <a:schemeClr val="tx1"/>
                </a:solidFill>
              </a:rPr>
            </a:br>
            <a:r>
              <a:rPr lang="es-CR" sz="2400" b="1" dirty="0" smtClean="0">
                <a:solidFill>
                  <a:schemeClr val="tx1"/>
                </a:solidFill>
              </a:rPr>
              <a:t/>
            </a:r>
            <a:br>
              <a:rPr lang="es-CR" sz="2400" b="1" dirty="0" smtClean="0">
                <a:solidFill>
                  <a:schemeClr val="tx1"/>
                </a:solidFill>
              </a:rPr>
            </a:br>
            <a:r>
              <a:rPr lang="es-CR" sz="2400" b="1" dirty="0">
                <a:solidFill>
                  <a:schemeClr val="tx1"/>
                </a:solidFill>
              </a:rPr>
              <a:t/>
            </a:r>
            <a:br>
              <a:rPr lang="es-CR" sz="2400" b="1" dirty="0">
                <a:solidFill>
                  <a:schemeClr val="tx1"/>
                </a:solidFill>
              </a:rPr>
            </a:br>
            <a:r>
              <a:rPr lang="es-C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Red de Funcionarios de Enlace para el combate</a:t>
            </a:r>
            <a:br>
              <a:rPr lang="es-C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s-C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 al Tráfico Ilícito de Migrantes y la Trata de personas</a:t>
            </a:r>
            <a:br>
              <a:rPr lang="es-C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 XXI CONFERENCIA REGIONAL SOBRE MIGRACIÓN (CRM)</a:t>
            </a:r>
            <a:b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Centro Social Hondureño Árabe  </a:t>
            </a:r>
            <a:b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San Pedro Sula, Honduras</a:t>
            </a:r>
            <a:b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s-C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15-18 de noviembre de 2016</a:t>
            </a:r>
            <a:r>
              <a:rPr lang="es-CR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s-CR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9009" y="3356992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GT" sz="2000" b="1" dirty="0" smtClean="0"/>
              <a:t>RED REGIONAL DE ORGANIZACIONES CIVILES PARA LAS MIGRACIONES Y ORGANIZACIONES DE LA SOCIEDAD CIVIL</a:t>
            </a:r>
          </a:p>
          <a:p>
            <a:pPr algn="ctr"/>
            <a:r>
              <a:rPr lang="es-ES" sz="2000" dirty="0" smtClean="0"/>
              <a:t>-RROCM-</a:t>
            </a:r>
            <a:endParaRPr lang="en-US" sz="2000" dirty="0" smtClean="0"/>
          </a:p>
          <a:p>
            <a:pPr algn="ctr"/>
            <a:endParaRPr lang="en-US" sz="24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947443"/>
            <a:ext cx="15605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2" descr="CRM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2664" y="5589240"/>
            <a:ext cx="2056961" cy="64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908720"/>
            <a:ext cx="7975798" cy="52682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sz="2000" dirty="0" smtClean="0"/>
              <a:t>18. Los </a:t>
            </a:r>
            <a:r>
              <a:rPr lang="es-CR" sz="2000" dirty="0" smtClean="0"/>
              <a:t>niños, niñas y adolescentes migrantes que se encuentran en los flujos migratorios actuales en la región, deben ser protegidos independientemente </a:t>
            </a:r>
            <a:r>
              <a:rPr lang="es-CR" sz="2000" dirty="0"/>
              <a:t>de su </a:t>
            </a:r>
            <a:r>
              <a:rPr lang="es-CR" sz="2000" dirty="0" smtClean="0"/>
              <a:t>condición migratoria, </a:t>
            </a:r>
            <a:r>
              <a:rPr lang="es-CR" sz="2000" dirty="0"/>
              <a:t>teniendo </a:t>
            </a:r>
            <a:r>
              <a:rPr lang="es-CR" sz="2000" dirty="0" smtClean="0"/>
              <a:t>en cuenta </a:t>
            </a:r>
            <a:r>
              <a:rPr lang="es-CR" sz="2000" dirty="0"/>
              <a:t>en todo momento el interés superior del niño como consideración principal.</a:t>
            </a:r>
          </a:p>
          <a:p>
            <a:pPr marL="0" indent="0" algn="just">
              <a:buNone/>
            </a:pPr>
            <a:endParaRPr lang="es-CR" sz="2000" dirty="0" smtClean="0"/>
          </a:p>
          <a:p>
            <a:pPr marL="0" indent="0" algn="just">
              <a:buNone/>
            </a:pPr>
            <a:r>
              <a:rPr lang="es-CR" sz="2000" dirty="0" smtClean="0"/>
              <a:t>19. Es </a:t>
            </a:r>
            <a:r>
              <a:rPr lang="es-CR" sz="2000" dirty="0" smtClean="0"/>
              <a:t>necesario que las organizaciones de la sociedad civil puedan trabajar en conjunto con las autoridades para garantizar la protección de los derechos de los NNA migrantes y realizar </a:t>
            </a:r>
            <a:r>
              <a:rPr lang="es-CR" sz="2000" dirty="0" smtClean="0"/>
              <a:t>procesos de capacitación para funcionarios y actores de la sociedad civil; en los delitos de trata de personas y trafico ilícito de migrantes, haciendo énfasis en la diferenciación de estos delitos.</a:t>
            </a:r>
            <a:endParaRPr lang="es-CR" sz="2000" dirty="0" smtClean="0"/>
          </a:p>
          <a:p>
            <a:pPr algn="just"/>
            <a:endParaRPr lang="es-CR" sz="2000" dirty="0"/>
          </a:p>
          <a:p>
            <a:pPr algn="just"/>
            <a:endParaRPr lang="es-CR" sz="2000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344" y="5471891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5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1124744"/>
            <a:ext cx="7903790" cy="5052219"/>
          </a:xfrm>
        </p:spPr>
        <p:txBody>
          <a:bodyPr/>
          <a:lstStyle/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dirty="0" smtClean="0"/>
              <a:t>20.</a:t>
            </a:r>
            <a:r>
              <a:rPr lang="es-CR" sz="2000" dirty="0" smtClean="0"/>
              <a:t> </a:t>
            </a:r>
            <a:r>
              <a:rPr lang="es-CR" sz="2000" dirty="0" smtClean="0"/>
              <a:t>La </a:t>
            </a:r>
            <a:r>
              <a:rPr lang="es-CR" sz="2000" dirty="0" smtClean="0"/>
              <a:t> </a:t>
            </a:r>
            <a:r>
              <a:rPr lang="es-CR" sz="2000" dirty="0"/>
              <a:t>CRM </a:t>
            </a:r>
            <a:r>
              <a:rPr lang="es-CR" sz="2000" dirty="0" smtClean="0"/>
              <a:t>debe dar</a:t>
            </a:r>
            <a:r>
              <a:rPr lang="es-CR" sz="2000" dirty="0" smtClean="0"/>
              <a:t> </a:t>
            </a:r>
            <a:r>
              <a:rPr lang="es-CR" sz="2000" dirty="0"/>
              <a:t>seguimiento a los compromisos asumidos en el marco del Plan de Acción Brasil, producto de Cartagena + 30, contando con el aporte de las organizaciones de la sociedad civil expertas en la temática</a:t>
            </a:r>
            <a:r>
              <a:rPr lang="es-CR" sz="2000" dirty="0" smtClean="0"/>
              <a:t>.</a:t>
            </a:r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dirty="0" smtClean="0"/>
              <a:t>21.  </a:t>
            </a:r>
            <a:r>
              <a:rPr lang="es-CR" sz="2000" dirty="0"/>
              <a:t>RROCM insta a los Gobiernos a crear acciones de coordinación con los Gobiernos Locales en conjunto con la sociedad civil, para generar alianzas para la atención adecuada a las personas migrantes, especialmente las que se encuentran en zonas fronterizas en condiciones de riesgo a ser captadas por las redes de trata de personas y tráfico ilícito de migrantes como son las personas migrantes extra regionales.</a:t>
            </a:r>
          </a:p>
          <a:p>
            <a:pPr marL="0" indent="0" algn="just">
              <a:buNone/>
            </a:pPr>
            <a:endParaRPr lang="es-CR" dirty="0"/>
          </a:p>
          <a:p>
            <a:endParaRPr lang="es-CR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336" y="5457573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411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980728"/>
            <a:ext cx="7831782" cy="5196235"/>
          </a:xfrm>
        </p:spPr>
        <p:txBody>
          <a:bodyPr>
            <a:normAutofit/>
          </a:bodyPr>
          <a:lstStyle/>
          <a:p>
            <a:endParaRPr lang="es-CR" dirty="0" smtClean="0"/>
          </a:p>
          <a:p>
            <a:pPr marL="0" indent="0" algn="just">
              <a:buNone/>
            </a:pPr>
            <a:r>
              <a:rPr lang="es-CR" sz="2000" dirty="0" smtClean="0"/>
              <a:t>22.RROCM </a:t>
            </a:r>
            <a:r>
              <a:rPr lang="es-CR" sz="2000" dirty="0" smtClean="0"/>
              <a:t>ve con preocupación que las coordinaciones con las OSC en la atención de las poblaciones de flujos migratorios, no hayan sido coordinadas de manera efectiva por parte de los Estados a pesar de las propuestas realizadas.</a:t>
            </a:r>
            <a:endParaRPr lang="es-CR" sz="2000" dirty="0"/>
          </a:p>
          <a:p>
            <a:pPr marL="0" indent="0" algn="just">
              <a:buNone/>
            </a:pPr>
            <a:endParaRPr lang="es-CR" sz="2000" dirty="0" smtClean="0"/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dirty="0" smtClean="0"/>
              <a:t>23. </a:t>
            </a:r>
            <a:r>
              <a:rPr lang="es-CR" sz="2000" dirty="0" smtClean="0"/>
              <a:t>Este aspecto limita </a:t>
            </a:r>
            <a:r>
              <a:rPr lang="es-CR" sz="2000" dirty="0" smtClean="0"/>
              <a:t>el fortalecimiento de acciones en búsqueda de la responsabilidad </a:t>
            </a:r>
            <a:r>
              <a:rPr lang="es-CR" sz="2000" dirty="0"/>
              <a:t>compartida que tienen los Estados miembros de la </a:t>
            </a:r>
            <a:r>
              <a:rPr lang="es-CR" sz="2000" dirty="0" smtClean="0"/>
              <a:t>CRM</a:t>
            </a:r>
            <a:r>
              <a:rPr lang="es-CR" sz="2000" dirty="0"/>
              <a:t> </a:t>
            </a:r>
            <a:r>
              <a:rPr lang="es-CR" sz="2000" dirty="0" smtClean="0"/>
              <a:t>con las OSC para </a:t>
            </a:r>
            <a:r>
              <a:rPr lang="es-CR" sz="2000" dirty="0"/>
              <a:t>atender  esta población, que no se les ha categorizado nada más que como “migrantes en tránsito”.</a:t>
            </a:r>
          </a:p>
          <a:p>
            <a:endParaRPr lang="es-CR" dirty="0"/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6650" y="5462346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46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908720"/>
            <a:ext cx="7903790" cy="5268243"/>
          </a:xfrm>
        </p:spPr>
        <p:txBody>
          <a:bodyPr/>
          <a:lstStyle/>
          <a:p>
            <a:pPr marL="0" indent="0" algn="just">
              <a:buNone/>
            </a:pPr>
            <a:r>
              <a:rPr lang="es-CR" dirty="0" smtClean="0"/>
              <a:t>24. El </a:t>
            </a:r>
            <a:r>
              <a:rPr lang="es-CR" dirty="0"/>
              <a:t>trabajo de las organizaciones de la sociedad civil es primordial en la atención y protección de los derechos de las personas migrantes y refugiadas en la región, por eso </a:t>
            </a:r>
            <a:r>
              <a:rPr lang="es-CR" b="1" dirty="0"/>
              <a:t>hacemos un llamado en fortalecer las coordinaciones y generar mayor interacción entre los Gobiernos  fomentando la creación de mecanismos de responsabilidad compartida, para dar una respuesta a los retos en la prevención y combate a las violaciones de los derechos humanos de la redes del crimen organizado trasnacional que están presentes en la región.</a:t>
            </a:r>
          </a:p>
          <a:p>
            <a:endParaRPr lang="es-CR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5187572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461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500063" y="285750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s-CR" altLang="es-ES" sz="6000" b="1" dirty="0" smtClean="0">
              <a:solidFill>
                <a:srgbClr val="FFC000"/>
              </a:solidFill>
            </a:endParaRPr>
          </a:p>
          <a:p>
            <a:pPr algn="ctr">
              <a:buFont typeface="Arial" charset="0"/>
              <a:buNone/>
            </a:pPr>
            <a:r>
              <a:rPr lang="es-CR" altLang="es-ES" sz="6000" b="1" dirty="0" smtClean="0">
                <a:solidFill>
                  <a:srgbClr val="FFC000"/>
                </a:solidFill>
              </a:rPr>
              <a:t>Gracias </a:t>
            </a:r>
          </a:p>
          <a:p>
            <a:pPr algn="ctr">
              <a:buFont typeface="Arial" charset="0"/>
              <a:buNone/>
            </a:pPr>
            <a:r>
              <a:rPr lang="es-CR" altLang="es-ES" sz="4000" dirty="0" smtClean="0">
                <a:solidFill>
                  <a:schemeClr val="tx1"/>
                </a:solidFill>
              </a:rPr>
              <a:t>www.rrocm.org</a:t>
            </a:r>
          </a:p>
          <a:p>
            <a:pPr algn="ctr">
              <a:buFont typeface="Arial" charset="0"/>
              <a:buNone/>
            </a:pPr>
            <a:r>
              <a:rPr lang="es-CR" altLang="es-ES" sz="4000" dirty="0" smtClean="0">
                <a:solidFill>
                  <a:schemeClr val="tx1"/>
                </a:solidFill>
              </a:rPr>
              <a:t>stcidehumrrocm@gmail.com</a:t>
            </a:r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365104"/>
            <a:ext cx="1908845" cy="192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6340" y="476672"/>
            <a:ext cx="8047806" cy="52682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R" sz="2000" dirty="0" smtClean="0"/>
          </a:p>
          <a:p>
            <a:pPr algn="just"/>
            <a:endParaRPr lang="es-CR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CR" sz="2000" dirty="0" smtClean="0"/>
              <a:t>RROCM solicita ser tomada en cuenta en la concretización de acciones </a:t>
            </a:r>
            <a:r>
              <a:rPr lang="es-CR" sz="2000" dirty="0" smtClean="0"/>
              <a:t>y proyectos </a:t>
            </a:r>
            <a:r>
              <a:rPr lang="es-CR" sz="2000" dirty="0" smtClean="0"/>
              <a:t>de las </a:t>
            </a:r>
            <a:r>
              <a:rPr lang="es-CR" sz="2000" dirty="0" smtClean="0"/>
              <a:t> </a:t>
            </a:r>
            <a:r>
              <a:rPr lang="es-CR" sz="2000" dirty="0" smtClean="0"/>
              <a:t>Coaliciones nacionales contra la  Trata de </a:t>
            </a:r>
            <a:r>
              <a:rPr lang="es-CR" sz="2000" dirty="0" smtClean="0"/>
              <a:t>Personas y Tráfico Ilícito de migrantes.</a:t>
            </a:r>
          </a:p>
          <a:p>
            <a:pPr marL="457200" indent="-457200" algn="just">
              <a:buFont typeface="+mj-lt"/>
              <a:buAutoNum type="arabicPeriod"/>
            </a:pPr>
            <a:endParaRPr lang="es-CR" sz="2000" dirty="0"/>
          </a:p>
          <a:p>
            <a:pPr marL="457200" indent="-457200" algn="just">
              <a:buFont typeface="+mj-lt"/>
              <a:buAutoNum type="arabicPeriod"/>
            </a:pPr>
            <a:endParaRPr lang="es-CR" sz="2000" dirty="0" smtClean="0"/>
          </a:p>
          <a:p>
            <a:pPr marL="457200" indent="-457200" algn="just">
              <a:buFont typeface="+mj-lt"/>
              <a:buAutoNum type="arabicPeriod"/>
            </a:pPr>
            <a:endParaRPr lang="es-CR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CR" sz="2000" dirty="0" smtClean="0"/>
              <a:t>La </a:t>
            </a:r>
            <a:r>
              <a:rPr lang="es-CR" sz="2000" dirty="0"/>
              <a:t>RROCM </a:t>
            </a:r>
            <a:r>
              <a:rPr lang="es-CR" sz="2000" dirty="0" smtClean="0"/>
              <a:t>reitera nuevamente</a:t>
            </a:r>
            <a:r>
              <a:rPr lang="es-CR" sz="2000" dirty="0" smtClean="0"/>
              <a:t> </a:t>
            </a:r>
            <a:r>
              <a:rPr lang="es-CR" sz="2000" dirty="0"/>
              <a:t>a la Coalición Regional contra la Trata de Personas y el Tráfico Ilícito de Migrantes</a:t>
            </a:r>
            <a:r>
              <a:rPr lang="es-CR" sz="2000" dirty="0" smtClean="0"/>
              <a:t>, el </a:t>
            </a:r>
            <a:r>
              <a:rPr lang="es-CR" sz="2000" dirty="0"/>
              <a:t>interés de participar </a:t>
            </a:r>
            <a:r>
              <a:rPr lang="es-CR" sz="2000" dirty="0" smtClean="0"/>
              <a:t>activamente, y ve con preocupación el no acceso a la coordinación e información con las organizaciones de la sociedad civil.</a:t>
            </a:r>
          </a:p>
          <a:p>
            <a:pPr marL="0" indent="0" algn="just">
              <a:buNone/>
            </a:pPr>
            <a:endParaRPr lang="es-CR" sz="2000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8885" y="5229200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203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908720"/>
            <a:ext cx="7975798" cy="52682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sz="2000" dirty="0" smtClean="0"/>
              <a:t>3. RROCM </a:t>
            </a:r>
            <a:r>
              <a:rPr lang="es-CR" sz="2000" dirty="0" smtClean="0"/>
              <a:t>propone a los Estados y a los Organismos Internacionales, realizar en conjunto con la sociedad civil, iniciativas para el abordaje integral de las nuevas formas de reclutamiento de la trata de personas entre jóvenes y adolescentes, así como entre las poblaciones extra regionales. </a:t>
            </a:r>
            <a:endParaRPr lang="es-CR" sz="2000" dirty="0" smtClean="0"/>
          </a:p>
          <a:p>
            <a:pPr algn="just"/>
            <a:endParaRPr lang="es-CR" sz="2000" dirty="0"/>
          </a:p>
          <a:p>
            <a:pPr algn="just"/>
            <a:endParaRPr lang="es-CR" sz="2000" dirty="0" smtClean="0"/>
          </a:p>
          <a:p>
            <a:pPr marL="0" indent="0" algn="just">
              <a:buNone/>
            </a:pPr>
            <a:r>
              <a:rPr lang="es-CR" sz="2000" dirty="0" smtClean="0"/>
              <a:t>4. Es necesario que </a:t>
            </a:r>
            <a:r>
              <a:rPr lang="es-CR" sz="2000" dirty="0"/>
              <a:t>los Gobiernos </a:t>
            </a:r>
            <a:r>
              <a:rPr lang="es-CR" sz="2000" dirty="0" smtClean="0"/>
              <a:t>realicen procesos </a:t>
            </a:r>
            <a:r>
              <a:rPr lang="es-CR" sz="2000" dirty="0"/>
              <a:t>de transmisión y socialización de la información producida en el marco de la CRM relativa al abordaje de la Trata de personas y Tráfico Ilícito de Migrantes, con la finalidad de asegurar en los nuevos funcionarios pleno conocimiento de los acuerdos generados en la CRM y asegurar el seguimiento de compromisos en conjunto con las </a:t>
            </a:r>
            <a:r>
              <a:rPr lang="es-CR" sz="2000" dirty="0" smtClean="0"/>
              <a:t>OSC</a:t>
            </a:r>
            <a:endParaRPr lang="es-CR" sz="2000" dirty="0" smtClean="0"/>
          </a:p>
          <a:p>
            <a:pPr marL="0" indent="0" algn="just">
              <a:buNone/>
            </a:pPr>
            <a:endParaRPr lang="es-CR" sz="2000" dirty="0"/>
          </a:p>
          <a:p>
            <a:pPr marL="0" indent="0">
              <a:buNone/>
            </a:pPr>
            <a:endParaRPr lang="es-CR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8771" y="5457573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4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476672"/>
            <a:ext cx="7975798" cy="5700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R" sz="2000" dirty="0" smtClean="0"/>
          </a:p>
          <a:p>
            <a:pPr marL="0" indent="0" algn="just">
              <a:buNone/>
            </a:pPr>
            <a:r>
              <a:rPr lang="es-CR" sz="2000" dirty="0" smtClean="0"/>
              <a:t>5. Considerando </a:t>
            </a:r>
            <a:r>
              <a:rPr lang="es-CR" sz="2000" dirty="0"/>
              <a:t>los principios para el abordaje del delito de trata de personas e</a:t>
            </a:r>
            <a:r>
              <a:rPr lang="es-CR" sz="2000" dirty="0" smtClean="0"/>
              <a:t>l </a:t>
            </a:r>
            <a:r>
              <a:rPr lang="es-CR" sz="2000" dirty="0"/>
              <a:t>centro de protección principal debe ser la víctima y por ende debe respetar el principio de no devolución, el acceso a la justicia  y el acceso a soluciones duraderas, las cuales no dependan del proceso judicial</a:t>
            </a:r>
            <a:r>
              <a:rPr lang="es-CR" sz="2000" dirty="0" smtClean="0"/>
              <a:t>.</a:t>
            </a:r>
          </a:p>
          <a:p>
            <a:pPr algn="just"/>
            <a:endParaRPr lang="es-CR" sz="2000" dirty="0" smtClean="0"/>
          </a:p>
          <a:p>
            <a:pPr marL="0" indent="0" algn="just">
              <a:buNone/>
            </a:pPr>
            <a:r>
              <a:rPr lang="es-CR" sz="2000" dirty="0" smtClean="0"/>
              <a:t>6. Para </a:t>
            </a:r>
            <a:r>
              <a:rPr lang="es-CR" sz="2000" dirty="0"/>
              <a:t>lograr una mayor eficacia en la persecución del delito en el </a:t>
            </a:r>
            <a:r>
              <a:rPr lang="es-CR" sz="2000" dirty="0" smtClean="0"/>
              <a:t>ámbito nacional y regional; </a:t>
            </a:r>
            <a:r>
              <a:rPr lang="es-CR" sz="2000" dirty="0"/>
              <a:t>así como fortalecer las acciones de mayor acceso a la justicia de las victimas de trata de </a:t>
            </a:r>
            <a:r>
              <a:rPr lang="es-CR" sz="2000" dirty="0" smtClean="0"/>
              <a:t>personas, </a:t>
            </a:r>
            <a:r>
              <a:rPr lang="es-CR" sz="2000" dirty="0" smtClean="0"/>
              <a:t>RROCM </a:t>
            </a:r>
            <a:r>
              <a:rPr lang="es-CR" sz="2000" dirty="0" smtClean="0"/>
              <a:t>propone que en el marco de la CRM se realicen espacios de discusión y coordinación con los operadores de justicia que se encargan de la judicialización,  protección y atención a las victimas de trata de </a:t>
            </a:r>
            <a:r>
              <a:rPr lang="es-CR" sz="2000" dirty="0" smtClean="0"/>
              <a:t>personas</a:t>
            </a:r>
            <a:r>
              <a:rPr lang="es-CR" sz="2000" dirty="0" smtClean="0"/>
              <a:t>.</a:t>
            </a:r>
          </a:p>
          <a:p>
            <a:pPr algn="just"/>
            <a:endParaRPr lang="es-CR" sz="2000" dirty="0"/>
          </a:p>
          <a:p>
            <a:pPr algn="just"/>
            <a:endParaRPr lang="es-CR" sz="2000" dirty="0"/>
          </a:p>
          <a:p>
            <a:pPr algn="just"/>
            <a:endParaRPr lang="es-CR" sz="2000" dirty="0" smtClean="0"/>
          </a:p>
          <a:p>
            <a:pPr algn="just"/>
            <a:endParaRPr lang="es-CR" sz="2000" dirty="0"/>
          </a:p>
          <a:p>
            <a:pPr algn="just"/>
            <a:endParaRPr lang="es-CR" dirty="0" smtClean="0"/>
          </a:p>
          <a:p>
            <a:pPr algn="just"/>
            <a:endParaRPr lang="es-CR" dirty="0"/>
          </a:p>
          <a:p>
            <a:pPr algn="just"/>
            <a:endParaRPr lang="es-CR" dirty="0" smtClean="0"/>
          </a:p>
          <a:p>
            <a:pPr algn="just"/>
            <a:endParaRPr lang="es-CR" dirty="0"/>
          </a:p>
          <a:p>
            <a:pPr algn="just"/>
            <a:endParaRPr lang="es-CR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9642" y="5547267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82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3" y="332656"/>
            <a:ext cx="8821612" cy="5844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dirty="0" smtClean="0"/>
              <a:t>7. Solicitamos </a:t>
            </a:r>
            <a:r>
              <a:rPr lang="es-CR" sz="2000" dirty="0" smtClean="0"/>
              <a:t>a la CRM realizar campañas de información acerca de las modalidades de contratación  autorizadas en los diferentes destinos para trabajadores migrantes temporales y permanentes, evitando  que sean víctimas  de contratistas inescrupulosos, como por ejemplo la información en los medios de comunicación de ofertas de empleo en el exterior o en el interior del país con fines de engaño a mujeres, hombres y personas menores de edad.</a:t>
            </a:r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dirty="0" smtClean="0"/>
              <a:t>8.  </a:t>
            </a:r>
            <a:r>
              <a:rPr lang="es-CR" sz="2000" dirty="0" smtClean="0"/>
              <a:t>Reiteramos la necesidad de fortalecer  </a:t>
            </a:r>
            <a:r>
              <a:rPr lang="es-CR" sz="2000" dirty="0"/>
              <a:t>las capacidades </a:t>
            </a:r>
            <a:r>
              <a:rPr lang="es-CR" sz="2000" dirty="0" smtClean="0"/>
              <a:t>humanas y materiales de </a:t>
            </a:r>
            <a:r>
              <a:rPr lang="es-CR" sz="2000" dirty="0"/>
              <a:t>las organizaciones de la sociedad civil por parte de los Estados </a:t>
            </a:r>
            <a:r>
              <a:rPr lang="es-CR" sz="2000" dirty="0" smtClean="0"/>
              <a:t>y Organismos Internacionales , para asegurar el involucramiento de las organizaciones en la prevención y atención del delito de la trata de personas.</a:t>
            </a:r>
          </a:p>
          <a:p>
            <a:pPr marL="0" indent="0" algn="just">
              <a:buNone/>
            </a:pPr>
            <a:endParaRPr lang="es-CR" sz="2000" dirty="0" smtClean="0"/>
          </a:p>
          <a:p>
            <a:pPr marL="0" indent="0" algn="just">
              <a:buNone/>
            </a:pPr>
            <a:r>
              <a:rPr lang="es-CR" sz="2000" dirty="0" smtClean="0"/>
              <a:t>9.  RROCM </a:t>
            </a:r>
            <a:r>
              <a:rPr lang="es-CR" sz="2000" dirty="0" smtClean="0"/>
              <a:t>reitera a su vez, que no se pueden ejecutar planes y programas contra el delito de trata de personas y tráfico ilícito de migrantes en forma focalizada en uno o dos países solamente, ya que se trata de delitos transnacionales, para lo cual la coordinación debe ser nacional, binacional e internacional, en todas sus etapas.</a:t>
            </a:r>
          </a:p>
          <a:p>
            <a:pPr algn="just"/>
            <a:endParaRPr lang="es-CR" dirty="0" smtClean="0"/>
          </a:p>
          <a:p>
            <a:pPr algn="just"/>
            <a:endParaRPr lang="es-CR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835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404664"/>
            <a:ext cx="7903790" cy="54122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sz="2000" dirty="0" smtClean="0"/>
              <a:t>10. RROCM </a:t>
            </a:r>
            <a:r>
              <a:rPr lang="es-CR" sz="2000" dirty="0" smtClean="0"/>
              <a:t>solicita a la CRM ser parte activa del Grupo Ad-Hoc de Extra Regionales, para aportar en la búsqueda de soluciones orientadas a la protección de la población; e impulsar acciones de monitoreo en </a:t>
            </a:r>
            <a:r>
              <a:rPr lang="es-CR" sz="2000" dirty="0" smtClean="0"/>
              <a:t>frontera y conocer las iniciativas de atención que se están realizando.</a:t>
            </a:r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dirty="0" smtClean="0"/>
              <a:t>11. La política de atención a las personas migrantes extra regionales deben estar orientadas en los siguientes ejes:</a:t>
            </a:r>
          </a:p>
          <a:p>
            <a:pPr algn="just">
              <a:buFontTx/>
              <a:buChar char="-"/>
            </a:pPr>
            <a:r>
              <a:rPr lang="es-CR" sz="2000" dirty="0" smtClean="0"/>
              <a:t>Políticas de no cierre de fronteras para no propiciar el incremento del tráfico ilícito de migrantes y con ello la inseguridad humana.</a:t>
            </a:r>
          </a:p>
          <a:p>
            <a:pPr algn="just">
              <a:buFontTx/>
              <a:buChar char="-"/>
            </a:pPr>
            <a:r>
              <a:rPr lang="es-CR" sz="2000" dirty="0" smtClean="0"/>
              <a:t>Conceptualización y sensibilización de las diferentes condiciones de vulnerabilidad que enfrentan las personas migrantes extra regionales en las diferentes etapas del proceso migratorio.</a:t>
            </a:r>
          </a:p>
          <a:p>
            <a:pPr algn="just">
              <a:buFontTx/>
              <a:buChar char="-"/>
            </a:pPr>
            <a:r>
              <a:rPr lang="es-CR" sz="2000" dirty="0" smtClean="0"/>
              <a:t>Apoyo Gubernamental y de Organismos Internacionales a las acciones de respuestas implementadas por las organizaciones de la sociedad civil.</a:t>
            </a:r>
          </a:p>
          <a:p>
            <a:pPr algn="just">
              <a:buFontTx/>
              <a:buChar char="-"/>
            </a:pPr>
            <a:r>
              <a:rPr lang="es-CR" sz="2000" dirty="0" smtClean="0"/>
              <a:t>Proceso de regularización migratoria duradera.</a:t>
            </a:r>
          </a:p>
          <a:p>
            <a:pPr algn="just">
              <a:buFontTx/>
              <a:buChar char="-"/>
            </a:pPr>
            <a:endParaRPr lang="es-CR" sz="2000" dirty="0" smtClean="0"/>
          </a:p>
          <a:p>
            <a:pPr algn="just"/>
            <a:endParaRPr lang="es-CR" sz="2000" dirty="0"/>
          </a:p>
          <a:p>
            <a:pPr marL="0" indent="0" algn="just">
              <a:buNone/>
            </a:pPr>
            <a:endParaRPr lang="es-CR" sz="2000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6650" y="5457228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94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325" y="764704"/>
            <a:ext cx="767535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dirty="0" smtClean="0"/>
              <a:t>12. La </a:t>
            </a:r>
            <a:r>
              <a:rPr lang="es-CR" dirty="0"/>
              <a:t>crisis humanitaria en Haití  tiene raíces estructurales ahora acentuadas por los efectos del Huracán Mateo; RROCM  invita a los Gobiernos a atender la propuesta de abordaje que se realizó desde la sociedad civil en la Declaración </a:t>
            </a:r>
            <a:r>
              <a:rPr lang="es-CR" b="1" i="1" dirty="0"/>
              <a:t>“Alivio Migratorio Inmediato para las y los Haitianos</a:t>
            </a:r>
            <a:r>
              <a:rPr lang="es-CR" b="1" i="1" dirty="0" smtClean="0"/>
              <a:t>”.</a:t>
            </a:r>
          </a:p>
          <a:p>
            <a:pPr algn="just"/>
            <a:endParaRPr lang="es-CR" dirty="0" smtClean="0"/>
          </a:p>
          <a:p>
            <a:pPr marL="0" indent="0" algn="just">
              <a:buNone/>
            </a:pPr>
            <a:endParaRPr lang="es-CR" dirty="0"/>
          </a:p>
          <a:p>
            <a:pPr marL="0" indent="0" algn="just">
              <a:buNone/>
            </a:pPr>
            <a:r>
              <a:rPr lang="es-CR" dirty="0" smtClean="0"/>
              <a:t>13. RROCM considera necesario invitar a un diálogo en el marco de la CRM al Estado Haitiano para formular acciones conjuntas orientadas a fortalecer la responsabilidad compartida.</a:t>
            </a:r>
            <a:endParaRPr lang="es-CR" dirty="0"/>
          </a:p>
          <a:p>
            <a:endParaRPr lang="es-CR" sz="20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285" y="5523743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6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476672"/>
            <a:ext cx="8047806" cy="6120680"/>
          </a:xfrm>
        </p:spPr>
        <p:txBody>
          <a:bodyPr>
            <a:normAutofit/>
          </a:bodyPr>
          <a:lstStyle/>
          <a:p>
            <a:pPr algn="just"/>
            <a:endParaRPr lang="es-CR" dirty="0"/>
          </a:p>
          <a:p>
            <a:pPr marL="0" indent="0" algn="just">
              <a:buNone/>
            </a:pPr>
            <a:r>
              <a:rPr lang="es-CR" sz="2000" dirty="0" smtClean="0"/>
              <a:t>14. El </a:t>
            </a:r>
            <a:r>
              <a:rPr lang="es-CR" sz="2000" dirty="0" smtClean="0"/>
              <a:t>incremento de la presencia de migrantes extra regionales y el cierre de fronteras, ha tenido como resultado no deseado el fortalecimiento de las estructuras operativas de las redes de Tráfico Ilícito de Migrantes. Consideramos necesario  establecer coordinaciones, comunicación y actuaciones a nivel nacional, binacional y regional que permitan quiebres efectivos de las redes de crimen organizado.</a:t>
            </a:r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endParaRPr lang="es-CR" sz="2000" dirty="0"/>
          </a:p>
          <a:p>
            <a:pPr marL="0" indent="0" algn="just">
              <a:buNone/>
            </a:pPr>
            <a:r>
              <a:rPr lang="es-CR" sz="2000" dirty="0" smtClean="0"/>
              <a:t>15. La </a:t>
            </a:r>
            <a:r>
              <a:rPr lang="es-CR" sz="2000" dirty="0" smtClean="0"/>
              <a:t>RROCM </a:t>
            </a:r>
            <a:r>
              <a:rPr lang="es-CR" sz="2000" dirty="0" smtClean="0"/>
              <a:t>considera</a:t>
            </a:r>
            <a:r>
              <a:rPr lang="es-CR" sz="2000" dirty="0" smtClean="0"/>
              <a:t> </a:t>
            </a:r>
            <a:r>
              <a:rPr lang="es-CR" sz="2000" dirty="0" smtClean="0"/>
              <a:t>importante </a:t>
            </a:r>
            <a:r>
              <a:rPr lang="es-CR" sz="2000" dirty="0" smtClean="0"/>
              <a:t>garantizar</a:t>
            </a:r>
            <a:r>
              <a:rPr lang="es-CR" sz="2000" dirty="0" smtClean="0"/>
              <a:t>  </a:t>
            </a:r>
            <a:r>
              <a:rPr lang="es-CR" sz="2000" dirty="0" smtClean="0"/>
              <a:t>el involucramiento de las organizaciones sociales en las actividades de prevención y atención de las personas migrantes movilizadas en condición irregular y de los riesgos y abusos existentes en el contexto del Tráfico Ilícito de Migrantes, para dar calidad a dicha  actuación requieren contar con fondos significativos por parte de los Estados y los Organismos Internacionales.</a:t>
            </a:r>
            <a:endParaRPr lang="es-CR" sz="2000" dirty="0"/>
          </a:p>
          <a:p>
            <a:pPr algn="just"/>
            <a:endParaRPr lang="es-CR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4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836712"/>
            <a:ext cx="7975798" cy="53402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sz="2000" dirty="0" smtClean="0"/>
              <a:t>16. </a:t>
            </a:r>
            <a:r>
              <a:rPr lang="es-CR" sz="2000" dirty="0" smtClean="0"/>
              <a:t>Tomando en consideración la buena práctica del Estado Hondureño en el reconocimiento del desplazamiento forzado por las diferentes formas de violencia , instamos a los Estados miembros de CRM a reconocer el desplazamiento forzado y la violencia como causa; creando políticas públicas y programas atención integral para las víctimas.</a:t>
            </a:r>
            <a:endParaRPr lang="es-CR" sz="2000" dirty="0" smtClean="0"/>
          </a:p>
          <a:p>
            <a:pPr marL="0" indent="0" algn="just">
              <a:buNone/>
            </a:pPr>
            <a:endParaRPr lang="es-CR" sz="2000" dirty="0" smtClean="0"/>
          </a:p>
          <a:p>
            <a:pPr marL="0" indent="0" algn="just">
              <a:buNone/>
            </a:pPr>
            <a:r>
              <a:rPr lang="es-CR" sz="2000" dirty="0" smtClean="0"/>
              <a:t>17. Hacemos un llamado a los</a:t>
            </a:r>
            <a:r>
              <a:rPr lang="es-CR" sz="2000" dirty="0" smtClean="0"/>
              <a:t> </a:t>
            </a:r>
            <a:r>
              <a:rPr lang="es-CR" sz="2000" dirty="0" smtClean="0"/>
              <a:t>Estados miembros de la CRM a realizar acciones para el cumplimiento efectivo de los compromisos adquiridos en la Agenda 2030 para el Desarrollo Sostenible y en la Declaración de New York de Migrantes y Refugiados, en las cuales se indica la importancia de trabajar con las organizaciones de la sociedad civil en el desarrollo de acciones que aseguren la migración y movilidad ordenada, segura, regular y responsable.</a:t>
            </a:r>
          </a:p>
          <a:p>
            <a:pPr marL="0" indent="0" algn="just">
              <a:buNone/>
            </a:pPr>
            <a:endParaRPr lang="es-CR" sz="2000" dirty="0" smtClean="0"/>
          </a:p>
          <a:p>
            <a:pPr marL="0" indent="0" algn="just">
              <a:buNone/>
            </a:pPr>
            <a:endParaRPr lang="es-CR" sz="2000" dirty="0" smtClean="0"/>
          </a:p>
          <a:p>
            <a:pPr marL="0" indent="0" algn="just">
              <a:buNone/>
            </a:pPr>
            <a:endParaRPr lang="es-CR" sz="2000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301F-060E-48F5-B530-E3AFB48200E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9642" y="5547267"/>
            <a:ext cx="71939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60506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">
  <a:themeElements>
    <a:clrScheme name="Profundidad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TM04033923[[fn=Profundidad]]</Template>
  <TotalTime>1315</TotalTime>
  <Words>1419</Words>
  <Application>Microsoft Office PowerPoint</Application>
  <PresentationFormat>Presentación en pantalla (4:3)</PresentationFormat>
  <Paragraphs>86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Profundidad</vt:lpstr>
      <vt:lpstr>     Red de Funcionarios de Enlace para el combate  al Tráfico Ilícito de Migrantes y la Trata de personas    XXI CONFERENCIA REGIONAL SOBRE MIGRACIÓN (CRM)  Centro Social Hondureño Árabe   San Pedro Sula, Honduras 15-18 de noviembre de 2016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http://www.centor.mx.gd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Centor</dc:creator>
  <cp:lastModifiedBy>G-Richard</cp:lastModifiedBy>
  <cp:revision>152</cp:revision>
  <dcterms:created xsi:type="dcterms:W3CDTF">2015-11-04T16:29:41Z</dcterms:created>
  <dcterms:modified xsi:type="dcterms:W3CDTF">2016-11-14T21:15:32Z</dcterms:modified>
</cp:coreProperties>
</file>