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2"/>
  </p:notesMasterIdLst>
  <p:sldIdLst>
    <p:sldId id="256" r:id="rId2"/>
    <p:sldId id="275" r:id="rId3"/>
    <p:sldId id="272" r:id="rId4"/>
    <p:sldId id="277" r:id="rId5"/>
    <p:sldId id="276" r:id="rId6"/>
    <p:sldId id="279" r:id="rId7"/>
    <p:sldId id="271" r:id="rId8"/>
    <p:sldId id="278" r:id="rId9"/>
    <p:sldId id="274" r:id="rId10"/>
    <p:sldId id="28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78" autoAdjust="0"/>
    <p:restoredTop sz="94592"/>
  </p:normalViewPr>
  <p:slideViewPr>
    <p:cSldViewPr>
      <p:cViewPr varScale="1">
        <p:scale>
          <a:sx n="107" d="100"/>
          <a:sy n="107" d="100"/>
        </p:scale>
        <p:origin x="-127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94E0EE-2C51-E74F-BFDE-D9B23DBB2BD0}" type="datetimeFigureOut">
              <a:rPr lang="en-US" smtClean="0"/>
              <a:pPr/>
              <a:t>8/16/2005</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72426F-F24C-6045-97BD-93BDB2901BD5}" type="slidenum">
              <a:rPr lang="en-US" smtClean="0"/>
              <a:pPr/>
              <a:t>‹Nº›</a:t>
            </a:fld>
            <a:endParaRPr lang="en-US" dirty="0"/>
          </a:p>
        </p:txBody>
      </p:sp>
    </p:spTree>
    <p:extLst>
      <p:ext uri="{BB962C8B-B14F-4D97-AF65-F5344CB8AC3E}">
        <p14:creationId xmlns:p14="http://schemas.microsoft.com/office/powerpoint/2010/main" xmlns="" val="1814993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464028"/>
            <a:ext cx="6858000" cy="1194650"/>
          </a:xfrm>
        </p:spPr>
        <p:txBody>
          <a:bodyPr wrap="none" anchor="t">
            <a:normAutofit/>
          </a:bodyPr>
          <a:lstStyle>
            <a:lvl1pPr algn="r">
              <a:defRPr sz="7200" b="0" spc="-225">
                <a:gradFill flip="none" rotWithShape="1">
                  <a:gsLst>
                    <a:gs pos="32000">
                      <a:schemeClr val="tx1">
                        <a:lumMod val="89000"/>
                      </a:schemeClr>
                    </a:gs>
                    <a:gs pos="100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657349" y="3829878"/>
            <a:ext cx="6858000" cy="618523"/>
          </a:xfrm>
        </p:spPr>
        <p:txBody>
          <a:bodyPr anchor="b">
            <a:normAutofit/>
          </a:bodyPr>
          <a:lstStyle>
            <a:lvl1pPr marL="0" indent="0" algn="r">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7" name="Date Placeholder 6"/>
          <p:cNvSpPr>
            <a:spLocks noGrp="1"/>
          </p:cNvSpPr>
          <p:nvPr>
            <p:ph type="dt" sz="half" idx="10"/>
          </p:nvPr>
        </p:nvSpPr>
        <p:spPr/>
        <p:txBody>
          <a:bodyPr/>
          <a:lstStyle/>
          <a:p>
            <a:fld id="{4BB09D02-D836-404B-8F42-58A34CFE3B06}" type="datetimeFigureOut">
              <a:rPr lang="en-US" smtClean="0"/>
              <a:pPr/>
              <a:t>8/16/2005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B6F711F-9AA6-4503-8B23-6D2472BD09E6}" type="slidenum">
              <a:rPr lang="en-US" smtClean="0"/>
              <a:pPr/>
              <a:t>‹Nº›</a:t>
            </a:fld>
            <a:endParaRPr lang="en-US" dirty="0"/>
          </a:p>
        </p:txBody>
      </p:sp>
    </p:spTree>
    <p:extLst>
      <p:ext uri="{BB962C8B-B14F-4D97-AF65-F5344CB8AC3E}">
        <p14:creationId xmlns:p14="http://schemas.microsoft.com/office/powerpoint/2010/main" xmlns="" val="3855130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4367161"/>
            <a:ext cx="7886700" cy="819355"/>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29841" y="987426"/>
            <a:ext cx="7886700" cy="337973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629841" y="5186516"/>
            <a:ext cx="7885509" cy="682472"/>
          </a:xfrm>
        </p:spPr>
        <p:txBody>
          <a:bodyPr/>
          <a:lstStyle>
            <a:lvl1pPr marL="0" indent="0">
              <a:buNone/>
              <a:defRPr sz="12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BB09D02-D836-404B-8F42-58A34CFE3B06}" type="datetimeFigureOut">
              <a:rPr lang="en-US" smtClean="0"/>
              <a:pPr/>
              <a:t>8/16/2005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6F711F-9AA6-4503-8B23-6D2472BD09E6}" type="slidenum">
              <a:rPr lang="en-US" smtClean="0"/>
              <a:pPr/>
              <a:t>‹Nº›</a:t>
            </a:fld>
            <a:endParaRPr lang="en-US" dirty="0"/>
          </a:p>
        </p:txBody>
      </p:sp>
    </p:spTree>
    <p:extLst>
      <p:ext uri="{BB962C8B-B14F-4D97-AF65-F5344CB8AC3E}">
        <p14:creationId xmlns:p14="http://schemas.microsoft.com/office/powerpoint/2010/main" xmlns="" val="3202390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3534344"/>
          </a:xfrm>
        </p:spPr>
        <p:txBody>
          <a:bodyPr anchor="ctr"/>
          <a:lstStyle>
            <a:lvl1pPr>
              <a:defRPr sz="24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29841" y="4489399"/>
            <a:ext cx="7885509" cy="150182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BB09D02-D836-404B-8F42-58A34CFE3B06}" type="datetimeFigureOut">
              <a:rPr lang="en-US" smtClean="0"/>
              <a:pPr/>
              <a:t>8/16/2005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6F711F-9AA6-4503-8B23-6D2472BD09E6}" type="slidenum">
              <a:rPr lang="en-US" smtClean="0"/>
              <a:pPr/>
              <a:t>‹Nº›</a:t>
            </a:fld>
            <a:endParaRPr lang="en-US" dirty="0"/>
          </a:p>
        </p:txBody>
      </p:sp>
    </p:spTree>
    <p:extLst>
      <p:ext uri="{BB962C8B-B14F-4D97-AF65-F5344CB8AC3E}">
        <p14:creationId xmlns:p14="http://schemas.microsoft.com/office/powerpoint/2010/main" xmlns="" val="20014347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084659" y="365125"/>
            <a:ext cx="6977064" cy="2992904"/>
          </a:xfrm>
        </p:spPr>
        <p:txBody>
          <a:bodyPr anchor="ctr"/>
          <a:lstStyle>
            <a:lvl1pPr>
              <a:defRPr sz="33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4" name="Text Placeholder 3"/>
          <p:cNvSpPr>
            <a:spLocks noGrp="1"/>
          </p:cNvSpPr>
          <p:nvPr>
            <p:ph type="body" sz="half" idx="2"/>
          </p:nvPr>
        </p:nvSpPr>
        <p:spPr>
          <a:xfrm>
            <a:off x="628650" y="4501729"/>
            <a:ext cx="7884318" cy="1489496"/>
          </a:xfrm>
        </p:spPr>
        <p:txBody>
          <a:bodyPr anchor="ct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BB09D02-D836-404B-8F42-58A34CFE3B06}" type="datetimeFigureOut">
              <a:rPr lang="en-US" smtClean="0"/>
              <a:pPr/>
              <a:t>8/16/2005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6F711F-9AA6-4503-8B23-6D2472BD09E6}" type="slidenum">
              <a:rPr lang="en-US" smtClean="0"/>
              <a:pPr/>
              <a:t>‹Nº›</a:t>
            </a:fld>
            <a:endParaRPr lang="en-US" dirty="0"/>
          </a:p>
        </p:txBody>
      </p:sp>
      <p:sp>
        <p:nvSpPr>
          <p:cNvPr id="9" name="TextBox 8"/>
          <p:cNvSpPr txBox="1"/>
          <p:nvPr/>
        </p:nvSpPr>
        <p:spPr>
          <a:xfrm>
            <a:off x="833283" y="786824"/>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0" name="TextBox 9"/>
          <p:cNvSpPr txBox="1"/>
          <p:nvPr/>
        </p:nvSpPr>
        <p:spPr>
          <a:xfrm>
            <a:off x="7828359" y="2743200"/>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xmlns="" val="3699189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29841" y="2326968"/>
            <a:ext cx="7886700" cy="2511835"/>
          </a:xfrm>
        </p:spPr>
        <p:txBody>
          <a:bodyPr anchor="b">
            <a:normAutofit/>
          </a:bodyPr>
          <a:lstStyle>
            <a:lvl1pPr>
              <a:defRPr sz="405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29841" y="4850581"/>
            <a:ext cx="7885509" cy="1140644"/>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BB09D02-D836-404B-8F42-58A34CFE3B06}" type="datetimeFigureOut">
              <a:rPr lang="en-US" smtClean="0"/>
              <a:pPr/>
              <a:t>8/16/2005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6F711F-9AA6-4503-8B23-6D2472BD09E6}" type="slidenum">
              <a:rPr lang="en-US" smtClean="0"/>
              <a:pPr/>
              <a:t>‹Nº›</a:t>
            </a:fld>
            <a:endParaRPr lang="en-US" dirty="0"/>
          </a:p>
        </p:txBody>
      </p:sp>
    </p:spTree>
    <p:extLst>
      <p:ext uri="{BB962C8B-B14F-4D97-AF65-F5344CB8AC3E}">
        <p14:creationId xmlns:p14="http://schemas.microsoft.com/office/powerpoint/2010/main" xmlns="" val="38736784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628650" y="365126"/>
            <a:ext cx="7886700" cy="1325563"/>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1002961" y="1885950"/>
            <a:ext cx="2210150" cy="576262"/>
          </a:xfrm>
        </p:spPr>
        <p:txBody>
          <a:bodyPr anchor="b">
            <a:noAutofit/>
          </a:bodyPr>
          <a:lstStyle>
            <a:lvl1pPr marL="0" indent="0">
              <a:buNone/>
              <a:defRPr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8" name="Text Placeholder 3"/>
          <p:cNvSpPr>
            <a:spLocks noGrp="1"/>
          </p:cNvSpPr>
          <p:nvPr>
            <p:ph type="body" sz="half" idx="15"/>
          </p:nvPr>
        </p:nvSpPr>
        <p:spPr>
          <a:xfrm>
            <a:off x="1017598" y="257175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Editar el estilo de texto del patrón</a:t>
            </a:r>
          </a:p>
        </p:txBody>
      </p:sp>
      <p:sp>
        <p:nvSpPr>
          <p:cNvPr id="9" name="Text Placeholder 4"/>
          <p:cNvSpPr>
            <a:spLocks noGrp="1"/>
          </p:cNvSpPr>
          <p:nvPr>
            <p:ph type="body" sz="quarter" idx="3"/>
          </p:nvPr>
        </p:nvSpPr>
        <p:spPr>
          <a:xfrm>
            <a:off x="3440996" y="1885950"/>
            <a:ext cx="2202181" cy="576262"/>
          </a:xfrm>
        </p:spPr>
        <p:txBody>
          <a:bodyPr vert="horz" lIns="91440" tIns="45720" rIns="91440" bIns="45720" rtlCol="0" anchor="b">
            <a:noAutofit/>
          </a:bodyPr>
          <a:lstStyle>
            <a:lvl1pPr>
              <a:buNone/>
              <a:defRPr lang="en-US"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smtClean="0"/>
              <a:t>Editar el estilo de texto del patrón</a:t>
            </a:r>
          </a:p>
        </p:txBody>
      </p:sp>
      <p:sp>
        <p:nvSpPr>
          <p:cNvPr id="10" name="Text Placeholder 3"/>
          <p:cNvSpPr>
            <a:spLocks noGrp="1"/>
          </p:cNvSpPr>
          <p:nvPr>
            <p:ph type="body" sz="half" idx="16"/>
          </p:nvPr>
        </p:nvSpPr>
        <p:spPr>
          <a:xfrm>
            <a:off x="3433081" y="257175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Editar el estilo de texto del patrón</a:t>
            </a:r>
          </a:p>
        </p:txBody>
      </p:sp>
      <p:sp>
        <p:nvSpPr>
          <p:cNvPr id="11" name="Text Placeholder 4"/>
          <p:cNvSpPr>
            <a:spLocks noGrp="1"/>
          </p:cNvSpPr>
          <p:nvPr>
            <p:ph type="body" sz="quarter" idx="13"/>
          </p:nvPr>
        </p:nvSpPr>
        <p:spPr>
          <a:xfrm>
            <a:off x="5871777" y="1885950"/>
            <a:ext cx="2199085" cy="576262"/>
          </a:xfrm>
        </p:spPr>
        <p:txBody>
          <a:bodyPr vert="horz" lIns="91440" tIns="45720" rIns="91440" bIns="45720" rtlCol="0" anchor="b">
            <a:noAutofit/>
          </a:bodyPr>
          <a:lstStyle>
            <a:lvl1pPr>
              <a:buNone/>
              <a:defRPr lang="en-US" sz="18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smtClean="0"/>
              <a:t>Editar el estilo de texto del patrón</a:t>
            </a:r>
          </a:p>
        </p:txBody>
      </p:sp>
      <p:sp>
        <p:nvSpPr>
          <p:cNvPr id="12" name="Text Placeholder 3"/>
          <p:cNvSpPr>
            <a:spLocks noGrp="1"/>
          </p:cNvSpPr>
          <p:nvPr>
            <p:ph type="body" sz="half" idx="17"/>
          </p:nvPr>
        </p:nvSpPr>
        <p:spPr>
          <a:xfrm>
            <a:off x="5871777" y="257175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4BB09D02-D836-404B-8F42-58A34CFE3B06}" type="datetimeFigureOut">
              <a:rPr lang="en-US" smtClean="0"/>
              <a:pPr/>
              <a:t>8/16/2005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B6F711F-9AA6-4503-8B23-6D2472BD09E6}" type="slidenum">
              <a:rPr lang="en-US" smtClean="0"/>
              <a:pPr/>
              <a:t>‹Nº›</a:t>
            </a:fld>
            <a:endParaRPr lang="en-US" dirty="0"/>
          </a:p>
        </p:txBody>
      </p:sp>
    </p:spTree>
    <p:extLst>
      <p:ext uri="{BB962C8B-B14F-4D97-AF65-F5344CB8AC3E}">
        <p14:creationId xmlns:p14="http://schemas.microsoft.com/office/powerpoint/2010/main" xmlns="" val="37657100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628650" y="365126"/>
            <a:ext cx="7886700" cy="1325563"/>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999064" y="4297503"/>
            <a:ext cx="2205038"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20" name="Picture Placeholder 2"/>
          <p:cNvSpPr>
            <a:spLocks noGrp="1" noChangeAspect="1"/>
          </p:cNvSpPr>
          <p:nvPr>
            <p:ph type="pic" idx="15"/>
          </p:nvPr>
        </p:nvSpPr>
        <p:spPr>
          <a:xfrm>
            <a:off x="999064" y="2256354"/>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dirty="0" smtClean="0"/>
              <a:t>Haga clic en el icono para agregar una imagen</a:t>
            </a:r>
            <a:endParaRPr lang="en-US" dirty="0"/>
          </a:p>
        </p:txBody>
      </p:sp>
      <p:sp>
        <p:nvSpPr>
          <p:cNvPr id="21" name="Text Placeholder 3"/>
          <p:cNvSpPr>
            <a:spLocks noGrp="1"/>
          </p:cNvSpPr>
          <p:nvPr>
            <p:ph type="body" sz="half" idx="18"/>
          </p:nvPr>
        </p:nvSpPr>
        <p:spPr>
          <a:xfrm>
            <a:off x="999064" y="4873766"/>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Editar el estilo de texto del patrón</a:t>
            </a:r>
          </a:p>
        </p:txBody>
      </p:sp>
      <p:sp>
        <p:nvSpPr>
          <p:cNvPr id="22" name="Text Placeholder 4"/>
          <p:cNvSpPr>
            <a:spLocks noGrp="1"/>
          </p:cNvSpPr>
          <p:nvPr>
            <p:ph type="body" sz="quarter" idx="3"/>
          </p:nvPr>
        </p:nvSpPr>
        <p:spPr>
          <a:xfrm>
            <a:off x="3426748" y="4297503"/>
            <a:ext cx="2197894"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23" name="Picture Placeholder 2"/>
          <p:cNvSpPr>
            <a:spLocks noGrp="1" noChangeAspect="1"/>
          </p:cNvSpPr>
          <p:nvPr>
            <p:ph type="pic" idx="21"/>
          </p:nvPr>
        </p:nvSpPr>
        <p:spPr>
          <a:xfrm>
            <a:off x="3426747" y="2256354"/>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dirty="0" smtClean="0"/>
              <a:t>Haga clic en el icono para agregar una imagen</a:t>
            </a:r>
            <a:endParaRPr lang="en-US" dirty="0"/>
          </a:p>
        </p:txBody>
      </p:sp>
      <p:sp>
        <p:nvSpPr>
          <p:cNvPr id="24" name="Text Placeholder 3"/>
          <p:cNvSpPr>
            <a:spLocks noGrp="1"/>
          </p:cNvSpPr>
          <p:nvPr>
            <p:ph type="body" sz="half" idx="19"/>
          </p:nvPr>
        </p:nvSpPr>
        <p:spPr>
          <a:xfrm>
            <a:off x="3425733" y="4873765"/>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Editar el estilo de texto del patrón</a:t>
            </a:r>
          </a:p>
        </p:txBody>
      </p:sp>
      <p:sp>
        <p:nvSpPr>
          <p:cNvPr id="25" name="Text Placeholder 4"/>
          <p:cNvSpPr>
            <a:spLocks noGrp="1"/>
          </p:cNvSpPr>
          <p:nvPr>
            <p:ph type="body" sz="quarter" idx="13"/>
          </p:nvPr>
        </p:nvSpPr>
        <p:spPr>
          <a:xfrm>
            <a:off x="5853242" y="4297503"/>
            <a:ext cx="2199085"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26" name="Picture Placeholder 2"/>
          <p:cNvSpPr>
            <a:spLocks noGrp="1" noChangeAspect="1"/>
          </p:cNvSpPr>
          <p:nvPr>
            <p:ph type="pic" idx="22"/>
          </p:nvPr>
        </p:nvSpPr>
        <p:spPr>
          <a:xfrm>
            <a:off x="5853241" y="2256354"/>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dirty="0" smtClean="0"/>
              <a:t>Haga clic en el icono para agregar una imagen</a:t>
            </a:r>
            <a:endParaRPr lang="en-US" dirty="0"/>
          </a:p>
        </p:txBody>
      </p:sp>
      <p:sp>
        <p:nvSpPr>
          <p:cNvPr id="27" name="Text Placeholder 3"/>
          <p:cNvSpPr>
            <a:spLocks noGrp="1"/>
          </p:cNvSpPr>
          <p:nvPr>
            <p:ph type="body" sz="half" idx="20"/>
          </p:nvPr>
        </p:nvSpPr>
        <p:spPr>
          <a:xfrm>
            <a:off x="5853148" y="4873763"/>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4BB09D02-D836-404B-8F42-58A34CFE3B06}" type="datetimeFigureOut">
              <a:rPr lang="en-US" smtClean="0"/>
              <a:pPr/>
              <a:t>8/16/2005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B6F711F-9AA6-4503-8B23-6D2472BD09E6}" type="slidenum">
              <a:rPr lang="en-US" smtClean="0"/>
              <a:pPr/>
              <a:t>‹Nº›</a:t>
            </a:fld>
            <a:endParaRPr lang="en-US" dirty="0"/>
          </a:p>
        </p:txBody>
      </p:sp>
    </p:spTree>
    <p:extLst>
      <p:ext uri="{BB962C8B-B14F-4D97-AF65-F5344CB8AC3E}">
        <p14:creationId xmlns:p14="http://schemas.microsoft.com/office/powerpoint/2010/main" xmlns="" val="12452900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BB09D02-D836-404B-8F42-58A34CFE3B06}" type="datetimeFigureOut">
              <a:rPr lang="en-US" smtClean="0"/>
              <a:pPr/>
              <a:t>8/16/2005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6F711F-9AA6-4503-8B23-6D2472BD09E6}" type="slidenum">
              <a:rPr lang="en-US" smtClean="0"/>
              <a:pPr/>
              <a:t>‹Nº›</a:t>
            </a:fld>
            <a:endParaRPr lang="en-US" dirty="0"/>
          </a:p>
        </p:txBody>
      </p:sp>
    </p:spTree>
    <p:extLst>
      <p:ext uri="{BB962C8B-B14F-4D97-AF65-F5344CB8AC3E}">
        <p14:creationId xmlns:p14="http://schemas.microsoft.com/office/powerpoint/2010/main" xmlns="" val="42352500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BB09D02-D836-404B-8F42-58A34CFE3B06}" type="datetimeFigureOut">
              <a:rPr lang="en-US" smtClean="0"/>
              <a:pPr/>
              <a:t>8/16/2005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6F711F-9AA6-4503-8B23-6D2472BD09E6}" type="slidenum">
              <a:rPr lang="en-US" smtClean="0"/>
              <a:pPr/>
              <a:t>‹Nº›</a:t>
            </a:fld>
            <a:endParaRPr lang="en-US" dirty="0"/>
          </a:p>
        </p:txBody>
      </p:sp>
    </p:spTree>
    <p:extLst>
      <p:ext uri="{BB962C8B-B14F-4D97-AF65-F5344CB8AC3E}">
        <p14:creationId xmlns:p14="http://schemas.microsoft.com/office/powerpoint/2010/main" xmlns="" val="2280897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BB09D02-D836-404B-8F42-58A34CFE3B06}" type="datetimeFigureOut">
              <a:rPr lang="en-US" smtClean="0"/>
              <a:pPr/>
              <a:t>8/16/2005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6F711F-9AA6-4503-8B23-6D2472BD09E6}" type="slidenum">
              <a:rPr lang="en-US" smtClean="0"/>
              <a:pPr/>
              <a:t>‹Nº›</a:t>
            </a:fld>
            <a:endParaRPr lang="en-US" dirty="0"/>
          </a:p>
        </p:txBody>
      </p:sp>
    </p:spTree>
    <p:extLst>
      <p:ext uri="{BB962C8B-B14F-4D97-AF65-F5344CB8AC3E}">
        <p14:creationId xmlns:p14="http://schemas.microsoft.com/office/powerpoint/2010/main" xmlns="" val="939251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Title 1"/>
          <p:cNvSpPr>
            <a:spLocks noGrp="1"/>
          </p:cNvSpPr>
          <p:nvPr>
            <p:ph type="ctrTitle"/>
          </p:nvPr>
        </p:nvSpPr>
        <p:spPr>
          <a:xfrm>
            <a:off x="640899" y="4464028"/>
            <a:ext cx="6858000" cy="1194650"/>
          </a:xfrm>
        </p:spPr>
        <p:txBody>
          <a:bodyPr wrap="none" anchor="t">
            <a:normAutofit/>
          </a:bodyPr>
          <a:lstStyle>
            <a:lvl1pPr algn="l">
              <a:defRPr sz="7200" b="0" spc="-225">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smtClean="0"/>
              <a:t>Haga clic para modificar el estilo de título del patrón</a:t>
            </a:r>
            <a:endParaRPr lang="en-US" dirty="0"/>
          </a:p>
        </p:txBody>
      </p:sp>
      <p:sp>
        <p:nvSpPr>
          <p:cNvPr id="8" name="Subtitle 2"/>
          <p:cNvSpPr>
            <a:spLocks noGrp="1"/>
          </p:cNvSpPr>
          <p:nvPr>
            <p:ph type="subTitle" idx="1"/>
          </p:nvPr>
        </p:nvSpPr>
        <p:spPr>
          <a:xfrm>
            <a:off x="640899" y="3829878"/>
            <a:ext cx="6858000" cy="617822"/>
          </a:xfrm>
        </p:spPr>
        <p:txBody>
          <a:bodyPr anchor="b">
            <a:normAutofit/>
          </a:bodyPr>
          <a:lstStyle>
            <a:lvl1pPr marL="0" indent="0" algn="l">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BB09D02-D836-404B-8F42-58A34CFE3B06}" type="datetimeFigureOut">
              <a:rPr lang="en-US" smtClean="0"/>
              <a:pPr/>
              <a:t>8/16/2005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6F711F-9AA6-4503-8B23-6D2472BD09E6}" type="slidenum">
              <a:rPr lang="en-US" smtClean="0"/>
              <a:pPr/>
              <a:t>‹Nº›</a:t>
            </a:fld>
            <a:endParaRPr lang="en-US" dirty="0"/>
          </a:p>
        </p:txBody>
      </p:sp>
    </p:spTree>
    <p:extLst>
      <p:ext uri="{BB962C8B-B14F-4D97-AF65-F5344CB8AC3E}">
        <p14:creationId xmlns:p14="http://schemas.microsoft.com/office/powerpoint/2010/main" xmlns="" val="3317164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40000" y="1825625"/>
            <a:ext cx="3768912"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739880" y="1825625"/>
            <a:ext cx="377547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BB09D02-D836-404B-8F42-58A34CFE3B06}" type="datetimeFigureOut">
              <a:rPr lang="en-US" smtClean="0"/>
              <a:pPr/>
              <a:t>8/16/2005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6F711F-9AA6-4503-8B23-6D2472BD09E6}" type="slidenum">
              <a:rPr lang="en-US" smtClean="0"/>
              <a:pPr/>
              <a:t>‹Nº›</a:t>
            </a:fld>
            <a:endParaRPr lang="en-US" dirty="0"/>
          </a:p>
        </p:txBody>
      </p:sp>
    </p:spTree>
    <p:extLst>
      <p:ext uri="{BB962C8B-B14F-4D97-AF65-F5344CB8AC3E}">
        <p14:creationId xmlns:p14="http://schemas.microsoft.com/office/powerpoint/2010/main" xmlns="" val="2846322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40000" y="1681163"/>
            <a:ext cx="3768912" cy="823912"/>
          </a:xfrm>
        </p:spPr>
        <p:txBody>
          <a:bodyPr anchor="b">
            <a:normAutofit/>
          </a:bodyPr>
          <a:lstStyle>
            <a:lvl1pPr marL="0" indent="0">
              <a:buNone/>
              <a:defRPr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840000" y="2505075"/>
            <a:ext cx="3768912"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39880" y="1681163"/>
            <a:ext cx="3776661" cy="823912"/>
          </a:xfrm>
        </p:spPr>
        <p:txBody>
          <a:bodyPr vert="horz" lIns="91440" tIns="45720" rIns="91440" bIns="45720" rtlCol="0" anchor="b">
            <a:normAutofit/>
          </a:bodyPr>
          <a:lstStyle>
            <a:lvl1pPr>
              <a:buNone/>
              <a:defRPr lang="en-US"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smtClean="0"/>
              <a:t>Editar el estilo de texto del patrón</a:t>
            </a:r>
          </a:p>
        </p:txBody>
      </p:sp>
      <p:sp>
        <p:nvSpPr>
          <p:cNvPr id="6" name="Content Placeholder 5"/>
          <p:cNvSpPr>
            <a:spLocks noGrp="1"/>
          </p:cNvSpPr>
          <p:nvPr>
            <p:ph sz="quarter" idx="4"/>
          </p:nvPr>
        </p:nvSpPr>
        <p:spPr>
          <a:xfrm>
            <a:off x="4739880" y="2505075"/>
            <a:ext cx="3776661"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BB09D02-D836-404B-8F42-58A34CFE3B06}" type="datetimeFigureOut">
              <a:rPr lang="en-US" smtClean="0"/>
              <a:pPr/>
              <a:t>8/16/2005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B6F711F-9AA6-4503-8B23-6D2472BD09E6}" type="slidenum">
              <a:rPr lang="en-US" smtClean="0"/>
              <a:pPr/>
              <a:t>‹Nº›</a:t>
            </a:fld>
            <a:endParaRPr lang="en-US" dirty="0"/>
          </a:p>
        </p:txBody>
      </p:sp>
    </p:spTree>
    <p:extLst>
      <p:ext uri="{BB962C8B-B14F-4D97-AF65-F5344CB8AC3E}">
        <p14:creationId xmlns:p14="http://schemas.microsoft.com/office/powerpoint/2010/main" xmlns="" val="8221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BB09D02-D836-404B-8F42-58A34CFE3B06}" type="datetimeFigureOut">
              <a:rPr lang="en-US" smtClean="0"/>
              <a:pPr/>
              <a:t>8/16/2005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B6F711F-9AA6-4503-8B23-6D2472BD09E6}" type="slidenum">
              <a:rPr lang="en-US" smtClean="0"/>
              <a:pPr/>
              <a:t>‹Nº›</a:t>
            </a:fld>
            <a:endParaRPr lang="en-US" dirty="0"/>
          </a:p>
        </p:txBody>
      </p:sp>
    </p:spTree>
    <p:extLst>
      <p:ext uri="{BB962C8B-B14F-4D97-AF65-F5344CB8AC3E}">
        <p14:creationId xmlns:p14="http://schemas.microsoft.com/office/powerpoint/2010/main" xmlns="" val="56858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B09D02-D836-404B-8F42-58A34CFE3B06}" type="datetimeFigureOut">
              <a:rPr lang="en-US" smtClean="0"/>
              <a:pPr/>
              <a:t>8/16/2005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B6F711F-9AA6-4503-8B23-6D2472BD09E6}" type="slidenum">
              <a:rPr lang="en-US" smtClean="0"/>
              <a:pPr/>
              <a:t>‹Nº›</a:t>
            </a:fld>
            <a:endParaRPr lang="en-US" dirty="0"/>
          </a:p>
        </p:txBody>
      </p:sp>
    </p:spTree>
    <p:extLst>
      <p:ext uri="{BB962C8B-B14F-4D97-AF65-F5344CB8AC3E}">
        <p14:creationId xmlns:p14="http://schemas.microsoft.com/office/powerpoint/2010/main" xmlns="" val="4219694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BB09D02-D836-404B-8F42-58A34CFE3B06}" type="datetimeFigureOut">
              <a:rPr lang="en-US" smtClean="0"/>
              <a:pPr/>
              <a:t>8/16/2005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6F711F-9AA6-4503-8B23-6D2472BD09E6}" type="slidenum">
              <a:rPr lang="en-US" smtClean="0"/>
              <a:pPr/>
              <a:t>‹Nº›</a:t>
            </a:fld>
            <a:endParaRPr lang="en-US" dirty="0"/>
          </a:p>
        </p:txBody>
      </p:sp>
    </p:spTree>
    <p:extLst>
      <p:ext uri="{BB962C8B-B14F-4D97-AF65-F5344CB8AC3E}">
        <p14:creationId xmlns:p14="http://schemas.microsoft.com/office/powerpoint/2010/main" xmlns="" val="3876107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BB09D02-D836-404B-8F42-58A34CFE3B06}" type="datetimeFigureOut">
              <a:rPr lang="en-US" smtClean="0"/>
              <a:pPr/>
              <a:t>8/16/2005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6F711F-9AA6-4503-8B23-6D2472BD09E6}" type="slidenum">
              <a:rPr lang="en-US" smtClean="0"/>
              <a:pPr/>
              <a:t>‹Nº›</a:t>
            </a:fld>
            <a:endParaRPr lang="en-US" dirty="0"/>
          </a:p>
        </p:txBody>
      </p:sp>
    </p:spTree>
    <p:extLst>
      <p:ext uri="{BB962C8B-B14F-4D97-AF65-F5344CB8AC3E}">
        <p14:creationId xmlns:p14="http://schemas.microsoft.com/office/powerpoint/2010/main" xmlns="" val="3758128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cstate="email">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40000" y="1825625"/>
            <a:ext cx="767535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4BB09D02-D836-404B-8F42-58A34CFE3B06}" type="datetimeFigureOut">
              <a:rPr lang="en-US" smtClean="0"/>
              <a:pPr/>
              <a:t>8/16/2005</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B6F711F-9AA6-4503-8B23-6D2472BD09E6}" type="slidenum">
              <a:rPr lang="en-US" smtClean="0"/>
              <a:pPr/>
              <a:t>‹Nº›</a:t>
            </a:fld>
            <a:endParaRPr lang="en-US" dirty="0"/>
          </a:p>
        </p:txBody>
      </p:sp>
    </p:spTree>
    <p:extLst>
      <p:ext uri="{BB962C8B-B14F-4D97-AF65-F5344CB8AC3E}">
        <p14:creationId xmlns:p14="http://schemas.microsoft.com/office/powerpoint/2010/main" xmlns="" val="537744747"/>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685800" rtl="0" eaLnBrk="1" latinLnBrk="0" hangingPunct="1">
        <a:lnSpc>
          <a:spcPct val="90000"/>
        </a:lnSpc>
        <a:spcBef>
          <a:spcPct val="0"/>
        </a:spcBef>
        <a:buNone/>
        <a:defRPr sz="4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6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99592" y="188640"/>
            <a:ext cx="7772400" cy="2736304"/>
          </a:xfrm>
        </p:spPr>
        <p:txBody>
          <a:bodyPr>
            <a:noAutofit/>
          </a:bodyPr>
          <a:lstStyle/>
          <a:p>
            <a:pPr algn="ctr"/>
            <a:r>
              <a:rPr lang="en-GB" sz="3200" b="1" spc="0" dirty="0" smtClean="0">
                <a:solidFill>
                  <a:schemeClr val="tx1"/>
                </a:solidFill>
              </a:rPr>
              <a:t>Liaison Officer Network for Consular Protection </a:t>
            </a:r>
            <a:r>
              <a:rPr lang="en-GB" sz="2800" spc="0" dirty="0" smtClean="0">
                <a:solidFill>
                  <a:schemeClr val="tx1"/>
                </a:solidFill>
              </a:rPr>
              <a:t> </a:t>
            </a:r>
            <a:br>
              <a:rPr lang="en-GB" sz="2800" spc="0" dirty="0" smtClean="0">
                <a:solidFill>
                  <a:schemeClr val="tx1"/>
                </a:solidFill>
              </a:rPr>
            </a:br>
            <a:r>
              <a:rPr lang="en-GB" sz="2800" spc="0" dirty="0" smtClean="0">
                <a:solidFill>
                  <a:schemeClr val="tx1"/>
                </a:solidFill>
              </a:rPr>
              <a:t/>
            </a:r>
            <a:br>
              <a:rPr lang="en-GB" sz="2800" spc="0" dirty="0" smtClean="0">
                <a:solidFill>
                  <a:schemeClr val="tx1"/>
                </a:solidFill>
              </a:rPr>
            </a:br>
            <a:r>
              <a:rPr lang="en-GB" sz="2800" spc="0" dirty="0" smtClean="0">
                <a:solidFill>
                  <a:schemeClr val="tx1"/>
                </a:solidFill>
              </a:rPr>
              <a:t>Regional Consultation Group on Migration </a:t>
            </a:r>
            <a:br>
              <a:rPr lang="en-GB" sz="2800" spc="0" dirty="0" smtClean="0">
                <a:solidFill>
                  <a:schemeClr val="tx1"/>
                </a:solidFill>
              </a:rPr>
            </a:br>
            <a:r>
              <a:rPr lang="en-GB" sz="2800" spc="0" dirty="0" smtClean="0">
                <a:solidFill>
                  <a:schemeClr val="tx1"/>
                </a:solidFill>
              </a:rPr>
              <a:t>of  the </a:t>
            </a:r>
            <a:br>
              <a:rPr lang="en-GB" sz="2800" spc="0" dirty="0" smtClean="0">
                <a:solidFill>
                  <a:schemeClr val="tx1"/>
                </a:solidFill>
              </a:rPr>
            </a:br>
            <a:r>
              <a:rPr lang="en-GB" sz="2800" spc="0" dirty="0" smtClean="0">
                <a:solidFill>
                  <a:schemeClr val="tx1"/>
                </a:solidFill>
              </a:rPr>
              <a:t>Regional Conference on Migration </a:t>
            </a:r>
            <a:r>
              <a:rPr lang="en-GB" sz="2800" i="1" dirty="0" smtClean="0">
                <a:solidFill>
                  <a:srgbClr val="FF0000"/>
                </a:solidFill>
              </a:rPr>
              <a:t/>
            </a:r>
            <a:br>
              <a:rPr lang="en-GB" sz="2800" i="1" dirty="0" smtClean="0">
                <a:solidFill>
                  <a:srgbClr val="FF0000"/>
                </a:solidFill>
              </a:rPr>
            </a:br>
            <a:r>
              <a:rPr lang="en-GB" sz="2800" spc="0" dirty="0" smtClean="0">
                <a:solidFill>
                  <a:srgbClr val="FF0000"/>
                </a:solidFill>
              </a:rPr>
              <a:t/>
            </a:r>
            <a:br>
              <a:rPr lang="en-GB" sz="2800" spc="0" dirty="0" smtClean="0">
                <a:solidFill>
                  <a:srgbClr val="FF0000"/>
                </a:solidFill>
              </a:rPr>
            </a:br>
            <a:r>
              <a:rPr lang="en-GB" sz="2800" spc="0" dirty="0" smtClean="0">
                <a:solidFill>
                  <a:schemeClr val="tx1"/>
                </a:solidFill>
              </a:rPr>
              <a:t>Tegucigalpa, Honduras  2016</a:t>
            </a:r>
            <a:r>
              <a:rPr lang="en-GB" sz="2800" spc="0" dirty="0" smtClean="0">
                <a:solidFill>
                  <a:schemeClr val="bg1"/>
                </a:solidFill>
              </a:rPr>
              <a:t/>
            </a:r>
            <a:br>
              <a:rPr lang="en-GB" sz="2800" spc="0" dirty="0" smtClean="0">
                <a:solidFill>
                  <a:schemeClr val="bg1"/>
                </a:solidFill>
              </a:rPr>
            </a:br>
            <a:r>
              <a:rPr lang="en-GB" sz="2800" dirty="0" smtClean="0">
                <a:solidFill>
                  <a:schemeClr val="bg1"/>
                </a:solidFill>
              </a:rPr>
              <a:t/>
            </a:r>
            <a:br>
              <a:rPr lang="en-GB" sz="2800" dirty="0" smtClean="0">
                <a:solidFill>
                  <a:schemeClr val="bg1"/>
                </a:solidFill>
              </a:rPr>
            </a:br>
            <a:endParaRPr lang="en-GB" sz="2800" dirty="0">
              <a:solidFill>
                <a:schemeClr val="bg1"/>
              </a:solidFill>
            </a:endParaRPr>
          </a:p>
        </p:txBody>
      </p:sp>
      <p:sp>
        <p:nvSpPr>
          <p:cNvPr id="3" name="2 Subtítulo"/>
          <p:cNvSpPr>
            <a:spLocks noGrp="1"/>
          </p:cNvSpPr>
          <p:nvPr>
            <p:ph type="subTitle" idx="1"/>
          </p:nvPr>
        </p:nvSpPr>
        <p:spPr>
          <a:xfrm>
            <a:off x="1115616" y="3284984"/>
            <a:ext cx="7200800" cy="1752600"/>
          </a:xfrm>
        </p:spPr>
        <p:txBody>
          <a:bodyPr>
            <a:normAutofit/>
          </a:bodyPr>
          <a:lstStyle/>
          <a:p>
            <a:pPr algn="ctr"/>
            <a:r>
              <a:rPr lang="en-GB" sz="2400" b="1" dirty="0" smtClean="0"/>
              <a:t>REGIONAL NETWORK FOR CIVIL ORGANIZATIONS ON MIGRATION</a:t>
            </a:r>
          </a:p>
          <a:p>
            <a:pPr algn="ctr"/>
            <a:endParaRPr lang="en-GB" sz="2400" b="1" dirty="0" smtClean="0"/>
          </a:p>
          <a:p>
            <a:pPr algn="ctr"/>
            <a:r>
              <a:rPr lang="en-GB" sz="2400" dirty="0" smtClean="0"/>
              <a:t>RNCOM</a:t>
            </a:r>
          </a:p>
        </p:txBody>
      </p:sp>
      <p:pic>
        <p:nvPicPr>
          <p:cNvPr id="4" name="Imagen 1" descr="LOGORROCM"/>
          <p:cNvPicPr>
            <a:picLocks noChangeAspect="1" noChangeArrowheads="1"/>
          </p:cNvPicPr>
          <p:nvPr/>
        </p:nvPicPr>
        <p:blipFill>
          <a:blip r:embed="rId2" cstate="email"/>
          <a:srcRect/>
          <a:stretch>
            <a:fillRect/>
          </a:stretch>
        </p:blipFill>
        <p:spPr bwMode="auto">
          <a:xfrm>
            <a:off x="1187624" y="4947443"/>
            <a:ext cx="1560512" cy="1571625"/>
          </a:xfrm>
          <a:prstGeom prst="rect">
            <a:avLst/>
          </a:prstGeom>
          <a:noFill/>
          <a:ln w="9525">
            <a:noFill/>
            <a:miter lim="800000"/>
            <a:headEnd/>
            <a:tailEnd/>
          </a:ln>
        </p:spPr>
      </p:pic>
      <p:pic>
        <p:nvPicPr>
          <p:cNvPr id="5" name="Imagen 2" descr="CRM Logo"/>
          <p:cNvPicPr>
            <a:picLocks noChangeAspect="1" noChangeArrowheads="1"/>
          </p:cNvPicPr>
          <p:nvPr/>
        </p:nvPicPr>
        <p:blipFill>
          <a:blip r:embed="rId3" cstate="email"/>
          <a:srcRect/>
          <a:stretch>
            <a:fillRect/>
          </a:stretch>
        </p:blipFill>
        <p:spPr bwMode="auto">
          <a:xfrm>
            <a:off x="6602664" y="5589240"/>
            <a:ext cx="2056961" cy="64407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2 Marcador de contenido"/>
          <p:cNvSpPr>
            <a:spLocks noGrp="1"/>
          </p:cNvSpPr>
          <p:nvPr>
            <p:ph idx="1"/>
          </p:nvPr>
        </p:nvSpPr>
        <p:spPr>
          <a:xfrm>
            <a:off x="500063" y="285750"/>
            <a:ext cx="8229600" cy="4525963"/>
          </a:xfrm>
        </p:spPr>
        <p:txBody>
          <a:bodyPr/>
          <a:lstStyle/>
          <a:p>
            <a:pPr algn="ctr">
              <a:buFont typeface="Arial" charset="0"/>
              <a:buNone/>
            </a:pPr>
            <a:endParaRPr lang="en-GB" altLang="es-ES" sz="6000" b="1" dirty="0" smtClean="0">
              <a:solidFill>
                <a:srgbClr val="FFC000"/>
              </a:solidFill>
            </a:endParaRPr>
          </a:p>
          <a:p>
            <a:pPr algn="ctr">
              <a:buFont typeface="Arial" charset="0"/>
              <a:buNone/>
            </a:pPr>
            <a:r>
              <a:rPr lang="en-GB" altLang="es-ES" sz="6000" b="1" dirty="0" smtClean="0">
                <a:solidFill>
                  <a:srgbClr val="FFC000"/>
                </a:solidFill>
              </a:rPr>
              <a:t>Thank you </a:t>
            </a:r>
          </a:p>
          <a:p>
            <a:pPr algn="ctr">
              <a:buFont typeface="Arial" charset="0"/>
              <a:buNone/>
            </a:pPr>
            <a:r>
              <a:rPr lang="en-GB" altLang="es-ES" sz="4000" dirty="0" smtClean="0">
                <a:solidFill>
                  <a:schemeClr val="tx1"/>
                </a:solidFill>
              </a:rPr>
              <a:t>www.rrocm.org</a:t>
            </a:r>
          </a:p>
          <a:p>
            <a:pPr algn="ctr">
              <a:buFont typeface="Arial" charset="0"/>
              <a:buNone/>
            </a:pPr>
            <a:r>
              <a:rPr lang="en-GB" altLang="es-ES" sz="4000" dirty="0" smtClean="0">
                <a:solidFill>
                  <a:schemeClr val="tx1"/>
                </a:solidFill>
              </a:rPr>
              <a:t>stcidehumrrocm@gmail.com</a:t>
            </a:r>
          </a:p>
        </p:txBody>
      </p:sp>
      <p:pic>
        <p:nvPicPr>
          <p:cNvPr id="4" name="Imagen 1" descr="LOGORROCM"/>
          <p:cNvPicPr>
            <a:picLocks noChangeAspect="1" noChangeArrowheads="1"/>
          </p:cNvPicPr>
          <p:nvPr/>
        </p:nvPicPr>
        <p:blipFill>
          <a:blip r:embed="rId2" cstate="email"/>
          <a:srcRect/>
          <a:stretch>
            <a:fillRect/>
          </a:stretch>
        </p:blipFill>
        <p:spPr bwMode="auto">
          <a:xfrm>
            <a:off x="3563888" y="4365104"/>
            <a:ext cx="1908845" cy="1925813"/>
          </a:xfrm>
          <a:prstGeom prst="rect">
            <a:avLst/>
          </a:prstGeom>
          <a:noFill/>
          <a:ln w="9525">
            <a:noFill/>
            <a:miter lim="800000"/>
            <a:headEnd/>
            <a:tailEnd/>
          </a:ln>
        </p:spPr>
      </p:pic>
    </p:spTree>
    <p:extLst>
      <p:ext uri="{BB962C8B-B14F-4D97-AF65-F5344CB8AC3E}">
        <p14:creationId xmlns:p14="http://schemas.microsoft.com/office/powerpoint/2010/main" xmlns="" val="3146441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21110"/>
            <a:ext cx="7886700" cy="975642"/>
          </a:xfrm>
        </p:spPr>
        <p:txBody>
          <a:bodyPr/>
          <a:lstStyle/>
          <a:p>
            <a:pPr algn="ctr"/>
            <a:r>
              <a:rPr lang="en-GB" b="1" dirty="0" smtClean="0">
                <a:solidFill>
                  <a:schemeClr val="tx2">
                    <a:lumMod val="75000"/>
                  </a:schemeClr>
                </a:solidFill>
              </a:rPr>
              <a:t>Consular Protection</a:t>
            </a:r>
            <a:endParaRPr lang="en-GB" b="1" dirty="0">
              <a:solidFill>
                <a:schemeClr val="tx2">
                  <a:lumMod val="75000"/>
                </a:schemeClr>
              </a:solidFill>
            </a:endParaRPr>
          </a:p>
        </p:txBody>
      </p:sp>
      <p:sp>
        <p:nvSpPr>
          <p:cNvPr id="3" name="Content Placeholder 2"/>
          <p:cNvSpPr>
            <a:spLocks noGrp="1"/>
          </p:cNvSpPr>
          <p:nvPr>
            <p:ph idx="1"/>
          </p:nvPr>
        </p:nvSpPr>
        <p:spPr>
          <a:xfrm>
            <a:off x="467544" y="1196752"/>
            <a:ext cx="8047806" cy="5328593"/>
          </a:xfrm>
        </p:spPr>
        <p:txBody>
          <a:bodyPr>
            <a:noAutofit/>
          </a:bodyPr>
          <a:lstStyle/>
          <a:p>
            <a:pPr marL="0" indent="0" algn="just">
              <a:lnSpc>
                <a:spcPct val="150000"/>
              </a:lnSpc>
              <a:buNone/>
            </a:pPr>
            <a:r>
              <a:rPr lang="en-GB" sz="2000" dirty="0" smtClean="0"/>
              <a:t>The set of actions, steps, good offices and interventions implemented by the consular and diplomatic officers of a State in the territory of another State to safeguard the rights (particularly the right to due process) of their nationals abroad and prevent unlawful injury and damages to them and to their goods and interests. The contents of the right to consular protection are specified in the </a:t>
            </a:r>
            <a:r>
              <a:rPr lang="en-GB" sz="2000" i="1" dirty="0" smtClean="0"/>
              <a:t>Vienna Convention on Consular Relations </a:t>
            </a:r>
            <a:r>
              <a:rPr lang="en-GB" sz="2000" dirty="0" smtClean="0"/>
              <a:t>and</a:t>
            </a:r>
            <a:r>
              <a:rPr lang="en-GB" sz="2000" i="1" dirty="0" smtClean="0"/>
              <a:t> Advisory Opinions OC-16 of 1999 </a:t>
            </a:r>
            <a:r>
              <a:rPr lang="en-GB" sz="2000" dirty="0" smtClean="0"/>
              <a:t>and</a:t>
            </a:r>
            <a:r>
              <a:rPr lang="en-GB" sz="2000" i="1" dirty="0" smtClean="0"/>
              <a:t> OC-21 of 2014 </a:t>
            </a:r>
            <a:r>
              <a:rPr lang="en-GB" sz="2000" dirty="0" smtClean="0"/>
              <a:t>of the </a:t>
            </a:r>
            <a:r>
              <a:rPr lang="en-GB" sz="2000" i="1" dirty="0" smtClean="0"/>
              <a:t>Inter-American Court of Human Rights</a:t>
            </a:r>
            <a:r>
              <a:rPr lang="en-GB" sz="2000" dirty="0" smtClean="0"/>
              <a:t>. </a:t>
            </a:r>
            <a:endParaRPr lang="en-GB" sz="2000" dirty="0"/>
          </a:p>
        </p:txBody>
      </p:sp>
      <p:pic>
        <p:nvPicPr>
          <p:cNvPr id="4" name="Imagen 1" descr="LOGORROCM"/>
          <p:cNvPicPr>
            <a:picLocks noChangeAspect="1" noChangeArrowheads="1"/>
          </p:cNvPicPr>
          <p:nvPr/>
        </p:nvPicPr>
        <p:blipFill>
          <a:blip r:embed="rId2" cstate="email"/>
          <a:srcRect/>
          <a:stretch>
            <a:fillRect/>
          </a:stretch>
        </p:blipFill>
        <p:spPr bwMode="auto">
          <a:xfrm>
            <a:off x="8286750" y="6065838"/>
            <a:ext cx="714375" cy="720725"/>
          </a:xfrm>
          <a:prstGeom prst="rect">
            <a:avLst/>
          </a:prstGeom>
          <a:noFill/>
          <a:ln w="9525">
            <a:noFill/>
            <a:miter lim="800000"/>
            <a:headEnd/>
            <a:tailEnd/>
          </a:ln>
        </p:spPr>
      </p:pic>
    </p:spTree>
    <p:extLst>
      <p:ext uri="{BB962C8B-B14F-4D97-AF65-F5344CB8AC3E}">
        <p14:creationId xmlns:p14="http://schemas.microsoft.com/office/powerpoint/2010/main" xmlns="" val="1732382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14282" y="1484784"/>
            <a:ext cx="8715436" cy="5158926"/>
          </a:xfrm>
        </p:spPr>
        <p:txBody>
          <a:bodyPr>
            <a:noAutofit/>
          </a:bodyPr>
          <a:lstStyle/>
          <a:p>
            <a:pPr algn="just">
              <a:lnSpc>
                <a:spcPct val="150000"/>
              </a:lnSpc>
              <a:spcAft>
                <a:spcPts val="2400"/>
              </a:spcAft>
            </a:pPr>
            <a:r>
              <a:rPr lang="en-GB" dirty="0" smtClean="0"/>
              <a:t>To establish consular offices – outside political interests – with the capacity to serve, inform and meet the needs of their nationals and, in addition, with the ability to maintain a proactive dialogue with the authorities of the receiving State.</a:t>
            </a:r>
          </a:p>
          <a:p>
            <a:pPr algn="just">
              <a:lnSpc>
                <a:spcPct val="150000"/>
              </a:lnSpc>
              <a:spcAft>
                <a:spcPts val="2400"/>
              </a:spcAft>
            </a:pPr>
            <a:r>
              <a:rPr lang="en-GB" dirty="0" smtClean="0"/>
              <a:t>Within the Regional Conference on Migration (RCM), to ensure the participation of consular officers; as a minimum, those that are working in the country where the conference is held.</a:t>
            </a:r>
          </a:p>
        </p:txBody>
      </p:sp>
      <p:sp>
        <p:nvSpPr>
          <p:cNvPr id="2" name="TextBox 1"/>
          <p:cNvSpPr txBox="1"/>
          <p:nvPr/>
        </p:nvSpPr>
        <p:spPr>
          <a:xfrm>
            <a:off x="323528" y="116632"/>
            <a:ext cx="8280920" cy="954107"/>
          </a:xfrm>
          <a:prstGeom prst="rect">
            <a:avLst/>
          </a:prstGeom>
          <a:noFill/>
        </p:spPr>
        <p:txBody>
          <a:bodyPr wrap="square" rtlCol="0">
            <a:spAutoFit/>
          </a:bodyPr>
          <a:lstStyle/>
          <a:p>
            <a:pPr algn="just"/>
            <a:r>
              <a:rPr lang="en-GB" sz="2800" b="1" dirty="0" smtClean="0"/>
              <a:t>In this context, we have identified four priority needs:</a:t>
            </a:r>
            <a:endParaRPr lang="en-GB" sz="2800" b="1" dirty="0"/>
          </a:p>
        </p:txBody>
      </p:sp>
      <p:pic>
        <p:nvPicPr>
          <p:cNvPr id="4" name="Imagen 1" descr="LOGORROCM"/>
          <p:cNvPicPr>
            <a:picLocks noChangeAspect="1" noChangeArrowheads="1"/>
          </p:cNvPicPr>
          <p:nvPr/>
        </p:nvPicPr>
        <p:blipFill>
          <a:blip r:embed="rId2" cstate="email"/>
          <a:srcRect/>
          <a:stretch>
            <a:fillRect/>
          </a:stretch>
        </p:blipFill>
        <p:spPr bwMode="auto">
          <a:xfrm>
            <a:off x="8286750" y="6065838"/>
            <a:ext cx="714375" cy="72072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1"/>
            <a:ext cx="8424936" cy="4752528"/>
          </a:xfrm>
        </p:spPr>
        <p:txBody>
          <a:bodyPr>
            <a:normAutofit fontScale="92500" lnSpcReduction="10000"/>
          </a:bodyPr>
          <a:lstStyle/>
          <a:p>
            <a:pPr algn="just">
              <a:lnSpc>
                <a:spcPct val="150000"/>
              </a:lnSpc>
              <a:spcAft>
                <a:spcPts val="2400"/>
              </a:spcAft>
            </a:pPr>
            <a:r>
              <a:rPr lang="en-GB" sz="2800" dirty="0" smtClean="0"/>
              <a:t>To allocate the necessary financial and human resources to expand and ensure the effective operations of the consulates.</a:t>
            </a:r>
          </a:p>
          <a:p>
            <a:pPr algn="just">
              <a:lnSpc>
                <a:spcPct val="150000"/>
              </a:lnSpc>
              <a:spcAft>
                <a:spcPts val="2400"/>
              </a:spcAft>
            </a:pPr>
            <a:r>
              <a:rPr lang="en-GB" sz="2800" dirty="0" smtClean="0"/>
              <a:t>To implement the Vienna Convention on Consular Relations as a minimum standard for migration protection. This should be reviewed in light of the current contexts, realities and needs. </a:t>
            </a:r>
          </a:p>
          <a:p>
            <a:pPr>
              <a:lnSpc>
                <a:spcPct val="150000"/>
              </a:lnSpc>
            </a:pPr>
            <a:endParaRPr lang="en-GB" sz="2000" dirty="0"/>
          </a:p>
        </p:txBody>
      </p:sp>
      <p:pic>
        <p:nvPicPr>
          <p:cNvPr id="4" name="Imagen 1" descr="LOGORROCM"/>
          <p:cNvPicPr>
            <a:picLocks noChangeAspect="1" noChangeArrowheads="1"/>
          </p:cNvPicPr>
          <p:nvPr/>
        </p:nvPicPr>
        <p:blipFill>
          <a:blip r:embed="rId2" cstate="email"/>
          <a:srcRect/>
          <a:stretch>
            <a:fillRect/>
          </a:stretch>
        </p:blipFill>
        <p:spPr bwMode="auto">
          <a:xfrm>
            <a:off x="8286750" y="6065838"/>
            <a:ext cx="714375" cy="720725"/>
          </a:xfrm>
          <a:prstGeom prst="rect">
            <a:avLst/>
          </a:prstGeom>
          <a:noFill/>
          <a:ln w="9525">
            <a:noFill/>
            <a:miter lim="800000"/>
            <a:headEnd/>
            <a:tailEnd/>
          </a:ln>
        </p:spPr>
      </p:pic>
    </p:spTree>
    <p:extLst>
      <p:ext uri="{BB962C8B-B14F-4D97-AF65-F5344CB8AC3E}">
        <p14:creationId xmlns:p14="http://schemas.microsoft.com/office/powerpoint/2010/main" xmlns="" val="2098900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75642"/>
          </a:xfrm>
        </p:spPr>
        <p:txBody>
          <a:bodyPr>
            <a:normAutofit/>
          </a:bodyPr>
          <a:lstStyle/>
          <a:p>
            <a:pPr>
              <a:lnSpc>
                <a:spcPct val="100000"/>
              </a:lnSpc>
            </a:pPr>
            <a:r>
              <a:rPr lang="en-GB" sz="2800" b="1" dirty="0" smtClean="0"/>
              <a:t>The Minimum Standards for Consular Protection should be as follows:</a:t>
            </a:r>
            <a:endParaRPr lang="en-GB" sz="2800" b="1" dirty="0"/>
          </a:p>
        </p:txBody>
      </p:sp>
      <p:sp>
        <p:nvSpPr>
          <p:cNvPr id="3" name="Content Placeholder 2"/>
          <p:cNvSpPr>
            <a:spLocks noGrp="1"/>
          </p:cNvSpPr>
          <p:nvPr>
            <p:ph idx="1"/>
          </p:nvPr>
        </p:nvSpPr>
        <p:spPr>
          <a:xfrm>
            <a:off x="626392" y="1556792"/>
            <a:ext cx="8194079" cy="4608512"/>
          </a:xfrm>
        </p:spPr>
        <p:txBody>
          <a:bodyPr>
            <a:noAutofit/>
          </a:bodyPr>
          <a:lstStyle/>
          <a:p>
            <a:pPr algn="just">
              <a:lnSpc>
                <a:spcPct val="160000"/>
              </a:lnSpc>
              <a:spcAft>
                <a:spcPts val="2400"/>
              </a:spcAft>
            </a:pPr>
            <a:r>
              <a:rPr lang="en-GB" dirty="0" smtClean="0"/>
              <a:t>Legal representation of their nationals. Consulates may enter into agreements with civil society, universities and others to ensure this type of representation.</a:t>
            </a:r>
          </a:p>
          <a:p>
            <a:pPr algn="just">
              <a:lnSpc>
                <a:spcPct val="160000"/>
              </a:lnSpc>
              <a:spcAft>
                <a:spcPts val="2400"/>
              </a:spcAft>
            </a:pPr>
            <a:r>
              <a:rPr lang="en-GB" dirty="0" smtClean="0"/>
              <a:t>Consular protection is more than legal representation – it is a comprehensive effort that should include psychosocial and labour assistance, legal aid, awareness-raising and information.</a:t>
            </a:r>
          </a:p>
          <a:p>
            <a:pPr algn="just">
              <a:lnSpc>
                <a:spcPct val="160000"/>
              </a:lnSpc>
            </a:pPr>
            <a:endParaRPr lang="en-GB" dirty="0" smtClean="0"/>
          </a:p>
          <a:p>
            <a:pPr>
              <a:lnSpc>
                <a:spcPct val="160000"/>
              </a:lnSpc>
            </a:pPr>
            <a:endParaRPr lang="en-GB" dirty="0"/>
          </a:p>
        </p:txBody>
      </p:sp>
      <p:pic>
        <p:nvPicPr>
          <p:cNvPr id="4" name="Imagen 1" descr="LOGORROCM"/>
          <p:cNvPicPr>
            <a:picLocks noChangeAspect="1" noChangeArrowheads="1"/>
          </p:cNvPicPr>
          <p:nvPr/>
        </p:nvPicPr>
        <p:blipFill>
          <a:blip r:embed="rId2" cstate="email"/>
          <a:srcRect/>
          <a:stretch>
            <a:fillRect/>
          </a:stretch>
        </p:blipFill>
        <p:spPr bwMode="auto">
          <a:xfrm>
            <a:off x="8286750" y="6065838"/>
            <a:ext cx="714375" cy="720725"/>
          </a:xfrm>
          <a:prstGeom prst="rect">
            <a:avLst/>
          </a:prstGeom>
          <a:noFill/>
          <a:ln w="9525">
            <a:noFill/>
            <a:miter lim="800000"/>
            <a:headEnd/>
            <a:tailEnd/>
          </a:ln>
        </p:spPr>
      </p:pic>
    </p:spTree>
    <p:extLst>
      <p:ext uri="{BB962C8B-B14F-4D97-AF65-F5344CB8AC3E}">
        <p14:creationId xmlns:p14="http://schemas.microsoft.com/office/powerpoint/2010/main" xmlns="" val="1555838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352928" cy="5844307"/>
          </a:xfrm>
        </p:spPr>
        <p:txBody>
          <a:bodyPr>
            <a:normAutofit/>
          </a:bodyPr>
          <a:lstStyle/>
          <a:p>
            <a:pPr algn="just">
              <a:lnSpc>
                <a:spcPct val="150000"/>
              </a:lnSpc>
              <a:spcAft>
                <a:spcPts val="2400"/>
              </a:spcAft>
            </a:pPr>
            <a:r>
              <a:rPr lang="en-GB" dirty="0" smtClean="0"/>
              <a:t>Consular protection should be differentiated, with a gender and age perspective and ensuring culturally appropriate assistance for members of indigenous groups.</a:t>
            </a:r>
          </a:p>
          <a:p>
            <a:pPr algn="just">
              <a:lnSpc>
                <a:spcPct val="150000"/>
              </a:lnSpc>
              <a:spcAft>
                <a:spcPts val="2400"/>
              </a:spcAft>
            </a:pPr>
            <a:r>
              <a:rPr lang="en-GB" dirty="0" smtClean="0"/>
              <a:t>Relevant actions should be based on national and international legal frameworks as well as the dynamics and contexts of migration.</a:t>
            </a:r>
            <a:endParaRPr lang="en-GB" dirty="0"/>
          </a:p>
        </p:txBody>
      </p:sp>
      <p:pic>
        <p:nvPicPr>
          <p:cNvPr id="4" name="Imagen 1" descr="LOGORROCM"/>
          <p:cNvPicPr>
            <a:picLocks noChangeAspect="1" noChangeArrowheads="1"/>
          </p:cNvPicPr>
          <p:nvPr/>
        </p:nvPicPr>
        <p:blipFill>
          <a:blip r:embed="rId2" cstate="email"/>
          <a:srcRect/>
          <a:stretch>
            <a:fillRect/>
          </a:stretch>
        </p:blipFill>
        <p:spPr bwMode="auto">
          <a:xfrm>
            <a:off x="8286750" y="6065838"/>
            <a:ext cx="714375" cy="720725"/>
          </a:xfrm>
          <a:prstGeom prst="rect">
            <a:avLst/>
          </a:prstGeom>
          <a:noFill/>
          <a:ln w="9525">
            <a:noFill/>
            <a:miter lim="800000"/>
            <a:headEnd/>
            <a:tailEnd/>
          </a:ln>
        </p:spPr>
      </p:pic>
    </p:spTree>
    <p:extLst>
      <p:ext uri="{BB962C8B-B14F-4D97-AF65-F5344CB8AC3E}">
        <p14:creationId xmlns:p14="http://schemas.microsoft.com/office/powerpoint/2010/main" xmlns="" val="1168563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5720" y="476673"/>
            <a:ext cx="8501122" cy="6048672"/>
          </a:xfrm>
        </p:spPr>
        <p:txBody>
          <a:bodyPr>
            <a:normAutofit/>
          </a:bodyPr>
          <a:lstStyle/>
          <a:p>
            <a:pPr algn="just">
              <a:lnSpc>
                <a:spcPct val="150000"/>
              </a:lnSpc>
              <a:spcAft>
                <a:spcPts val="2400"/>
              </a:spcAft>
            </a:pPr>
            <a:r>
              <a:rPr lang="en-GB" dirty="0" smtClean="0">
                <a:solidFill>
                  <a:schemeClr val="tx1">
                    <a:lumMod val="95000"/>
                  </a:schemeClr>
                </a:solidFill>
              </a:rPr>
              <a:t>Coordination between the civil registry and the consulates, to ensure the right to an identity and nationality. Consulates should have the capacity to issue registration and identity documents and should have broad powers and capacities to grant the exemption of duties when appropriate. </a:t>
            </a:r>
          </a:p>
        </p:txBody>
      </p:sp>
      <p:pic>
        <p:nvPicPr>
          <p:cNvPr id="4" name="Imagen 1" descr="LOGORROCM"/>
          <p:cNvPicPr>
            <a:picLocks noChangeAspect="1" noChangeArrowheads="1"/>
          </p:cNvPicPr>
          <p:nvPr/>
        </p:nvPicPr>
        <p:blipFill>
          <a:blip r:embed="rId2" cstate="email"/>
          <a:srcRect/>
          <a:stretch>
            <a:fillRect/>
          </a:stretch>
        </p:blipFill>
        <p:spPr bwMode="auto">
          <a:xfrm>
            <a:off x="8286750" y="6065838"/>
            <a:ext cx="714375" cy="72072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260648"/>
            <a:ext cx="7975798" cy="5616624"/>
          </a:xfrm>
        </p:spPr>
        <p:txBody>
          <a:bodyPr>
            <a:noAutofit/>
          </a:bodyPr>
          <a:lstStyle/>
          <a:p>
            <a:pPr algn="just">
              <a:lnSpc>
                <a:spcPct val="160000"/>
              </a:lnSpc>
              <a:spcAft>
                <a:spcPts val="2400"/>
              </a:spcAft>
            </a:pPr>
            <a:r>
              <a:rPr lang="en-GB" sz="2000" dirty="0" smtClean="0"/>
              <a:t>Prompt adoption and implementation by RCM Member Countries of the documents discussed by the Ad Hoc Group on Boys, Girls and Adolescents in the Context of Migration. </a:t>
            </a:r>
          </a:p>
          <a:p>
            <a:pPr algn="just">
              <a:lnSpc>
                <a:spcPct val="160000"/>
              </a:lnSpc>
              <a:spcAft>
                <a:spcPts val="2400"/>
              </a:spcAft>
            </a:pPr>
            <a:r>
              <a:rPr lang="en-GB" sz="2000" dirty="0" smtClean="0"/>
              <a:t>Establishing a due administrative process within the context of consular functions to enable citizens to file reports, subject to monitoring and sanctions. It is necessary to determine which are the competent bodies in each State and to establish a mechanism to receive and respond to the reports.</a:t>
            </a:r>
          </a:p>
          <a:p>
            <a:pPr algn="just">
              <a:lnSpc>
                <a:spcPct val="160000"/>
              </a:lnSpc>
            </a:pPr>
            <a:endParaRPr lang="en-GB" sz="2000" dirty="0"/>
          </a:p>
        </p:txBody>
      </p:sp>
      <p:pic>
        <p:nvPicPr>
          <p:cNvPr id="4" name="Imagen 1" descr="LOGORROCM"/>
          <p:cNvPicPr>
            <a:picLocks noChangeAspect="1" noChangeArrowheads="1"/>
          </p:cNvPicPr>
          <p:nvPr/>
        </p:nvPicPr>
        <p:blipFill>
          <a:blip r:embed="rId2" cstate="email"/>
          <a:srcRect/>
          <a:stretch>
            <a:fillRect/>
          </a:stretch>
        </p:blipFill>
        <p:spPr bwMode="auto">
          <a:xfrm>
            <a:off x="8286750" y="6065838"/>
            <a:ext cx="714375" cy="720725"/>
          </a:xfrm>
          <a:prstGeom prst="rect">
            <a:avLst/>
          </a:prstGeom>
          <a:noFill/>
          <a:ln w="9525">
            <a:noFill/>
            <a:miter lim="800000"/>
            <a:headEnd/>
            <a:tailEnd/>
          </a:ln>
        </p:spPr>
      </p:pic>
    </p:spTree>
    <p:extLst>
      <p:ext uri="{BB962C8B-B14F-4D97-AF65-F5344CB8AC3E}">
        <p14:creationId xmlns:p14="http://schemas.microsoft.com/office/powerpoint/2010/main" xmlns="" val="1408190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7158" y="357166"/>
            <a:ext cx="8429684" cy="6215106"/>
          </a:xfrm>
        </p:spPr>
        <p:txBody>
          <a:bodyPr>
            <a:normAutofit/>
          </a:bodyPr>
          <a:lstStyle/>
          <a:p>
            <a:pPr algn="just">
              <a:lnSpc>
                <a:spcPct val="150000"/>
              </a:lnSpc>
              <a:spcAft>
                <a:spcPts val="2400"/>
              </a:spcAft>
            </a:pPr>
            <a:r>
              <a:rPr lang="en-GB" dirty="0" smtClean="0"/>
              <a:t>To develop guidelines for consulates of RCM Member Countries to ensure protection and assistance to nationals through bi- or trinational consulates. </a:t>
            </a:r>
          </a:p>
          <a:p>
            <a:pPr algn="just">
              <a:lnSpc>
                <a:spcPct val="150000"/>
              </a:lnSpc>
              <a:spcAft>
                <a:spcPts val="2400"/>
              </a:spcAft>
            </a:pPr>
            <a:r>
              <a:rPr lang="en-GB" dirty="0" smtClean="0"/>
              <a:t>To implement the Memo of Understanding between the Republics of Guatemala, El Salvador, Honduras, Nicaragua and the Dominican Republic on the establishment of a network for consular protection and humanitarian aid of Central America and the Dominican Republic in the United Mexican States.</a:t>
            </a:r>
            <a:endParaRPr lang="en-GB" dirty="0"/>
          </a:p>
        </p:txBody>
      </p:sp>
      <p:pic>
        <p:nvPicPr>
          <p:cNvPr id="4" name="Imagen 1" descr="LOGORROCM"/>
          <p:cNvPicPr>
            <a:picLocks noChangeAspect="1" noChangeArrowheads="1"/>
          </p:cNvPicPr>
          <p:nvPr/>
        </p:nvPicPr>
        <p:blipFill>
          <a:blip r:embed="rId2" cstate="email"/>
          <a:srcRect/>
          <a:stretch>
            <a:fillRect/>
          </a:stretch>
        </p:blipFill>
        <p:spPr bwMode="auto">
          <a:xfrm>
            <a:off x="8286750" y="6065838"/>
            <a:ext cx="714375" cy="72072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Profundidad">
  <a:themeElements>
    <a:clrScheme name="Profundidad">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Profundidad">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ofundidad">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TM04033923[[fn=Profundidad]]</Template>
  <TotalTime>1444</TotalTime>
  <Words>554</Words>
  <Application>Microsoft Office PowerPoint</Application>
  <PresentationFormat>Presentación en pantalla (4:3)</PresentationFormat>
  <Paragraphs>25</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Profundidad</vt:lpstr>
      <vt:lpstr>Liaison Officer Network for Consular Protection    Regional Consultation Group on Migration  of  the  Regional Conference on Migration   Tegucigalpa, Honduras  2016  </vt:lpstr>
      <vt:lpstr>Consular Protection</vt:lpstr>
      <vt:lpstr>Diapositiva 3</vt:lpstr>
      <vt:lpstr>Diapositiva 4</vt:lpstr>
      <vt:lpstr>The Minimum Standards for Consular Protection should be as follows:</vt:lpstr>
      <vt:lpstr>Diapositiva 6</vt:lpstr>
      <vt:lpstr>Diapositiva 7</vt:lpstr>
      <vt:lpstr>Diapositiva 8</vt:lpstr>
      <vt:lpstr>Diapositiva 9</vt:lpstr>
      <vt:lpstr>Diapositiva 10</vt:lpstr>
    </vt:vector>
  </TitlesOfParts>
  <Company>http://www.centor.mx.gd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 de Funcionarios de Enlace de Protección Consular    Ciudad de México, 9 de noviembre de 2015</dc:title>
  <dc:creator>Centor</dc:creator>
  <cp:lastModifiedBy>IT</cp:lastModifiedBy>
  <cp:revision>105</cp:revision>
  <dcterms:created xsi:type="dcterms:W3CDTF">2015-11-05T19:24:22Z</dcterms:created>
  <dcterms:modified xsi:type="dcterms:W3CDTF">2005-08-16T19:57:51Z</dcterms:modified>
</cp:coreProperties>
</file>