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2"/>
  </p:notesMasterIdLst>
  <p:sldIdLst>
    <p:sldId id="256" r:id="rId2"/>
    <p:sldId id="275" r:id="rId3"/>
    <p:sldId id="272" r:id="rId4"/>
    <p:sldId id="277" r:id="rId5"/>
    <p:sldId id="276" r:id="rId6"/>
    <p:sldId id="279" r:id="rId7"/>
    <p:sldId id="271" r:id="rId8"/>
    <p:sldId id="278" r:id="rId9"/>
    <p:sldId id="274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78" autoAdjust="0"/>
    <p:restoredTop sz="94592"/>
  </p:normalViewPr>
  <p:slideViewPr>
    <p:cSldViewPr>
      <p:cViewPr varScale="1">
        <p:scale>
          <a:sx n="67" d="100"/>
          <a:sy n="67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4E0EE-2C51-E74F-BFDE-D9B23DBB2BD0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426F-F24C-6045-97BD-93BDB2901B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34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918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78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10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90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50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5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6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2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BB09D02-D836-404B-8F42-58A34CFE3B06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44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2736304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>
                <a:solidFill>
                  <a:schemeClr val="tx1"/>
                </a:solidFill>
              </a:rPr>
              <a:t>Red de Funcionarios de Enlace de Protección Consular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dirty="0">
                <a:solidFill>
                  <a:schemeClr val="tx1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Grupo Regional de Consulta de la Conferencia Regional </a:t>
            </a:r>
            <a:br>
              <a:rPr lang="es-CR" sz="2800" dirty="0" smtClean="0">
                <a:solidFill>
                  <a:schemeClr val="tx1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para las Migraciones</a:t>
            </a:r>
            <a:r>
              <a:rPr lang="es-CR" sz="2800" i="1" dirty="0" smtClean="0">
                <a:solidFill>
                  <a:srgbClr val="FF0000"/>
                </a:solidFill>
              </a:rPr>
              <a:t/>
            </a:r>
            <a:br>
              <a:rPr lang="es-CR" sz="2800" i="1" dirty="0" smtClean="0">
                <a:solidFill>
                  <a:srgbClr val="FF0000"/>
                </a:solidFill>
              </a:rPr>
            </a:br>
            <a:r>
              <a:rPr lang="es-CR" sz="2800" dirty="0">
                <a:solidFill>
                  <a:srgbClr val="FF0000"/>
                </a:solidFill>
              </a:rPr>
              <a:t/>
            </a:r>
            <a:br>
              <a:rPr lang="es-CR" sz="2800" dirty="0">
                <a:solidFill>
                  <a:srgbClr val="FF0000"/>
                </a:solidFill>
              </a:rPr>
            </a:br>
            <a:r>
              <a:rPr lang="es-CR" sz="2800" dirty="0">
                <a:solidFill>
                  <a:schemeClr val="tx1"/>
                </a:solidFill>
              </a:rPr>
              <a:t>Ciudad de Tegucigalpa, Honduras 2016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859211"/>
            <a:ext cx="7200800" cy="1752600"/>
          </a:xfrm>
        </p:spPr>
        <p:txBody>
          <a:bodyPr>
            <a:normAutofit/>
          </a:bodyPr>
          <a:lstStyle/>
          <a:p>
            <a:pPr algn="ctr"/>
            <a:r>
              <a:rPr lang="es-GT" sz="2400" b="1" dirty="0" smtClean="0"/>
              <a:t>RED REGIONAL DE ORGANIZACIONES CIVILES PARA LAS MIGRACIONES Y ORGANIZACIONES DE LA SOCIEDAD CIVIL</a:t>
            </a:r>
          </a:p>
          <a:p>
            <a:pPr algn="ctr"/>
            <a:r>
              <a:rPr lang="es-ES" sz="2400" dirty="0" smtClean="0"/>
              <a:t>-RROCM-</a:t>
            </a:r>
            <a:endParaRPr lang="en-US" sz="2400" dirty="0" smtClean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947443"/>
            <a:ext cx="15605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2" descr="CRM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2664" y="5589240"/>
            <a:ext cx="2056961" cy="64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s-CR" altLang="es-ES" sz="6000" b="1" dirty="0" smtClean="0">
              <a:solidFill>
                <a:srgbClr val="FFC000"/>
              </a:solidFill>
            </a:endParaRPr>
          </a:p>
          <a:p>
            <a:pPr algn="ctr">
              <a:buFont typeface="Arial" charset="0"/>
              <a:buNone/>
            </a:pPr>
            <a:r>
              <a:rPr lang="es-CR" altLang="es-ES" sz="6000" b="1" dirty="0" smtClean="0">
                <a:solidFill>
                  <a:srgbClr val="FFC000"/>
                </a:solidFill>
              </a:rPr>
              <a:t>Gracias 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www.rrocm.org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stcidehumrrocm@gmail.com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65104"/>
            <a:ext cx="1908845" cy="19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64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1110"/>
            <a:ext cx="7886700" cy="975642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tx2">
                    <a:lumMod val="75000"/>
                  </a:schemeClr>
                </a:solidFill>
              </a:rPr>
              <a:t>Protección </a:t>
            </a:r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Consular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47806" cy="532859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HN" sz="2000" dirty="0" smtClean="0"/>
              <a:t>Conjunto </a:t>
            </a:r>
            <a:r>
              <a:rPr lang="es-HN" sz="2000" dirty="0"/>
              <a:t>de acciones, gestiones, buenos oficios e intervenciones que realiza el personal de las representaciones consulares y diplom</a:t>
            </a:r>
            <a:r>
              <a:rPr lang="es-ES" sz="2000" dirty="0"/>
              <a:t>áticas de un </a:t>
            </a:r>
            <a:r>
              <a:rPr lang="es-ES" sz="2000" dirty="0" smtClean="0"/>
              <a:t>Estado </a:t>
            </a:r>
            <a:r>
              <a:rPr lang="es-ES" sz="2000" dirty="0"/>
              <a:t>en </a:t>
            </a:r>
            <a:r>
              <a:rPr lang="es-ES" sz="2000" dirty="0" smtClean="0"/>
              <a:t>el territorio </a:t>
            </a:r>
            <a:r>
              <a:rPr lang="es-ES" sz="2000" dirty="0"/>
              <a:t>de </a:t>
            </a:r>
            <a:r>
              <a:rPr lang="es-ES" sz="2000" dirty="0" smtClean="0"/>
              <a:t>otro Estado </a:t>
            </a:r>
            <a:r>
              <a:rPr lang="es-ES" sz="2000" dirty="0"/>
              <a:t>para salvaguardar los </a:t>
            </a:r>
            <a:r>
              <a:rPr lang="es-ES" sz="2000" dirty="0" smtClean="0"/>
              <a:t>derechos (en particular el derecho al debido proceso legal) </a:t>
            </a:r>
            <a:r>
              <a:rPr lang="es-ES" sz="2000" dirty="0"/>
              <a:t>y evitar los daños y perjuicios indebidos a </a:t>
            </a:r>
            <a:r>
              <a:rPr lang="es-ES" sz="2000" dirty="0" smtClean="0"/>
              <a:t>las personas, </a:t>
            </a:r>
            <a:r>
              <a:rPr lang="es-ES" sz="2000" dirty="0"/>
              <a:t>bienes e intereses de sus nacionales en el extranjero. </a:t>
            </a:r>
            <a:r>
              <a:rPr lang="es-ES" sz="2000" dirty="0" smtClean="0"/>
              <a:t>El contenido del derecho a la protección consular se encuentra desarrollado en la </a:t>
            </a:r>
            <a:r>
              <a:rPr lang="es-ES" sz="2000" i="1" dirty="0" smtClean="0"/>
              <a:t>Convención de Viena sobre Relaciones Consulares y en las Opiniones Consultivas OC-16 de 1999 y OC-21 de 2014 de la Corte Interamericana de Derechos Humanos</a:t>
            </a:r>
            <a:r>
              <a:rPr lang="es-ES" sz="2000" dirty="0" smtClean="0"/>
              <a:t>. </a:t>
            </a:r>
            <a:endParaRPr lang="es-HN" sz="20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238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84784"/>
            <a:ext cx="8715436" cy="51589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ES_tradnl" dirty="0" smtClean="0"/>
              <a:t>Crear cuerpos consulares de carrera, fuera de intereses políticos, que tengan la capacidad de: atender, informar, responder a las necesidades de sus nacionales, y con capacidad de diálogo propositivo con las autoridades del Estado receptor. 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ES_tradnl" dirty="0" smtClean="0"/>
              <a:t>Al interior de la CRM, </a:t>
            </a:r>
            <a:r>
              <a:rPr lang="es-ES_tradnl" dirty="0"/>
              <a:t>la participación de personal </a:t>
            </a:r>
            <a:r>
              <a:rPr lang="es-ES_tradnl" dirty="0" smtClean="0"/>
              <a:t>consular, al menos de aquellos que se encuentran trabajando en el país donde se realiza la conferencia.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11663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800" b="1" dirty="0"/>
              <a:t>En ese contexto, observamos cuatro necesidades prioritarias: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1"/>
            <a:ext cx="8424936" cy="475252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ES_tradnl" sz="2800" dirty="0"/>
              <a:t>La </a:t>
            </a:r>
            <a:r>
              <a:rPr lang="es-CR" sz="2800" dirty="0" smtClean="0"/>
              <a:t>asignación </a:t>
            </a:r>
            <a:r>
              <a:rPr lang="es-ES" sz="2800" dirty="0" smtClean="0"/>
              <a:t>de </a:t>
            </a:r>
            <a:r>
              <a:rPr lang="es-ES_tradnl" sz="2800" dirty="0"/>
              <a:t>recursos financieros y humanos para la </a:t>
            </a:r>
            <a:r>
              <a:rPr lang="es-CR" sz="2800" dirty="0" smtClean="0"/>
              <a:t>ampliación </a:t>
            </a:r>
            <a:r>
              <a:rPr lang="es-ES" sz="2800" dirty="0" smtClean="0"/>
              <a:t>y </a:t>
            </a:r>
            <a:r>
              <a:rPr lang="es-ES" sz="2800" dirty="0"/>
              <a:t>buen funcionamiento de los consulados.</a:t>
            </a:r>
            <a:endParaRPr lang="es-ES_tradnl" sz="2800" dirty="0"/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ES_tradnl" sz="2800" dirty="0"/>
              <a:t>La </a:t>
            </a:r>
            <a:r>
              <a:rPr lang="es-CR" sz="2800" dirty="0" smtClean="0"/>
              <a:t>aplicación </a:t>
            </a:r>
            <a:r>
              <a:rPr lang="es-ES" sz="2800" dirty="0" smtClean="0"/>
              <a:t>de </a:t>
            </a:r>
            <a:r>
              <a:rPr lang="es-ES" sz="2800" dirty="0"/>
              <a:t>la Convención de Viena de Relaciones Consulares como </a:t>
            </a:r>
            <a:r>
              <a:rPr lang="es-CR" sz="2800" dirty="0" smtClean="0"/>
              <a:t>estándar </a:t>
            </a:r>
            <a:r>
              <a:rPr lang="es-ES" sz="2800" dirty="0" smtClean="0"/>
              <a:t>mínimo </a:t>
            </a:r>
            <a:r>
              <a:rPr lang="es-ES" sz="2800" dirty="0"/>
              <a:t>en materia de protección consular, mismo que se debe revisar a la luz de los contextos, realidades y necesidades actuales. </a:t>
            </a:r>
            <a:endParaRPr lang="es-ES_tradnl" sz="28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890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Los </a:t>
            </a:r>
            <a:r>
              <a:rPr lang="es-CR" sz="2800" b="1" dirty="0" smtClean="0"/>
              <a:t>Estándares </a:t>
            </a:r>
            <a:r>
              <a:rPr lang="es-ES" sz="2800" b="1" dirty="0" smtClean="0"/>
              <a:t>Mínimos</a:t>
            </a:r>
            <a:r>
              <a:rPr lang="en-US" sz="2800" b="1" dirty="0" smtClean="0"/>
              <a:t> </a:t>
            </a:r>
            <a:r>
              <a:rPr lang="en-US" sz="2800" b="1" dirty="0" smtClean="0"/>
              <a:t>de la </a:t>
            </a:r>
            <a:r>
              <a:rPr lang="es-CR" sz="2800" b="1" dirty="0" smtClean="0"/>
              <a:t>Protección </a:t>
            </a:r>
            <a:r>
              <a:rPr lang="es-ES" sz="2800" b="1" dirty="0" smtClean="0"/>
              <a:t>Consular </a:t>
            </a:r>
            <a:r>
              <a:rPr lang="es-ES" sz="2800" b="1" dirty="0" smtClean="0"/>
              <a:t>deben ser los siguientes: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92" y="1556792"/>
            <a:ext cx="8194079" cy="4608512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CR" dirty="0" smtClean="0"/>
              <a:t>Representación </a:t>
            </a:r>
            <a:r>
              <a:rPr lang="es-ES" dirty="0" smtClean="0"/>
              <a:t>jurídica </a:t>
            </a:r>
            <a:r>
              <a:rPr lang="es-ES" dirty="0" smtClean="0"/>
              <a:t>de </a:t>
            </a:r>
            <a:r>
              <a:rPr lang="es-HN" dirty="0" smtClean="0"/>
              <a:t>sus nacionales. </a:t>
            </a:r>
            <a:r>
              <a:rPr lang="es-HN" dirty="0"/>
              <a:t>Los </a:t>
            </a:r>
            <a:r>
              <a:rPr lang="es-HN" dirty="0" smtClean="0"/>
              <a:t>consulados </a:t>
            </a:r>
            <a:r>
              <a:rPr lang="es-HN" dirty="0"/>
              <a:t>pueden establecer acuerdos con </a:t>
            </a:r>
            <a:r>
              <a:rPr lang="es-HN" dirty="0" smtClean="0"/>
              <a:t>sociedad civil, universidades y otros, </a:t>
            </a:r>
            <a:r>
              <a:rPr lang="es-HN" dirty="0"/>
              <a:t>para </a:t>
            </a:r>
            <a:r>
              <a:rPr lang="es-HN" dirty="0" smtClean="0"/>
              <a:t>asegurar esta representación.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HN" dirty="0" smtClean="0"/>
              <a:t>La </a:t>
            </a:r>
            <a:r>
              <a:rPr lang="es-CR" dirty="0" smtClean="0"/>
              <a:t>protección </a:t>
            </a:r>
            <a:r>
              <a:rPr lang="es-ES" dirty="0" smtClean="0"/>
              <a:t>consular </a:t>
            </a:r>
            <a:r>
              <a:rPr lang="es-ES" dirty="0" smtClean="0"/>
              <a:t>es más que representación jurídica, se trata de </a:t>
            </a:r>
            <a:r>
              <a:rPr lang="es-HN" dirty="0" smtClean="0"/>
              <a:t>un </a:t>
            </a:r>
            <a:r>
              <a:rPr lang="es-HN" dirty="0"/>
              <a:t>trabajo integral, que </a:t>
            </a:r>
            <a:r>
              <a:rPr lang="es-HN" dirty="0" smtClean="0"/>
              <a:t>debe incluir </a:t>
            </a:r>
            <a:r>
              <a:rPr lang="es-HN" dirty="0"/>
              <a:t>atenci</a:t>
            </a:r>
            <a:r>
              <a:rPr lang="es-ES" dirty="0" err="1"/>
              <a:t>ón</a:t>
            </a:r>
            <a:r>
              <a:rPr lang="es-HN" dirty="0"/>
              <a:t> psicosocial, </a:t>
            </a:r>
            <a:r>
              <a:rPr lang="es-HN" dirty="0" smtClean="0"/>
              <a:t>laboral, jurídica</a:t>
            </a:r>
            <a:r>
              <a:rPr lang="es-HN" dirty="0"/>
              <a:t>, de sensibilización e información</a:t>
            </a:r>
            <a:r>
              <a:rPr lang="es-HN" dirty="0" smtClean="0"/>
              <a:t>.</a:t>
            </a:r>
          </a:p>
          <a:p>
            <a:pPr algn="just">
              <a:lnSpc>
                <a:spcPct val="160000"/>
              </a:lnSpc>
            </a:pPr>
            <a:endParaRPr lang="es-HN" dirty="0"/>
          </a:p>
          <a:p>
            <a:pPr>
              <a:lnSpc>
                <a:spcPct val="160000"/>
              </a:lnSpc>
            </a:pPr>
            <a:endParaRPr lang="en-US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583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84430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/>
              <a:t>La </a:t>
            </a:r>
            <a:r>
              <a:rPr lang="es-CR" dirty="0" smtClean="0"/>
              <a:t>protección </a:t>
            </a:r>
            <a:r>
              <a:rPr lang="es-ES" dirty="0" smtClean="0"/>
              <a:t>consular </a:t>
            </a:r>
            <a:r>
              <a:rPr lang="es-ES" dirty="0"/>
              <a:t>debe ser diferenciada, incluyendo una perspectiva de género, </a:t>
            </a:r>
            <a:r>
              <a:rPr lang="es-ES" dirty="0" smtClean="0"/>
              <a:t>etérea, </a:t>
            </a:r>
            <a:r>
              <a:rPr lang="es-ES" dirty="0"/>
              <a:t>asegurando la atención con pertinencia cultural para los miembros de pueblos originarios.</a:t>
            </a:r>
            <a:endParaRPr lang="es-HN" dirty="0"/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CR" dirty="0" smtClean="0"/>
              <a:t>Actuación </a:t>
            </a:r>
            <a:r>
              <a:rPr lang="es-ES" dirty="0" smtClean="0"/>
              <a:t>sobre </a:t>
            </a:r>
            <a:r>
              <a:rPr lang="es-ES" dirty="0"/>
              <a:t>los marcos jurídicos nacionales e internacionales, así como las dinámicas y contextos </a:t>
            </a:r>
            <a:r>
              <a:rPr lang="es-HN" dirty="0"/>
              <a:t>migratorios</a:t>
            </a:r>
            <a:r>
              <a:rPr lang="es-HN" dirty="0" smtClean="0"/>
              <a:t>.</a:t>
            </a:r>
            <a:endParaRPr lang="es-HN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856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476673"/>
            <a:ext cx="8501122" cy="60486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CR" dirty="0" smtClean="0">
                <a:solidFill>
                  <a:schemeClr val="tx1">
                    <a:lumMod val="95000"/>
                  </a:schemeClr>
                </a:solidFill>
              </a:rPr>
              <a:t>Articulación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</a:rPr>
              <a:t>entre </a:t>
            </a:r>
            <a:r>
              <a:rPr lang="es-HN" dirty="0" smtClean="0">
                <a:solidFill>
                  <a:schemeClr val="tx1">
                    <a:lumMod val="95000"/>
                  </a:schemeClr>
                </a:solidFill>
              </a:rPr>
              <a:t>registro civil y consulados para garantizar el derecho a la identidad y a la nacionalidad. Los consulados deben estar en capacidad de expedir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</a:rPr>
              <a:t>documentos de registro e identidad</a:t>
            </a:r>
            <a:r>
              <a:rPr lang="es-HN" dirty="0" smtClean="0">
                <a:solidFill>
                  <a:schemeClr val="tx1">
                    <a:lumMod val="95000"/>
                  </a:schemeClr>
                </a:solidFill>
              </a:rPr>
              <a:t>, incluyendo </a:t>
            </a:r>
            <a:r>
              <a:rPr lang="es-HN" dirty="0" smtClean="0">
                <a:solidFill>
                  <a:schemeClr val="tx1">
                    <a:lumMod val="95000"/>
                  </a:schemeClr>
                </a:solidFill>
              </a:rPr>
              <a:t>atribuciones y capacidades amplias para la </a:t>
            </a:r>
            <a:r>
              <a:rPr lang="es-CR" dirty="0" smtClean="0">
                <a:solidFill>
                  <a:schemeClr val="tx1">
                    <a:lumMod val="95000"/>
                  </a:schemeClr>
                </a:solidFill>
              </a:rPr>
              <a:t>exención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</a:rPr>
              <a:t>de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</a:rPr>
              <a:t>aranceles, cuando el caso lo amerite</a:t>
            </a:r>
            <a:r>
              <a:rPr lang="es-HN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7975798" cy="5616624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HN" sz="2000" dirty="0"/>
              <a:t>Pronta </a:t>
            </a:r>
            <a:r>
              <a:rPr lang="es-CR" sz="2000" dirty="0" smtClean="0"/>
              <a:t>adopción </a:t>
            </a:r>
            <a:r>
              <a:rPr lang="es-ES" sz="2000" dirty="0" smtClean="0"/>
              <a:t>y </a:t>
            </a:r>
            <a:r>
              <a:rPr lang="es-ES" sz="2000" dirty="0"/>
              <a:t>aplicación por parte de los Estados miembros de la CRM de los documentos discutidos por el grupo Ad hoc de niños, niñas y adolescentes en el contexto de la migración. 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HN" sz="2000" dirty="0"/>
              <a:t>Establecimiento de un debido proceso administrativo en el contexto de la </a:t>
            </a:r>
            <a:r>
              <a:rPr lang="es-CR" sz="2000" dirty="0" smtClean="0"/>
              <a:t>función </a:t>
            </a:r>
            <a:r>
              <a:rPr lang="es-ES" sz="2000" dirty="0" smtClean="0"/>
              <a:t>consular</a:t>
            </a:r>
            <a:r>
              <a:rPr lang="es-HN" sz="2000" dirty="0"/>
              <a:t>, que permita a los ciudadanos presentar denuncias, </a:t>
            </a:r>
            <a:r>
              <a:rPr lang="es-ES" sz="2000" dirty="0"/>
              <a:t>sujetas a procesos de fiscalización y sanción. Es necesario determinar cuáles son los órganos competentes en cada Estado y establecer el mecanismo para recibir las denuncias y responder a ellas.</a:t>
            </a:r>
          </a:p>
          <a:p>
            <a:pPr algn="just">
              <a:lnSpc>
                <a:spcPct val="160000"/>
              </a:lnSpc>
            </a:pPr>
            <a:endParaRPr lang="en-US" sz="20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819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2151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ES" dirty="0"/>
              <a:t>Desarrollo de lineamientos entre consulados </a:t>
            </a:r>
            <a:r>
              <a:rPr lang="es-ES" dirty="0" smtClean="0"/>
              <a:t>de los Estados miembros de la CRM de </a:t>
            </a:r>
            <a:r>
              <a:rPr lang="es-ES" dirty="0"/>
              <a:t>manera que garanticen la protección y atención de los nacionales mediante una operación de consulados </a:t>
            </a:r>
            <a:r>
              <a:rPr lang="es-ES" dirty="0" err="1" smtClean="0"/>
              <a:t>bi</a:t>
            </a:r>
            <a:r>
              <a:rPr lang="es-ES" dirty="0" smtClean="0"/>
              <a:t> o </a:t>
            </a:r>
            <a:r>
              <a:rPr lang="es-ES" dirty="0" err="1" smtClean="0"/>
              <a:t>trinacionales</a:t>
            </a:r>
            <a:endParaRPr lang="es-ES" dirty="0"/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 smtClean="0"/>
              <a:t>Cumplimiento del Memorándum de Entendimiento entre las Repúblicas de Guatemala, El Salvador, Honduras, Nicaragua, República Dominicana para el establecimiento de una red de </a:t>
            </a:r>
            <a:r>
              <a:rPr lang="es-HN" dirty="0" smtClean="0"/>
              <a:t>protección consular y de asistencia humanitaria </a:t>
            </a:r>
            <a:r>
              <a:rPr lang="es-HN" dirty="0" smtClean="0"/>
              <a:t>Centroamericana y de la República Dominicana en los Estados Unidos Mexicanos.</a:t>
            </a:r>
            <a:endParaRPr lang="es-HN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1356</TotalTime>
  <Words>593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Profundidad</vt:lpstr>
      <vt:lpstr>Red de Funcionarios de Enlace de Protección Consular    Grupo Regional de Consulta de la Conferencia Regional  para las Migraciones  Ciudad de Tegucigalpa, Honduras 2016  </vt:lpstr>
      <vt:lpstr>Protección Consular</vt:lpstr>
      <vt:lpstr>Presentación de PowerPoint</vt:lpstr>
      <vt:lpstr>Presentación de PowerPoint</vt:lpstr>
      <vt:lpstr>Los Estándares Mínimos de la Protección Consular deben ser los siguientes: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http://www.centor.mx.gd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Funcionarios de Enlace de Protección Consular    Ciudad de México, 9 de noviembre de 2015</dc:title>
  <dc:creator>Centor</dc:creator>
  <cp:lastModifiedBy>Michelle Quesada Víctor</cp:lastModifiedBy>
  <cp:revision>78</cp:revision>
  <dcterms:created xsi:type="dcterms:W3CDTF">2015-11-05T19:24:22Z</dcterms:created>
  <dcterms:modified xsi:type="dcterms:W3CDTF">2016-06-07T16:06:03Z</dcterms:modified>
</cp:coreProperties>
</file>