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5"/>
  </p:notesMasterIdLst>
  <p:sldIdLst>
    <p:sldId id="256" r:id="rId2"/>
    <p:sldId id="258" r:id="rId3"/>
    <p:sldId id="259" r:id="rId4"/>
    <p:sldId id="263" r:id="rId5"/>
    <p:sldId id="262" r:id="rId6"/>
    <p:sldId id="270" r:id="rId7"/>
    <p:sldId id="260" r:id="rId8"/>
    <p:sldId id="264" r:id="rId9"/>
    <p:sldId id="265" r:id="rId10"/>
    <p:sldId id="266" r:id="rId11"/>
    <p:sldId id="267" r:id="rId12"/>
    <p:sldId id="268" r:id="rId13"/>
    <p:sldId id="269" r:id="rId14"/>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60"/>
  </p:normalViewPr>
  <p:slideViewPr>
    <p:cSldViewPr>
      <p:cViewPr>
        <p:scale>
          <a:sx n="77" d="100"/>
          <a:sy n="77" d="100"/>
        </p:scale>
        <p:origin x="-324" y="2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SV"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48D5DF-8E2B-41AE-A98F-6DE46E1FC76A}" type="datetimeFigureOut">
              <a:rPr lang="es-SV" smtClean="0"/>
              <a:pPr/>
              <a:t>20/06/2012</a:t>
            </a:fld>
            <a:endParaRPr lang="es-SV"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SV"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SV"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958012-AD9E-4EC2-B7E8-AE72EC6B74AF}" type="slidenum">
              <a:rPr lang="es-SV" smtClean="0"/>
              <a:pPr/>
              <a:t>‹Nº›</a:t>
            </a:fld>
            <a:endParaRPr lang="es-SV" dirty="0"/>
          </a:p>
        </p:txBody>
      </p:sp>
    </p:spTree>
    <p:extLst>
      <p:ext uri="{BB962C8B-B14F-4D97-AF65-F5344CB8AC3E}">
        <p14:creationId xmlns:p14="http://schemas.microsoft.com/office/powerpoint/2010/main" val="3874659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SV" dirty="0"/>
          </a:p>
        </p:txBody>
      </p:sp>
      <p:sp>
        <p:nvSpPr>
          <p:cNvPr id="4" name="3 Marcador de número de diapositiva"/>
          <p:cNvSpPr>
            <a:spLocks noGrp="1"/>
          </p:cNvSpPr>
          <p:nvPr>
            <p:ph type="sldNum" sz="quarter" idx="10"/>
          </p:nvPr>
        </p:nvSpPr>
        <p:spPr/>
        <p:txBody>
          <a:bodyPr/>
          <a:lstStyle/>
          <a:p>
            <a:fld id="{74958012-AD9E-4EC2-B7E8-AE72EC6B74AF}" type="slidenum">
              <a:rPr lang="es-SV" smtClean="0"/>
              <a:pPr/>
              <a:t>1</a:t>
            </a:fld>
            <a:endParaRPr lang="es-SV"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 name="22 Rectángulo"/>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Rectángulo"/>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Rectángulo"/>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Rectángulo"/>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26 Rectángulo"/>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29 Rectángulo redondeado"/>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30 Rectángulo redondeado"/>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6 Rectángulo"/>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Rectángulo"/>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Rectángulo"/>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Rectángulo"/>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Título"/>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705600" y="4206240"/>
            <a:ext cx="960120" cy="457200"/>
          </a:xfrm>
        </p:spPr>
        <p:txBody>
          <a:bodyPr/>
          <a:lstStyle/>
          <a:p>
            <a:fld id="{23AEBD5A-BF97-4540-8EF9-23628B4E1BB9}" type="datetimeFigureOut">
              <a:rPr lang="es-SV" smtClean="0"/>
              <a:pPr/>
              <a:t>20/06/2012</a:t>
            </a:fld>
            <a:endParaRPr lang="es-SV" dirty="0"/>
          </a:p>
        </p:txBody>
      </p:sp>
      <p:sp>
        <p:nvSpPr>
          <p:cNvPr id="17" name="16 Marcador de pie de página"/>
          <p:cNvSpPr>
            <a:spLocks noGrp="1"/>
          </p:cNvSpPr>
          <p:nvPr>
            <p:ph type="ftr" sz="quarter" idx="11"/>
          </p:nvPr>
        </p:nvSpPr>
        <p:spPr>
          <a:xfrm>
            <a:off x="5410200" y="4205288"/>
            <a:ext cx="1295400" cy="457200"/>
          </a:xfrm>
        </p:spPr>
        <p:txBody>
          <a:bodyPr/>
          <a:lstStyle/>
          <a:p>
            <a:endParaRPr lang="es-SV" dirty="0"/>
          </a:p>
        </p:txBody>
      </p:sp>
      <p:sp>
        <p:nvSpPr>
          <p:cNvPr id="29" name="28 Marcador de número de diapositiva"/>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0F9D6FE-DF3A-4BC1-82D7-1DFE22E3BDC7}" type="slidenum">
              <a:rPr lang="es-SV" smtClean="0"/>
              <a:pPr/>
              <a:t>‹Nº›</a:t>
            </a:fld>
            <a:endParaRPr lang="es-SV"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3AEBD5A-BF97-4540-8EF9-23628B4E1BB9}" type="datetimeFigureOut">
              <a:rPr lang="es-SV" smtClean="0"/>
              <a:pPr/>
              <a:t>20/06/2012</a:t>
            </a:fld>
            <a:endParaRPr lang="es-SV" dirty="0"/>
          </a:p>
        </p:txBody>
      </p:sp>
      <p:sp>
        <p:nvSpPr>
          <p:cNvPr id="5" name="4 Marcador de pie de página"/>
          <p:cNvSpPr>
            <a:spLocks noGrp="1"/>
          </p:cNvSpPr>
          <p:nvPr>
            <p:ph type="ftr" sz="quarter" idx="11"/>
          </p:nvPr>
        </p:nvSpPr>
        <p:spPr/>
        <p:txBody>
          <a:bodyPr/>
          <a:lstStyle/>
          <a:p>
            <a:endParaRPr lang="es-SV" dirty="0"/>
          </a:p>
        </p:txBody>
      </p:sp>
      <p:sp>
        <p:nvSpPr>
          <p:cNvPr id="6" name="5 Marcador de número de diapositiva"/>
          <p:cNvSpPr>
            <a:spLocks noGrp="1"/>
          </p:cNvSpPr>
          <p:nvPr>
            <p:ph type="sldNum" sz="quarter" idx="12"/>
          </p:nvPr>
        </p:nvSpPr>
        <p:spPr/>
        <p:txBody>
          <a:bodyPr/>
          <a:lstStyle/>
          <a:p>
            <a:fld id="{B0F9D6FE-DF3A-4BC1-82D7-1DFE22E3BDC7}" type="slidenum">
              <a:rPr lang="es-SV" smtClean="0"/>
              <a:pPr/>
              <a:t>‹Nº›</a:t>
            </a:fld>
            <a:endParaRPr lang="es-SV"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3AEBD5A-BF97-4540-8EF9-23628B4E1BB9}" type="datetimeFigureOut">
              <a:rPr lang="es-SV" smtClean="0"/>
              <a:pPr/>
              <a:t>20/06/2012</a:t>
            </a:fld>
            <a:endParaRPr lang="es-SV" dirty="0"/>
          </a:p>
        </p:txBody>
      </p:sp>
      <p:sp>
        <p:nvSpPr>
          <p:cNvPr id="5" name="4 Marcador de pie de página"/>
          <p:cNvSpPr>
            <a:spLocks noGrp="1"/>
          </p:cNvSpPr>
          <p:nvPr>
            <p:ph type="ftr" sz="quarter" idx="11"/>
          </p:nvPr>
        </p:nvSpPr>
        <p:spPr/>
        <p:txBody>
          <a:bodyPr/>
          <a:lstStyle/>
          <a:p>
            <a:endParaRPr lang="es-SV" dirty="0"/>
          </a:p>
        </p:txBody>
      </p:sp>
      <p:sp>
        <p:nvSpPr>
          <p:cNvPr id="6" name="5 Marcador de número de diapositiva"/>
          <p:cNvSpPr>
            <a:spLocks noGrp="1"/>
          </p:cNvSpPr>
          <p:nvPr>
            <p:ph type="sldNum" sz="quarter" idx="12"/>
          </p:nvPr>
        </p:nvSpPr>
        <p:spPr/>
        <p:txBody>
          <a:bodyPr/>
          <a:lstStyle/>
          <a:p>
            <a:fld id="{B0F9D6FE-DF3A-4BC1-82D7-1DFE22E3BDC7}" type="slidenum">
              <a:rPr lang="es-SV" smtClean="0"/>
              <a:pPr/>
              <a:t>‹Nº›</a:t>
            </a:fld>
            <a:endParaRPr lang="es-SV"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3AEBD5A-BF97-4540-8EF9-23628B4E1BB9}" type="datetimeFigureOut">
              <a:rPr lang="es-SV" smtClean="0"/>
              <a:pPr/>
              <a:t>20/06/2012</a:t>
            </a:fld>
            <a:endParaRPr lang="es-SV" dirty="0"/>
          </a:p>
        </p:txBody>
      </p:sp>
      <p:sp>
        <p:nvSpPr>
          <p:cNvPr id="5" name="4 Marcador de pie de página"/>
          <p:cNvSpPr>
            <a:spLocks noGrp="1"/>
          </p:cNvSpPr>
          <p:nvPr>
            <p:ph type="ftr" sz="quarter" idx="11"/>
          </p:nvPr>
        </p:nvSpPr>
        <p:spPr/>
        <p:txBody>
          <a:bodyPr/>
          <a:lstStyle/>
          <a:p>
            <a:endParaRPr lang="es-SV" dirty="0"/>
          </a:p>
        </p:txBody>
      </p:sp>
      <p:sp>
        <p:nvSpPr>
          <p:cNvPr id="6" name="5 Marcador de número de diapositiva"/>
          <p:cNvSpPr>
            <a:spLocks noGrp="1"/>
          </p:cNvSpPr>
          <p:nvPr>
            <p:ph type="sldNum" sz="quarter" idx="12"/>
          </p:nvPr>
        </p:nvSpPr>
        <p:spPr/>
        <p:txBody>
          <a:bodyPr/>
          <a:lstStyle/>
          <a:p>
            <a:fld id="{B0F9D6FE-DF3A-4BC1-82D7-1DFE22E3BDC7}" type="slidenum">
              <a:rPr lang="es-SV" smtClean="0"/>
              <a:pPr/>
              <a:t>‹Nº›</a:t>
            </a:fld>
            <a:endParaRPr lang="es-SV"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23AEBD5A-BF97-4540-8EF9-23628B4E1BB9}" type="datetimeFigureOut">
              <a:rPr lang="es-SV" smtClean="0"/>
              <a:pPr/>
              <a:t>20/06/2012</a:t>
            </a:fld>
            <a:endParaRPr lang="es-SV" dirty="0"/>
          </a:p>
        </p:txBody>
      </p:sp>
      <p:sp>
        <p:nvSpPr>
          <p:cNvPr id="5" name="4 Marcador de pie de página"/>
          <p:cNvSpPr>
            <a:spLocks noGrp="1"/>
          </p:cNvSpPr>
          <p:nvPr>
            <p:ph type="ftr" sz="quarter" idx="11"/>
          </p:nvPr>
        </p:nvSpPr>
        <p:spPr/>
        <p:txBody>
          <a:bodyPr/>
          <a:lstStyle/>
          <a:p>
            <a:endParaRPr lang="es-SV" dirty="0"/>
          </a:p>
        </p:txBody>
      </p:sp>
      <p:sp>
        <p:nvSpPr>
          <p:cNvPr id="6" name="5 Marcador de número de diapositiva"/>
          <p:cNvSpPr>
            <a:spLocks noGrp="1"/>
          </p:cNvSpPr>
          <p:nvPr>
            <p:ph type="sldNum" sz="quarter" idx="12"/>
          </p:nvPr>
        </p:nvSpPr>
        <p:spPr/>
        <p:txBody>
          <a:bodyPr/>
          <a:lstStyle/>
          <a:p>
            <a:fld id="{B0F9D6FE-DF3A-4BC1-82D7-1DFE22E3BDC7}" type="slidenum">
              <a:rPr lang="es-SV" smtClean="0"/>
              <a:pPr/>
              <a:t>‹Nº›</a:t>
            </a:fld>
            <a:endParaRPr lang="es-SV"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23AEBD5A-BF97-4540-8EF9-23628B4E1BB9}" type="datetimeFigureOut">
              <a:rPr lang="es-SV" smtClean="0"/>
              <a:pPr/>
              <a:t>20/06/2012</a:t>
            </a:fld>
            <a:endParaRPr lang="es-SV" dirty="0"/>
          </a:p>
        </p:txBody>
      </p:sp>
      <p:sp>
        <p:nvSpPr>
          <p:cNvPr id="6" name="5 Marcador de pie de página"/>
          <p:cNvSpPr>
            <a:spLocks noGrp="1"/>
          </p:cNvSpPr>
          <p:nvPr>
            <p:ph type="ftr" sz="quarter" idx="11"/>
          </p:nvPr>
        </p:nvSpPr>
        <p:spPr/>
        <p:txBody>
          <a:bodyPr/>
          <a:lstStyle/>
          <a:p>
            <a:endParaRPr lang="es-SV" dirty="0"/>
          </a:p>
        </p:txBody>
      </p:sp>
      <p:sp>
        <p:nvSpPr>
          <p:cNvPr id="7" name="6 Marcador de número de diapositiva"/>
          <p:cNvSpPr>
            <a:spLocks noGrp="1"/>
          </p:cNvSpPr>
          <p:nvPr>
            <p:ph type="sldNum" sz="quarter" idx="12"/>
          </p:nvPr>
        </p:nvSpPr>
        <p:spPr/>
        <p:txBody>
          <a:bodyPr/>
          <a:lstStyle/>
          <a:p>
            <a:fld id="{B0F9D6FE-DF3A-4BC1-82D7-1DFE22E3BDC7}" type="slidenum">
              <a:rPr lang="es-SV" smtClean="0"/>
              <a:pPr/>
              <a:t>‹Nº›</a:t>
            </a:fld>
            <a:endParaRPr lang="es-SV"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nchor="ctr"/>
          <a:lstStyle>
            <a:lvl1pPr>
              <a:defRPr sz="4000" b="0" i="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fecha"/>
          <p:cNvSpPr>
            <a:spLocks noGrp="1"/>
          </p:cNvSpPr>
          <p:nvPr>
            <p:ph type="dt" sz="half" idx="10"/>
          </p:nvPr>
        </p:nvSpPr>
        <p:spPr/>
        <p:txBody>
          <a:bodyPr rtlCol="0"/>
          <a:lstStyle/>
          <a:p>
            <a:fld id="{23AEBD5A-BF97-4540-8EF9-23628B4E1BB9}" type="datetimeFigureOut">
              <a:rPr lang="es-SV" smtClean="0"/>
              <a:pPr/>
              <a:t>20/06/2012</a:t>
            </a:fld>
            <a:endParaRPr lang="es-SV" dirty="0"/>
          </a:p>
        </p:txBody>
      </p:sp>
      <p:sp>
        <p:nvSpPr>
          <p:cNvPr id="27" name="26 Marcador de número de diapositiva"/>
          <p:cNvSpPr>
            <a:spLocks noGrp="1"/>
          </p:cNvSpPr>
          <p:nvPr>
            <p:ph type="sldNum" sz="quarter" idx="11"/>
          </p:nvPr>
        </p:nvSpPr>
        <p:spPr/>
        <p:txBody>
          <a:bodyPr rtlCol="0"/>
          <a:lstStyle/>
          <a:p>
            <a:fld id="{B0F9D6FE-DF3A-4BC1-82D7-1DFE22E3BDC7}" type="slidenum">
              <a:rPr lang="es-SV" smtClean="0"/>
              <a:pPr/>
              <a:t>‹Nº›</a:t>
            </a:fld>
            <a:endParaRPr lang="es-SV" dirty="0"/>
          </a:p>
        </p:txBody>
      </p:sp>
      <p:sp>
        <p:nvSpPr>
          <p:cNvPr id="28" name="27 Marcador de pie de página"/>
          <p:cNvSpPr>
            <a:spLocks noGrp="1"/>
          </p:cNvSpPr>
          <p:nvPr>
            <p:ph type="ftr" sz="quarter" idx="12"/>
          </p:nvPr>
        </p:nvSpPr>
        <p:spPr/>
        <p:txBody>
          <a:bodyPr rtlCol="0"/>
          <a:lstStyle/>
          <a:p>
            <a:endParaRPr lang="es-SV"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a:xfrm>
            <a:off x="6583680" y="612648"/>
            <a:ext cx="957264" cy="457200"/>
          </a:xfrm>
        </p:spPr>
        <p:txBody>
          <a:bodyPr/>
          <a:lstStyle/>
          <a:p>
            <a:fld id="{23AEBD5A-BF97-4540-8EF9-23628B4E1BB9}" type="datetimeFigureOut">
              <a:rPr lang="es-SV" smtClean="0"/>
              <a:pPr/>
              <a:t>20/06/2012</a:t>
            </a:fld>
            <a:endParaRPr lang="es-SV" dirty="0"/>
          </a:p>
        </p:txBody>
      </p:sp>
      <p:sp>
        <p:nvSpPr>
          <p:cNvPr id="4" name="3 Marcador de pie de página"/>
          <p:cNvSpPr>
            <a:spLocks noGrp="1"/>
          </p:cNvSpPr>
          <p:nvPr>
            <p:ph type="ftr" sz="quarter" idx="11"/>
          </p:nvPr>
        </p:nvSpPr>
        <p:spPr>
          <a:xfrm>
            <a:off x="5257800" y="612648"/>
            <a:ext cx="1325880" cy="457200"/>
          </a:xfrm>
        </p:spPr>
        <p:txBody>
          <a:bodyPr/>
          <a:lstStyle/>
          <a:p>
            <a:endParaRPr lang="es-SV" dirty="0"/>
          </a:p>
        </p:txBody>
      </p:sp>
      <p:sp>
        <p:nvSpPr>
          <p:cNvPr id="5" name="4 Marcador de número de diapositiva"/>
          <p:cNvSpPr>
            <a:spLocks noGrp="1"/>
          </p:cNvSpPr>
          <p:nvPr>
            <p:ph type="sldNum" sz="quarter" idx="12"/>
          </p:nvPr>
        </p:nvSpPr>
        <p:spPr>
          <a:xfrm>
            <a:off x="8174736" y="2272"/>
            <a:ext cx="762000" cy="365760"/>
          </a:xfrm>
        </p:spPr>
        <p:txBody>
          <a:bodyPr/>
          <a:lstStyle/>
          <a:p>
            <a:fld id="{B0F9D6FE-DF3A-4BC1-82D7-1DFE22E3BDC7}" type="slidenum">
              <a:rPr lang="es-SV" smtClean="0"/>
              <a:pPr/>
              <a:t>‹Nº›</a:t>
            </a:fld>
            <a:endParaRPr lang="es-SV"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3AEBD5A-BF97-4540-8EF9-23628B4E1BB9}" type="datetimeFigureOut">
              <a:rPr lang="es-SV" smtClean="0"/>
              <a:pPr/>
              <a:t>20/06/2012</a:t>
            </a:fld>
            <a:endParaRPr lang="es-SV" dirty="0"/>
          </a:p>
        </p:txBody>
      </p:sp>
      <p:sp>
        <p:nvSpPr>
          <p:cNvPr id="3" name="2 Marcador de pie de página"/>
          <p:cNvSpPr>
            <a:spLocks noGrp="1"/>
          </p:cNvSpPr>
          <p:nvPr>
            <p:ph type="ftr" sz="quarter" idx="11"/>
          </p:nvPr>
        </p:nvSpPr>
        <p:spPr/>
        <p:txBody>
          <a:bodyPr/>
          <a:lstStyle/>
          <a:p>
            <a:endParaRPr lang="es-SV" dirty="0"/>
          </a:p>
        </p:txBody>
      </p:sp>
      <p:sp>
        <p:nvSpPr>
          <p:cNvPr id="4" name="3 Marcador de número de diapositiva"/>
          <p:cNvSpPr>
            <a:spLocks noGrp="1"/>
          </p:cNvSpPr>
          <p:nvPr>
            <p:ph type="sldNum" sz="quarter" idx="12"/>
          </p:nvPr>
        </p:nvSpPr>
        <p:spPr/>
        <p:txBody>
          <a:bodyPr/>
          <a:lstStyle/>
          <a:p>
            <a:fld id="{B0F9D6FE-DF3A-4BC1-82D7-1DFE22E3BDC7}" type="slidenum">
              <a:rPr lang="es-SV" smtClean="0"/>
              <a:pPr/>
              <a:t>‹Nº›</a:t>
            </a:fld>
            <a:endParaRPr lang="es-SV"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23AEBD5A-BF97-4540-8EF9-23628B4E1BB9}" type="datetimeFigureOut">
              <a:rPr lang="es-SV" smtClean="0"/>
              <a:pPr/>
              <a:t>20/06/2012</a:t>
            </a:fld>
            <a:endParaRPr lang="es-SV" dirty="0"/>
          </a:p>
        </p:txBody>
      </p:sp>
      <p:sp>
        <p:nvSpPr>
          <p:cNvPr id="6" name="5 Marcador de pie de página"/>
          <p:cNvSpPr>
            <a:spLocks noGrp="1"/>
          </p:cNvSpPr>
          <p:nvPr>
            <p:ph type="ftr" sz="quarter" idx="11"/>
          </p:nvPr>
        </p:nvSpPr>
        <p:spPr/>
        <p:txBody>
          <a:bodyPr/>
          <a:lstStyle/>
          <a:p>
            <a:endParaRPr lang="es-SV" dirty="0"/>
          </a:p>
        </p:txBody>
      </p:sp>
      <p:sp>
        <p:nvSpPr>
          <p:cNvPr id="7" name="6 Marcador de número de diapositiva"/>
          <p:cNvSpPr>
            <a:spLocks noGrp="1"/>
          </p:cNvSpPr>
          <p:nvPr>
            <p:ph type="sldNum" sz="quarter" idx="12"/>
          </p:nvPr>
        </p:nvSpPr>
        <p:spPr/>
        <p:txBody>
          <a:bodyPr/>
          <a:lstStyle/>
          <a:p>
            <a:fld id="{B0F9D6FE-DF3A-4BC1-82D7-1DFE22E3BDC7}" type="slidenum">
              <a:rPr lang="es-SV" smtClean="0"/>
              <a:pPr/>
              <a:t>‹Nº›</a:t>
            </a:fld>
            <a:endParaRPr lang="es-SV"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 dirty="0" smtClean="0"/>
              <a:t>Haga clic en el icono para agregar una imagen</a:t>
            </a:r>
            <a:endParaRPr kumimoji="0" lang="en-US" dirty="0"/>
          </a:p>
        </p:txBody>
      </p:sp>
      <p:sp>
        <p:nvSpPr>
          <p:cNvPr id="4" name="3 Marcador de texto"/>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23AEBD5A-BF97-4540-8EF9-23628B4E1BB9}" type="datetimeFigureOut">
              <a:rPr lang="es-SV" smtClean="0"/>
              <a:pPr/>
              <a:t>20/06/2012</a:t>
            </a:fld>
            <a:endParaRPr lang="es-SV" dirty="0"/>
          </a:p>
        </p:txBody>
      </p:sp>
      <p:sp>
        <p:nvSpPr>
          <p:cNvPr id="6" name="5 Marcador de pie de página"/>
          <p:cNvSpPr>
            <a:spLocks noGrp="1"/>
          </p:cNvSpPr>
          <p:nvPr>
            <p:ph type="ftr" sz="quarter" idx="11"/>
          </p:nvPr>
        </p:nvSpPr>
        <p:spPr/>
        <p:txBody>
          <a:bodyPr/>
          <a:lstStyle/>
          <a:p>
            <a:endParaRPr lang="es-SV" dirty="0"/>
          </a:p>
        </p:txBody>
      </p:sp>
      <p:sp>
        <p:nvSpPr>
          <p:cNvPr id="7" name="6 Marcador de número de diapositiva"/>
          <p:cNvSpPr>
            <a:spLocks noGrp="1"/>
          </p:cNvSpPr>
          <p:nvPr>
            <p:ph type="sldNum" sz="quarter" idx="12"/>
          </p:nvPr>
        </p:nvSpPr>
        <p:spPr/>
        <p:txBody>
          <a:bodyPr/>
          <a:lstStyle/>
          <a:p>
            <a:fld id="{B0F9D6FE-DF3A-4BC1-82D7-1DFE22E3BDC7}" type="slidenum">
              <a:rPr lang="es-SV" smtClean="0"/>
              <a:pPr/>
              <a:t>‹Nº›</a:t>
            </a:fld>
            <a:endParaRPr lang="es-SV"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Rectángulo"/>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Rectángulo"/>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29 Rectángulo"/>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30 Rectángulo"/>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31 Rectángulo"/>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32 Rectángulo redondeado"/>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33 Rectángulo redondeado"/>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34 Rectángulo"/>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Rectángulo"/>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Rectángulo"/>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37 Rectángulo"/>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38 Rectángulo"/>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39 Rectángulo"/>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457200" y="1143000"/>
            <a:ext cx="8229600" cy="10668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3AEBD5A-BF97-4540-8EF9-23628B4E1BB9}" type="datetimeFigureOut">
              <a:rPr lang="es-SV" smtClean="0"/>
              <a:pPr/>
              <a:t>20/06/2012</a:t>
            </a:fld>
            <a:endParaRPr lang="es-SV" dirty="0"/>
          </a:p>
        </p:txBody>
      </p:sp>
      <p:sp>
        <p:nvSpPr>
          <p:cNvPr id="3" name="2 Marcador de pie de página"/>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s-SV" dirty="0"/>
          </a:p>
        </p:txBody>
      </p:sp>
      <p:sp>
        <p:nvSpPr>
          <p:cNvPr id="23" name="22 Marcador de número de diapositiva"/>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0F9D6FE-DF3A-4BC1-82D7-1DFE22E3BDC7}" type="slidenum">
              <a:rPr lang="es-SV" smtClean="0"/>
              <a:pPr/>
              <a:t>‹Nº›</a:t>
            </a:fld>
            <a:endParaRPr lang="es-SV" dirty="0"/>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692696"/>
            <a:ext cx="7851648" cy="3888432"/>
          </a:xfrm>
        </p:spPr>
        <p:txBody>
          <a:bodyPr>
            <a:normAutofit/>
          </a:bodyPr>
          <a:lstStyle/>
          <a:p>
            <a:r>
              <a:rPr lang="en-GB" dirty="0" smtClean="0"/>
              <a:t>PRESENTATION BEFORE THE LIAISON OFFICER NETWORK FOR CONSULAR PROTECTION</a:t>
            </a:r>
            <a:br>
              <a:rPr lang="en-GB" dirty="0" smtClean="0"/>
            </a:br>
            <a:r>
              <a:rPr lang="en-GB" dirty="0" smtClean="0"/>
              <a:t/>
            </a:r>
            <a:br>
              <a:rPr lang="en-GB" dirty="0" smtClean="0"/>
            </a:br>
            <a:r>
              <a:rPr lang="en-GB" sz="2400" dirty="0" smtClean="0">
                <a:solidFill>
                  <a:schemeClr val="tx1"/>
                </a:solidFill>
              </a:rPr>
              <a:t>Panama City, Panama, June 19, 2012</a:t>
            </a:r>
            <a:endParaRPr lang="en-GB" sz="2400" dirty="0">
              <a:solidFill>
                <a:schemeClr val="tx1"/>
              </a:solidFill>
            </a:endParaRPr>
          </a:p>
        </p:txBody>
      </p:sp>
      <p:pic>
        <p:nvPicPr>
          <p:cNvPr id="3" name="2 Imagen" descr="LOGORROCM"/>
          <p:cNvPicPr/>
          <p:nvPr/>
        </p:nvPicPr>
        <p:blipFill>
          <a:blip r:embed="rId3" cstate="print"/>
          <a:srcRect/>
          <a:stretch>
            <a:fillRect/>
          </a:stretch>
        </p:blipFill>
        <p:spPr bwMode="auto">
          <a:xfrm>
            <a:off x="3995936" y="4941168"/>
            <a:ext cx="1489710" cy="148971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GB" dirty="0" smtClean="0"/>
              <a:t>Regularization Processes</a:t>
            </a:r>
            <a:r>
              <a:rPr lang="en-GB" dirty="0" smtClean="0"/>
              <a:t/>
            </a:r>
            <a:br>
              <a:rPr lang="en-GB" dirty="0" smtClean="0"/>
            </a:br>
            <a:endParaRPr lang="en-GB" dirty="0"/>
          </a:p>
        </p:txBody>
      </p:sp>
      <p:sp>
        <p:nvSpPr>
          <p:cNvPr id="3" name="2 Marcador de contenido"/>
          <p:cNvSpPr>
            <a:spLocks noGrp="1"/>
          </p:cNvSpPr>
          <p:nvPr>
            <p:ph idx="1"/>
          </p:nvPr>
        </p:nvSpPr>
        <p:spPr/>
        <p:txBody>
          <a:bodyPr>
            <a:normAutofit fontScale="77500" lnSpcReduction="20000"/>
          </a:bodyPr>
          <a:lstStyle/>
          <a:p>
            <a:r>
              <a:rPr lang="en-GB" dirty="0" smtClean="0"/>
              <a:t> </a:t>
            </a:r>
            <a:r>
              <a:rPr lang="en-GB" dirty="0" smtClean="0"/>
              <a:t>Regularization and documentation processes have been developed for irregular migrants by several States.  However, while States are providing minimum guarantees in an established timeframe, these guarantees are insufficient to ensure the protection of migrant populations and their integration into society.  We propose that, in view of these new regularization experiences, the impact of the regularization processes on migrant populations should be monitored and assessed</a:t>
            </a:r>
            <a:r>
              <a:rPr lang="en-GB" dirty="0" smtClean="0"/>
              <a:t>.</a:t>
            </a:r>
          </a:p>
          <a:p>
            <a:endParaRPr lang="en-GB" dirty="0" smtClean="0"/>
          </a:p>
          <a:p>
            <a:r>
              <a:rPr lang="en-GB" dirty="0" smtClean="0"/>
              <a:t>We are concerned that some States have not ratified t</a:t>
            </a:r>
            <a:r>
              <a:rPr lang="en-US" dirty="0" smtClean="0"/>
              <a:t>he </a:t>
            </a:r>
            <a:r>
              <a:rPr lang="en-US" dirty="0"/>
              <a:t>Hague Convention for the Suppression of Legalization on Foreign Public </a:t>
            </a:r>
            <a:r>
              <a:rPr lang="en-US" dirty="0" smtClean="0"/>
              <a:t>Documents </a:t>
            </a:r>
            <a:r>
              <a:rPr lang="en-GB" dirty="0" smtClean="0"/>
              <a:t>(</a:t>
            </a:r>
            <a:r>
              <a:rPr lang="en-GB" dirty="0" smtClean="0"/>
              <a:t>Apostille</a:t>
            </a:r>
            <a:r>
              <a:rPr lang="en-GB" dirty="0" smtClean="0"/>
              <a:t> Convention).  We urge governments to ratify this Convention.</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dirty="0" smtClean="0"/>
              <a:t>Continued</a:t>
            </a:r>
            <a:r>
              <a:rPr lang="en-GB" dirty="0" smtClean="0"/>
              <a:t>…</a:t>
            </a:r>
            <a:endParaRPr lang="en-GB" dirty="0"/>
          </a:p>
        </p:txBody>
      </p:sp>
      <p:sp>
        <p:nvSpPr>
          <p:cNvPr id="3" name="2 Marcador de contenido"/>
          <p:cNvSpPr>
            <a:spLocks noGrp="1"/>
          </p:cNvSpPr>
          <p:nvPr>
            <p:ph idx="1"/>
          </p:nvPr>
        </p:nvSpPr>
        <p:spPr/>
        <p:txBody>
          <a:bodyPr>
            <a:normAutofit/>
          </a:bodyPr>
          <a:lstStyle/>
          <a:p>
            <a:endParaRPr lang="en-GB" dirty="0" smtClean="0"/>
          </a:p>
          <a:p>
            <a:r>
              <a:rPr lang="en-GB" dirty="0" smtClean="0"/>
              <a:t>We have observed that limitations exist in some Member States of RCM for access to consular services:</a:t>
            </a:r>
            <a:endParaRPr lang="en-GB" dirty="0" smtClean="0"/>
          </a:p>
          <a:p>
            <a:pPr lvl="1"/>
            <a:r>
              <a:rPr lang="en-GB" dirty="0" smtClean="0">
                <a:solidFill>
                  <a:schemeClr val="tx1"/>
                </a:solidFill>
              </a:rPr>
              <a:t>Access to national documentation required for regularization</a:t>
            </a:r>
            <a:endParaRPr lang="en-GB" dirty="0" smtClean="0">
              <a:solidFill>
                <a:schemeClr val="tx1"/>
              </a:solidFill>
            </a:endParaRPr>
          </a:p>
          <a:p>
            <a:pPr lvl="1"/>
            <a:r>
              <a:rPr lang="en-GB" dirty="0" smtClean="0">
                <a:solidFill>
                  <a:schemeClr val="tx1"/>
                </a:solidFill>
              </a:rPr>
              <a:t>Facilitating consular </a:t>
            </a:r>
            <a:r>
              <a:rPr lang="en-GB" dirty="0" smtClean="0">
                <a:solidFill>
                  <a:schemeClr val="tx1"/>
                </a:solidFill>
              </a:rPr>
              <a:t>services for the population</a:t>
            </a:r>
            <a:endParaRPr lang="en-GB" dirty="0" smtClean="0">
              <a:solidFill>
                <a:schemeClr val="tx1"/>
              </a:solidFill>
            </a:endParaRPr>
          </a:p>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556792"/>
            <a:ext cx="8435280" cy="5017744"/>
          </a:xfrm>
        </p:spPr>
        <p:txBody>
          <a:bodyPr>
            <a:normAutofit/>
          </a:bodyPr>
          <a:lstStyle/>
          <a:p>
            <a:r>
              <a:rPr lang="en-GB" dirty="0" smtClean="0"/>
              <a:t>Mechanisms should be developed together with the United States to discuss comprehensive migration legislation, with the aim of promoting the protection of migrant populations.  </a:t>
            </a:r>
            <a:r>
              <a:rPr lang="en-GB" dirty="0" smtClean="0"/>
              <a:t>Once this discussion has advanced, we consider that it is important to grant TPS to Guatemala since this country – as the other Central American countries that have already been granted TPS – fulfils the requirements to be eligible for this benefit.</a:t>
            </a:r>
          </a:p>
          <a:p>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908720"/>
            <a:ext cx="8363272" cy="773832"/>
          </a:xfrm>
        </p:spPr>
        <p:txBody>
          <a:bodyPr>
            <a:normAutofit fontScale="90000"/>
          </a:bodyPr>
          <a:lstStyle/>
          <a:p>
            <a:r>
              <a:rPr lang="en-GB" dirty="0" smtClean="0"/>
              <a:t>Identifying Missing Persons</a:t>
            </a:r>
            <a:br>
              <a:rPr lang="en-GB" dirty="0" smtClean="0"/>
            </a:br>
            <a:endParaRPr lang="en-GB" dirty="0"/>
          </a:p>
        </p:txBody>
      </p:sp>
      <p:sp>
        <p:nvSpPr>
          <p:cNvPr id="3" name="2 Marcador de contenido"/>
          <p:cNvSpPr>
            <a:spLocks noGrp="1"/>
          </p:cNvSpPr>
          <p:nvPr>
            <p:ph idx="1"/>
          </p:nvPr>
        </p:nvSpPr>
        <p:spPr>
          <a:xfrm>
            <a:off x="457200" y="1628800"/>
            <a:ext cx="8229600" cy="5040560"/>
          </a:xfrm>
        </p:spPr>
        <p:txBody>
          <a:bodyPr>
            <a:normAutofit fontScale="70000" lnSpcReduction="20000"/>
          </a:bodyPr>
          <a:lstStyle/>
          <a:p>
            <a:r>
              <a:rPr lang="en-GB" dirty="0" smtClean="0"/>
              <a:t>Processes have been developed through civil society organizations to identify bodies of deceased persons and locate missing migrants in Mexican territory, with participation of States.  We urge States to follow up on these experiences in order to envision institutionalization processes. </a:t>
            </a:r>
            <a:endParaRPr lang="en-GB" dirty="0" smtClean="0"/>
          </a:p>
          <a:p>
            <a:r>
              <a:rPr lang="en-GB" dirty="0" smtClean="0"/>
              <a:t>We are concerned about the discretional manner in which the bodies of deceased migrants are identified and repatriated.  We urge States to establish a protocol for the identification of bodies of deceased persons through the development of a data bank on missing migrants (MNL) and use of DNA samples to identify the deceased persons.  In this regard, is important that States consider allocating financial resources from their budgets to develop this protocol, repatriate and deliver deceased persons, and compensate the families of </a:t>
            </a:r>
            <a:r>
              <a:rPr lang="en-GB" smtClean="0"/>
              <a:t>the deceased</a:t>
            </a:r>
            <a:r>
              <a:rPr lang="en-GB" smtClean="0"/>
              <a:t>.  </a:t>
            </a:r>
            <a:r>
              <a:rPr lang="en-GB" dirty="0" smtClean="0"/>
              <a:t>In order to help develop this protocol, the </a:t>
            </a:r>
            <a:r>
              <a:rPr lang="en-GB" i="1" dirty="0" smtClean="0"/>
              <a:t>“Agreement on Inter-institutional Cooperation for the Establishment of Mechanisms to Exchange Information about Missing Migrants and Unidentified Bodies” </a:t>
            </a:r>
            <a:r>
              <a:rPr lang="en-GB" dirty="0" smtClean="0"/>
              <a:t>could be shared through RNCOM. </a:t>
            </a:r>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GB" dirty="0" smtClean="0"/>
              <a:t>Access to Justice</a:t>
            </a:r>
            <a:endParaRPr lang="en-GB" dirty="0"/>
          </a:p>
        </p:txBody>
      </p:sp>
      <p:sp>
        <p:nvSpPr>
          <p:cNvPr id="3" name="2 Marcador de contenido"/>
          <p:cNvSpPr>
            <a:spLocks noGrp="1"/>
          </p:cNvSpPr>
          <p:nvPr>
            <p:ph idx="1"/>
          </p:nvPr>
        </p:nvSpPr>
        <p:spPr>
          <a:xfrm>
            <a:off x="457200" y="2132856"/>
            <a:ext cx="8229600" cy="3993307"/>
          </a:xfrm>
        </p:spPr>
        <p:txBody>
          <a:bodyPr>
            <a:normAutofit/>
          </a:bodyPr>
          <a:lstStyle/>
          <a:p>
            <a:r>
              <a:rPr lang="en-GB" dirty="0" smtClean="0"/>
              <a:t>Migrant populations have no technical defence when facing administrative, quasi jurisdictional, or judicial processes.  </a:t>
            </a:r>
          </a:p>
          <a:p>
            <a:pPr>
              <a:buNone/>
            </a:pPr>
            <a:endParaRPr lang="en-GB" dirty="0" smtClean="0"/>
          </a:p>
          <a:p>
            <a:r>
              <a:rPr lang="en-GB" dirty="0" smtClean="0"/>
              <a:t>Interventions by consular officers are required to provide assistance to nationals </a:t>
            </a:r>
            <a:r>
              <a:rPr lang="en-GB" dirty="0" smtClean="0"/>
              <a:t>of their country in the receiving State, facilitating advice, representation, and/or accompaniment. </a:t>
            </a:r>
            <a:endParaRPr lang="en-GB" dirty="0" smtClean="0"/>
          </a:p>
        </p:txBody>
      </p:sp>
      <p:pic>
        <p:nvPicPr>
          <p:cNvPr id="4" name="3 Imagen" descr="LOGORROCM"/>
          <p:cNvPicPr/>
          <p:nvPr/>
        </p:nvPicPr>
        <p:blipFill>
          <a:blip r:embed="rId2" cstate="print"/>
          <a:srcRect/>
          <a:stretch>
            <a:fillRect/>
          </a:stretch>
        </p:blipFill>
        <p:spPr bwMode="auto">
          <a:xfrm>
            <a:off x="7740352" y="5229200"/>
            <a:ext cx="1129670" cy="127368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04664"/>
            <a:ext cx="8229600" cy="1066800"/>
          </a:xfrm>
        </p:spPr>
        <p:txBody>
          <a:bodyPr/>
          <a:lstStyle/>
          <a:p>
            <a:r>
              <a:rPr lang="en-GB" dirty="0" smtClean="0"/>
              <a:t>Options to Consider</a:t>
            </a:r>
            <a:endParaRPr lang="en-GB" dirty="0"/>
          </a:p>
        </p:txBody>
      </p:sp>
      <p:sp>
        <p:nvSpPr>
          <p:cNvPr id="3" name="2 Marcador de contenido"/>
          <p:cNvSpPr>
            <a:spLocks noGrp="1"/>
          </p:cNvSpPr>
          <p:nvPr>
            <p:ph idx="1"/>
          </p:nvPr>
        </p:nvSpPr>
        <p:spPr>
          <a:xfrm>
            <a:off x="395536" y="1196752"/>
            <a:ext cx="8280920" cy="5661248"/>
          </a:xfrm>
        </p:spPr>
        <p:txBody>
          <a:bodyPr>
            <a:normAutofit fontScale="92500"/>
          </a:bodyPr>
          <a:lstStyle/>
          <a:p>
            <a:r>
              <a:rPr lang="en-GB" dirty="0" smtClean="0"/>
              <a:t>We express our concern regarding the mechanism being promoted by some States through their consulates of establishing partnerships with particular law firms</a:t>
            </a:r>
            <a:r>
              <a:rPr lang="en-GB" dirty="0" smtClean="0"/>
              <a:t>.  The risk is that consular protection actions – widely developed based on Advisory Opinion No. 16 (guaranteeing due process) – could be delegated completely</a:t>
            </a:r>
            <a:r>
              <a:rPr lang="en-GB" dirty="0" smtClean="0"/>
              <a:t>). </a:t>
            </a:r>
          </a:p>
          <a:p>
            <a:pPr>
              <a:buNone/>
            </a:pPr>
            <a:r>
              <a:rPr lang="en-GB" dirty="0" smtClean="0"/>
              <a:t> </a:t>
            </a:r>
          </a:p>
          <a:p>
            <a:r>
              <a:rPr lang="en-GB" dirty="0" smtClean="0"/>
              <a:t>Member States of RCM are urged to consider adopting the role of Cultural Attaché to provide  guidance to nationals in the country of employment, as well as information that is useful for their performance at work and to safeguard their right</a:t>
            </a:r>
            <a:r>
              <a:rPr lang="en-GB" dirty="0" smtClean="0"/>
              <a:t>s. </a:t>
            </a:r>
          </a:p>
          <a:p>
            <a:pPr>
              <a:buNone/>
            </a:pPr>
            <a:endParaRPr lang="en-GB" dirty="0" smtClean="0"/>
          </a:p>
          <a:p>
            <a:endParaRPr lang="en-GB" dirty="0" smtClean="0"/>
          </a:p>
          <a:p>
            <a:endParaRPr lang="en-GB" dirty="0" smtClean="0"/>
          </a:p>
          <a:p>
            <a:endParaRPr lang="en-GB" dirty="0" smtClean="0"/>
          </a:p>
          <a:p>
            <a:endParaRPr lang="en-GB" dirty="0"/>
          </a:p>
        </p:txBody>
      </p:sp>
      <p:pic>
        <p:nvPicPr>
          <p:cNvPr id="4" name="3 Imagen" descr="LOGORROCM"/>
          <p:cNvPicPr/>
          <p:nvPr/>
        </p:nvPicPr>
        <p:blipFill>
          <a:blip r:embed="rId2" cstate="print"/>
          <a:srcRect/>
          <a:stretch>
            <a:fillRect/>
          </a:stretch>
        </p:blipFill>
        <p:spPr bwMode="auto">
          <a:xfrm>
            <a:off x="7740352" y="0"/>
            <a:ext cx="1201678" cy="11296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40768"/>
            <a:ext cx="8229600" cy="5233768"/>
          </a:xfrm>
        </p:spPr>
        <p:txBody>
          <a:bodyPr>
            <a:normAutofit/>
          </a:bodyPr>
          <a:lstStyle/>
          <a:p>
            <a:pPr>
              <a:buNone/>
            </a:pPr>
            <a:endParaRPr lang="en-GB" dirty="0" smtClean="0"/>
          </a:p>
          <a:p>
            <a:pPr>
              <a:buNone/>
            </a:pPr>
            <a:endParaRPr lang="en-GB" dirty="0" smtClean="0"/>
          </a:p>
          <a:p>
            <a:r>
              <a:rPr lang="en-GB" dirty="0" smtClean="0"/>
              <a:t>We have observed that States have expanded their consular networks through mixed consulates in Mexico.  We urge States to expand the consular network in the United States and in countries of transit and destination, with the aim of promoting assistance to migrant populations</a:t>
            </a:r>
            <a:r>
              <a:rPr lang="en-GB" dirty="0" smtClean="0"/>
              <a:t>.  </a:t>
            </a:r>
          </a:p>
          <a:p>
            <a:endParaRPr lang="en-GB" dirty="0"/>
          </a:p>
        </p:txBody>
      </p:sp>
      <p:sp>
        <p:nvSpPr>
          <p:cNvPr id="4" name="3 CuadroTexto"/>
          <p:cNvSpPr txBox="1"/>
          <p:nvPr/>
        </p:nvSpPr>
        <p:spPr>
          <a:xfrm>
            <a:off x="755576" y="1196752"/>
            <a:ext cx="6768752" cy="707886"/>
          </a:xfrm>
          <a:prstGeom prst="rect">
            <a:avLst/>
          </a:prstGeom>
          <a:noFill/>
        </p:spPr>
        <p:txBody>
          <a:bodyPr wrap="square" rtlCol="0">
            <a:spAutoFit/>
          </a:bodyPr>
          <a:lstStyle/>
          <a:p>
            <a:r>
              <a:rPr lang="en-GB" sz="4000" i="1" dirty="0" smtClean="0">
                <a:effectLst>
                  <a:outerShdw blurRad="38100" dist="38100" dir="2700000" algn="tl">
                    <a:srgbClr val="000000">
                      <a:alpha val="43137"/>
                    </a:srgbClr>
                  </a:outerShdw>
                </a:effectLst>
              </a:rPr>
              <a:t>Best Practice…..</a:t>
            </a:r>
            <a:endParaRPr lang="en-GB" sz="4000" i="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629816"/>
          </a:xfrm>
        </p:spPr>
        <p:txBody>
          <a:bodyPr>
            <a:normAutofit fontScale="90000"/>
          </a:bodyPr>
          <a:lstStyle/>
          <a:p>
            <a:r>
              <a:rPr lang="en-GB" dirty="0" smtClean="0"/>
              <a:t>Inter-institutional Coordination</a:t>
            </a:r>
            <a:r>
              <a:rPr lang="en-GB" dirty="0" smtClean="0"/>
              <a:t/>
            </a:r>
            <a:br>
              <a:rPr lang="en-GB" dirty="0" smtClean="0"/>
            </a:br>
            <a:endParaRPr lang="en-GB" dirty="0"/>
          </a:p>
        </p:txBody>
      </p:sp>
      <p:sp>
        <p:nvSpPr>
          <p:cNvPr id="3" name="2 Marcador de contenido"/>
          <p:cNvSpPr>
            <a:spLocks noGrp="1"/>
          </p:cNvSpPr>
          <p:nvPr>
            <p:ph idx="1"/>
          </p:nvPr>
        </p:nvSpPr>
        <p:spPr>
          <a:xfrm>
            <a:off x="457200" y="1484784"/>
            <a:ext cx="8219256" cy="5184576"/>
          </a:xfrm>
        </p:spPr>
        <p:txBody>
          <a:bodyPr>
            <a:normAutofit fontScale="85000" lnSpcReduction="20000"/>
          </a:bodyPr>
          <a:lstStyle/>
          <a:p>
            <a:r>
              <a:rPr lang="en-GB" dirty="0" smtClean="0"/>
              <a:t>The existence of migrants – adults, boys, girls, and adolescents – has been observed that no longer have the means to continue travelling or return to their country of origin, thus requiring humanitarian aid provided through consulates in transit countries</a:t>
            </a:r>
            <a:r>
              <a:rPr lang="en-GB" dirty="0" smtClean="0"/>
              <a:t>. </a:t>
            </a:r>
          </a:p>
          <a:p>
            <a:endParaRPr lang="en-GB" dirty="0" smtClean="0"/>
          </a:p>
          <a:p>
            <a:r>
              <a:rPr lang="en-GB" dirty="0" smtClean="0"/>
              <a:t>We are concerned about the fact that, given the competencies of consular protection, States are not developing mechanisms to follow up on migrant populations in their processes of reintegration, assistance, and protection.  We believe that, while follow-up is not a function of consulates, mechanisms should be developed to coordinate efforts and exchange information with relevant institutions that could ensure protection for migrants with the aim of improving their living conditions</a:t>
            </a:r>
            <a:r>
              <a:rPr lang="en-GB" dirty="0" smtClean="0"/>
              <a:t>.</a:t>
            </a:r>
          </a:p>
          <a:p>
            <a:endParaRPr lang="en-GB" dirty="0" smtClean="0"/>
          </a:p>
        </p:txBody>
      </p:sp>
      <p:pic>
        <p:nvPicPr>
          <p:cNvPr id="4" name="3 Imagen" descr="LOGORROCM"/>
          <p:cNvPicPr/>
          <p:nvPr/>
        </p:nvPicPr>
        <p:blipFill>
          <a:blip r:embed="rId2" cstate="print"/>
          <a:srcRect/>
          <a:stretch>
            <a:fillRect/>
          </a:stretch>
        </p:blipFill>
        <p:spPr bwMode="auto">
          <a:xfrm>
            <a:off x="7452320" y="0"/>
            <a:ext cx="1489710" cy="14401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dirty="0" smtClean="0"/>
              <a:t>Continued</a:t>
            </a:r>
            <a:r>
              <a:rPr lang="en-GB" dirty="0" smtClean="0"/>
              <a:t>….</a:t>
            </a:r>
            <a:endParaRPr lang="en-GB" dirty="0"/>
          </a:p>
        </p:txBody>
      </p:sp>
      <p:sp>
        <p:nvSpPr>
          <p:cNvPr id="3" name="2 Marcador de contenido"/>
          <p:cNvSpPr>
            <a:spLocks noGrp="1"/>
          </p:cNvSpPr>
          <p:nvPr>
            <p:ph idx="1"/>
          </p:nvPr>
        </p:nvSpPr>
        <p:spPr/>
        <p:txBody>
          <a:bodyPr>
            <a:normAutofit/>
          </a:bodyPr>
          <a:lstStyle/>
          <a:p>
            <a:r>
              <a:rPr lang="en-GB" dirty="0" smtClean="0"/>
              <a:t>We express our concern regarding the absence of provisions by States to allocate funds to the budgets of consulates.  We have observed that in many cases, while consulates are fund-raising channels (through charging fees), no percentage is allocated to them to ensure the availability of the resources required to strengthen consular actions</a:t>
            </a:r>
            <a:r>
              <a:rPr lang="en-GB" dirty="0" smtClean="0"/>
              <a:t>.</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052736"/>
            <a:ext cx="8229600" cy="1066800"/>
          </a:xfrm>
        </p:spPr>
        <p:txBody>
          <a:bodyPr>
            <a:normAutofit fontScale="90000"/>
          </a:bodyPr>
          <a:lstStyle/>
          <a:p>
            <a:r>
              <a:rPr lang="en-GB" dirty="0" smtClean="0"/>
              <a:t>Lack of Protection for Consular Officers</a:t>
            </a:r>
            <a:endParaRPr lang="en-GB" dirty="0"/>
          </a:p>
        </p:txBody>
      </p:sp>
      <p:sp>
        <p:nvSpPr>
          <p:cNvPr id="3" name="2 Marcador de contenido"/>
          <p:cNvSpPr>
            <a:spLocks noGrp="1"/>
          </p:cNvSpPr>
          <p:nvPr>
            <p:ph idx="1"/>
          </p:nvPr>
        </p:nvSpPr>
        <p:spPr/>
        <p:txBody>
          <a:bodyPr>
            <a:normAutofit fontScale="92500" lnSpcReduction="20000"/>
          </a:bodyPr>
          <a:lstStyle/>
          <a:p>
            <a:r>
              <a:rPr lang="en-GB" dirty="0" smtClean="0"/>
              <a:t>In performing consular functions, sometimes the integrity of consular officers is endangered.  However, no previously established protection actions – or, in the best-case scenario, security protocols – exist.</a:t>
            </a:r>
          </a:p>
          <a:p>
            <a:pPr>
              <a:buNone/>
            </a:pPr>
            <a:r>
              <a:rPr lang="en-GB" dirty="0" smtClean="0"/>
              <a:t>    </a:t>
            </a:r>
          </a:p>
          <a:p>
            <a:pPr>
              <a:buNone/>
            </a:pPr>
            <a:r>
              <a:rPr lang="en-GB" dirty="0" smtClean="0"/>
              <a:t>    </a:t>
            </a:r>
            <a:r>
              <a:rPr lang="en-GB" dirty="0" smtClean="0"/>
              <a:t>It would be convenient to explore the use of protection mechanisms for human rights protectors to protect </a:t>
            </a:r>
            <a:r>
              <a:rPr lang="en-GB" dirty="0" smtClean="0"/>
              <a:t>consular officers.  </a:t>
            </a:r>
            <a:r>
              <a:rPr lang="en-GB" dirty="0" smtClean="0"/>
              <a:t>RNCOM could facilitate relevant information, training, and specific related experience</a:t>
            </a:r>
            <a:r>
              <a:rPr lang="en-GB" dirty="0" smtClean="0"/>
              <a:t>.   </a:t>
            </a:r>
          </a:p>
          <a:p>
            <a:pPr>
              <a:buNone/>
            </a:pPr>
            <a:r>
              <a:rPr lang="en-GB" dirty="0" smtClean="0"/>
              <a:t> </a:t>
            </a:r>
            <a:endParaRPr lang="en-GB" dirty="0"/>
          </a:p>
        </p:txBody>
      </p:sp>
      <p:pic>
        <p:nvPicPr>
          <p:cNvPr id="4" name="3 Imagen" descr="LOGORROCM"/>
          <p:cNvPicPr/>
          <p:nvPr/>
        </p:nvPicPr>
        <p:blipFill>
          <a:blip r:embed="rId2" cstate="print"/>
          <a:srcRect/>
          <a:stretch>
            <a:fillRect/>
          </a:stretch>
        </p:blipFill>
        <p:spPr bwMode="auto">
          <a:xfrm>
            <a:off x="7596336" y="211098"/>
            <a:ext cx="1273686" cy="134569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GB" dirty="0" smtClean="0"/>
              <a:t>Consular Protection for Boys, Girls, and Adolescents</a:t>
            </a:r>
            <a:br>
              <a:rPr lang="en-GB" dirty="0" smtClean="0"/>
            </a:br>
            <a:endParaRPr lang="en-GB" dirty="0"/>
          </a:p>
        </p:txBody>
      </p:sp>
      <p:sp>
        <p:nvSpPr>
          <p:cNvPr id="3" name="2 Marcador de contenido"/>
          <p:cNvSpPr>
            <a:spLocks noGrp="1"/>
          </p:cNvSpPr>
          <p:nvPr>
            <p:ph idx="1"/>
          </p:nvPr>
        </p:nvSpPr>
        <p:spPr/>
        <p:txBody>
          <a:bodyPr>
            <a:normAutofit fontScale="92500" lnSpcReduction="20000"/>
          </a:bodyPr>
          <a:lstStyle/>
          <a:p>
            <a:r>
              <a:rPr lang="en-GB" dirty="0" smtClean="0"/>
              <a:t>While countries have implemented the </a:t>
            </a:r>
            <a:r>
              <a:rPr lang="en-GB" dirty="0" smtClean="0"/>
              <a:t>protocol on </a:t>
            </a:r>
            <a:r>
              <a:rPr lang="en-GB" i="1" dirty="0" smtClean="0"/>
              <a:t>refoulement</a:t>
            </a:r>
            <a:r>
              <a:rPr lang="en-GB" dirty="0" smtClean="0"/>
              <a:t> of boys, girls, and adolescents that reflects the spirit of ensuring the Child´s Best Interest, we have observed that in complying with this protocol boys, girls, and adolescents are delivered to their relatives.  In this regard, we agree with some initiatives by States to follow up and monitor the reintegration of boys, girls, and adolescents into their families.  Therefore, we urge States to develop mechanisms to involve government institutions to provide support and assistance to families, with the ultimate goal of ensuring the Child’s Best Interest</a:t>
            </a:r>
            <a:r>
              <a:rPr lang="en-GB" dirty="0" smtClean="0"/>
              <a:t>.</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dirty="0" smtClean="0"/>
              <a:t>Continued</a:t>
            </a:r>
            <a:r>
              <a:rPr lang="en-GB" dirty="0" smtClean="0"/>
              <a:t>….</a:t>
            </a:r>
            <a:endParaRPr lang="en-GB" dirty="0"/>
          </a:p>
        </p:txBody>
      </p:sp>
      <p:sp>
        <p:nvSpPr>
          <p:cNvPr id="3" name="2 Marcador de contenido"/>
          <p:cNvSpPr>
            <a:spLocks noGrp="1"/>
          </p:cNvSpPr>
          <p:nvPr>
            <p:ph idx="1"/>
          </p:nvPr>
        </p:nvSpPr>
        <p:spPr/>
        <p:txBody>
          <a:bodyPr>
            <a:normAutofit/>
          </a:bodyPr>
          <a:lstStyle/>
          <a:p>
            <a:r>
              <a:rPr lang="en-GB" dirty="0" smtClean="0"/>
              <a:t>We express our concern about the lack of protection for boys, girls, and adolescents that have returned to their families in more vulnerable situations (</a:t>
            </a:r>
            <a:r>
              <a:rPr lang="en-GB" dirty="0" smtClean="0"/>
              <a:t>amputations, disease, malnutrition, psycho-social assistance needs) and for those that do not have a family to reunite with upon their return.</a:t>
            </a:r>
          </a:p>
          <a:p>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281</TotalTime>
  <Words>1019</Words>
  <Application>Microsoft Office PowerPoint</Application>
  <PresentationFormat>Presentación en pantalla (4:3)</PresentationFormat>
  <Paragraphs>45</Paragraphs>
  <Slides>13</Slides>
  <Notes>1</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Urbano</vt:lpstr>
      <vt:lpstr>PRESENTATION BEFORE THE LIAISON OFFICER NETWORK FOR CONSULAR PROTECTION  Panama City, Panama, June 19, 2012</vt:lpstr>
      <vt:lpstr>Access to Justice</vt:lpstr>
      <vt:lpstr>Options to Consider</vt:lpstr>
      <vt:lpstr>Presentación de PowerPoint</vt:lpstr>
      <vt:lpstr>Inter-institutional Coordination </vt:lpstr>
      <vt:lpstr>Continued….</vt:lpstr>
      <vt:lpstr>Lack of Protection for Consular Officers</vt:lpstr>
      <vt:lpstr>Consular Protection for Boys, Girls, and Adolescents </vt:lpstr>
      <vt:lpstr>Continued….</vt:lpstr>
      <vt:lpstr>Regularization Processes </vt:lpstr>
      <vt:lpstr>Continued…</vt:lpstr>
      <vt:lpstr>Presentación de PowerPoint</vt:lpstr>
      <vt:lpstr>Identifying Missing Persons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PRESENTACION ANTE LA  RED DE  FUNCIONARIOS DE ENLACE PARA LA PROTECCION CONSULAR</dc:title>
  <dc:creator>Morales Peréz</dc:creator>
  <cp:lastModifiedBy>Christiane Lehnhoff</cp:lastModifiedBy>
  <cp:revision>54</cp:revision>
  <dcterms:created xsi:type="dcterms:W3CDTF">2011-06-07T11:45:11Z</dcterms:created>
  <dcterms:modified xsi:type="dcterms:W3CDTF">2012-06-20T17:29:59Z</dcterms:modified>
</cp:coreProperties>
</file>