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0">
  <p:sldMasterIdLst>
    <p:sldMasterId id="2147483924" r:id="rId1"/>
  </p:sldMasterIdLst>
  <p:notesMasterIdLst>
    <p:notesMasterId r:id="rId10"/>
  </p:notesMasterIdLst>
  <p:sldIdLst>
    <p:sldId id="272" r:id="rId2"/>
    <p:sldId id="271" r:id="rId3"/>
    <p:sldId id="270" r:id="rId4"/>
    <p:sldId id="269" r:id="rId5"/>
    <p:sldId id="268" r:id="rId6"/>
    <p:sldId id="267" r:id="rId7"/>
    <p:sldId id="266" r:id="rId8"/>
    <p:sldId id="265" r:id="rId9"/>
  </p:sldIdLst>
  <p:sldSz cx="9144000" cy="6858000" type="screen4x3"/>
  <p:notesSz cx="6858000" cy="9144000"/>
  <p:defaultTextStyle>
    <a:lvl1pPr marL="0" indent="0" algn="l" eaLnBrk="1" fontAlgn="base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rgbClr val="000000"/>
        </a:solidFill>
        <a:latin typeface="Times New Roman" charset="0"/>
        <a:ea typeface="Times New Roman" charset="0"/>
        <a:sym typeface="Times New Roman" charset="0"/>
      </a:defRPr>
    </a:lvl1pPr>
    <a:lvl2pPr marL="457200" indent="0" algn="l" eaLnBrk="1" fontAlgn="base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rgbClr val="000000"/>
        </a:solidFill>
        <a:latin typeface="Times New Roman" charset="0"/>
        <a:ea typeface="Times New Roman" charset="0"/>
        <a:sym typeface="Times New Roman" charset="0"/>
      </a:defRPr>
    </a:lvl2pPr>
    <a:lvl3pPr marL="914400" indent="0" algn="l" eaLnBrk="1" fontAlgn="base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rgbClr val="000000"/>
        </a:solidFill>
        <a:latin typeface="Times New Roman" charset="0"/>
        <a:ea typeface="Times New Roman" charset="0"/>
        <a:sym typeface="Times New Roman" charset="0"/>
      </a:defRPr>
    </a:lvl3pPr>
    <a:lvl4pPr marL="1371600" indent="0" algn="l" eaLnBrk="1" fontAlgn="base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rgbClr val="000000"/>
        </a:solidFill>
        <a:latin typeface="Times New Roman" charset="0"/>
        <a:ea typeface="Times New Roman" charset="0"/>
        <a:sym typeface="Times New Roman" charset="0"/>
      </a:defRPr>
    </a:lvl4pPr>
    <a:lvl5pPr marL="1828800" indent="0" algn="l" eaLnBrk="1" fontAlgn="base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rgbClr val="000000"/>
        </a:solidFill>
        <a:latin typeface="Times New Roman" charset="0"/>
        <a:ea typeface="Times New Roman" charset="0"/>
        <a:sym typeface="Times New Roman" charset="0"/>
      </a:defRPr>
    </a:lvl5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44" autoAdjust="0"/>
    <p:restoredTop sz="94660" autoAdjust="0"/>
  </p:normalViewPr>
  <p:slideViewPr>
    <p:cSldViewPr>
      <p:cViewPr varScale="1">
        <p:scale>
          <a:sx n="70" d="100"/>
          <a:sy n="70" d="100"/>
        </p:scale>
        <p:origin x="49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Header Placeholder 104865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2"/>
          </a:xfrm>
          <a:prstGeom prst="rect">
            <a:avLst/>
          </a:prstGeom>
          <a:noFill/>
          <a:ln>
            <a:noFill/>
          </a:ln>
        </p:spPr>
        <p:txBody>
          <a:bodyPr lIns="91492" tIns="45745" rIns="91492" bIns="45745" anchor="t"/>
          <a:lstStyle/>
          <a:p>
            <a:pPr lvl="0" algn="l"/>
            <a:endParaRPr lang="en-US" altLang="en-US" sz="1100"/>
          </a:p>
        </p:txBody>
      </p:sp>
      <p:sp>
        <p:nvSpPr>
          <p:cNvPr id="1048655" name="Date Placeholder 1048654"/>
          <p:cNvSpPr>
            <a:spLocks noGrp="1"/>
          </p:cNvSpPr>
          <p:nvPr>
            <p:ph type="dt" idx="1"/>
          </p:nvPr>
        </p:nvSpPr>
        <p:spPr>
          <a:xfrm>
            <a:off x="4021137" y="0"/>
            <a:ext cx="3076575" cy="512762"/>
          </a:xfrm>
          <a:prstGeom prst="rect">
            <a:avLst/>
          </a:prstGeom>
          <a:noFill/>
          <a:ln>
            <a:noFill/>
          </a:ln>
        </p:spPr>
        <p:txBody>
          <a:bodyPr lIns="91492" tIns="45745" rIns="91492" bIns="45745" anchor="t"/>
          <a:lstStyle/>
          <a:p>
            <a:pPr lvl="0" algn="r"/>
            <a:endParaRPr lang="en-US" altLang="en-US" sz="1100"/>
          </a:p>
        </p:txBody>
      </p:sp>
      <p:sp>
        <p:nvSpPr>
          <p:cNvPr id="1048656" name="Slide Image Placeholder 1048655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2"/>
            <a:ext cx="5118100" cy="3838575"/>
          </a:xfrm>
          <a:prstGeom prst="rect">
            <a:avLst/>
          </a:prstGeom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lIns="91440" tIns="45720" rIns="91440" bIns="45720"/>
          <a:lstStyle/>
          <a:p>
            <a:endParaRPr/>
          </a:p>
        </p:txBody>
      </p:sp>
      <p:sp>
        <p:nvSpPr>
          <p:cNvPr id="1048657" name="Notes Placeholder 1048656"/>
          <p:cNvSpPr>
            <a:spLocks noGrp="1"/>
          </p:cNvSpPr>
          <p:nvPr>
            <p:ph type="body" sz="quarter" idx="3"/>
          </p:nvPr>
        </p:nvSpPr>
        <p:spPr>
          <a:xfrm>
            <a:off x="709612" y="4862512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lIns="91492" tIns="45745" rIns="91492" bIns="45745" anchor="t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48658" name="Footer Placeholder 1048657"/>
          <p:cNvSpPr>
            <a:spLocks noGrp="1"/>
          </p:cNvSpPr>
          <p:nvPr>
            <p:ph type="ftr" sz="quarter" idx="4"/>
          </p:nvPr>
        </p:nvSpPr>
        <p:spPr>
          <a:xfrm>
            <a:off x="0" y="9720262"/>
            <a:ext cx="3076575" cy="512762"/>
          </a:xfrm>
          <a:prstGeom prst="rect">
            <a:avLst/>
          </a:prstGeom>
          <a:noFill/>
          <a:ln>
            <a:noFill/>
          </a:ln>
        </p:spPr>
        <p:txBody>
          <a:bodyPr lIns="91492" tIns="45745" rIns="91492" bIns="45745" anchor="b"/>
          <a:lstStyle/>
          <a:p>
            <a:pPr lvl="0" algn="l"/>
            <a:endParaRPr lang="en-US" altLang="en-US" sz="1100"/>
          </a:p>
        </p:txBody>
      </p:sp>
      <p:sp>
        <p:nvSpPr>
          <p:cNvPr id="1048659" name="Slide Number Placeholder 1048658"/>
          <p:cNvSpPr>
            <a:spLocks noGrp="1"/>
          </p:cNvSpPr>
          <p:nvPr>
            <p:ph type="sldNum" sz="quarter" idx="5"/>
          </p:nvPr>
        </p:nvSpPr>
        <p:spPr>
          <a:xfrm>
            <a:off x="4021137" y="9720262"/>
            <a:ext cx="3076575" cy="512762"/>
          </a:xfrm>
          <a:prstGeom prst="rect">
            <a:avLst/>
          </a:prstGeom>
          <a:noFill/>
          <a:ln>
            <a:noFill/>
          </a:ln>
        </p:spPr>
        <p:txBody>
          <a:bodyPr lIns="91492" tIns="45745" rIns="91492" bIns="45745" anchor="b"/>
          <a:lstStyle/>
          <a:p>
            <a:pPr lvl="0" algn="r"/>
            <a:fld id="{566ABCEB-ACFC-4714-9973-3DA970169C29}" type="slidenum">
              <a:rPr lang="en-US" altLang="en-US" sz="1100"/>
              <a:pPr lvl="0" algn="r"/>
              <a:t>‹#›</a:t>
            </a:fld>
            <a:endParaRPr lang="en-US" altLang="en-US" sz="1100"/>
          </a:p>
        </p:txBody>
      </p:sp>
    </p:spTree>
    <p:extLst>
      <p:ext uri="{BB962C8B-B14F-4D97-AF65-F5344CB8AC3E}">
        <p14:creationId xmlns:p14="http://schemas.microsoft.com/office/powerpoint/2010/main" val="2986377908"/>
      </p:ext>
    </p:extLst>
  </p:cSld>
  <p:clrMap bg1="dk1" tx1="dk1" bg2="dk1" tx2="dk1" accent1="dk1" accent2="dk1" accent3="dk1" accent4="dk1" accent5="dk1" accent6="dk1" hlink="dk1" folHlink="dk1"/>
  <p:notesStyle>
    <a:lvl1pPr marL="0" indent="0" algn="l" fontAlgn="base">
      <a:spcBef>
        <a:spcPct val="30000"/>
      </a:spcBef>
      <a:spcAft>
        <a:spcPct val="0"/>
      </a:spcAft>
      <a:buFontTx/>
      <a:buNone/>
      <a:defRPr sz="1200" b="0">
        <a:solidFill>
          <a:srgbClr val="000000"/>
        </a:solidFill>
        <a:latin typeface="Arial" charset="0"/>
        <a:ea typeface="宋体" charset="-122"/>
      </a:defRPr>
    </a:lvl1pPr>
    <a:lvl2pPr marL="457200" indent="-457200" algn="l" fontAlgn="base">
      <a:spcBef>
        <a:spcPct val="30000"/>
      </a:spcBef>
      <a:spcAft>
        <a:spcPct val="0"/>
      </a:spcAft>
      <a:buFontTx/>
      <a:buNone/>
      <a:defRPr sz="1200" b="0">
        <a:solidFill>
          <a:srgbClr val="000000"/>
        </a:solidFill>
        <a:latin typeface="Arial" charset="0"/>
        <a:ea typeface="宋体" charset="-122"/>
      </a:defRPr>
    </a:lvl2pPr>
    <a:lvl3pPr marL="914400" indent="-914400" algn="l" fontAlgn="base">
      <a:spcBef>
        <a:spcPct val="30000"/>
      </a:spcBef>
      <a:spcAft>
        <a:spcPct val="0"/>
      </a:spcAft>
      <a:buFontTx/>
      <a:buNone/>
      <a:defRPr sz="1200" b="0">
        <a:solidFill>
          <a:srgbClr val="000000"/>
        </a:solidFill>
        <a:latin typeface="Arial" charset="0"/>
        <a:ea typeface="宋体" charset="-122"/>
      </a:defRPr>
    </a:lvl3pPr>
    <a:lvl4pPr marL="1371600" indent="-1371600" algn="l" fontAlgn="base">
      <a:spcBef>
        <a:spcPct val="30000"/>
      </a:spcBef>
      <a:spcAft>
        <a:spcPct val="0"/>
      </a:spcAft>
      <a:buFontTx/>
      <a:buNone/>
      <a:defRPr sz="1200" b="0">
        <a:solidFill>
          <a:srgbClr val="000000"/>
        </a:solidFill>
        <a:latin typeface="Arial" charset="0"/>
        <a:ea typeface="宋体" charset="-122"/>
      </a:defRPr>
    </a:lvl4pPr>
    <a:lvl5pPr marL="1828800" indent="-1828800" algn="l" fontAlgn="base">
      <a:spcBef>
        <a:spcPct val="30000"/>
      </a:spcBef>
      <a:spcAft>
        <a:spcPct val="0"/>
      </a:spcAft>
      <a:buFontTx/>
      <a:buNone/>
      <a:defRPr sz="1200" b="0">
        <a:solidFill>
          <a:srgbClr val="000000"/>
        </a:solidFill>
        <a:latin typeface="Arial" charset="0"/>
        <a:ea typeface="宋体" charset="-122"/>
      </a:defRPr>
    </a:lvl5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15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00197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820587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3047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478778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36921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290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696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72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84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055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29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55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5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66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435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datetime1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l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10/27/2016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 algn="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66ABCEB-ACFC-4714-9973-3DA970169C29}" type="slidenum">
              <a:rPr lang="en-US" altLang="en-US" sz="1400" b="0" i="0" u="none" baseline="0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pPr marL="0" lvl="0" indent="0" algn="r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altLang="en-US" sz="1400" b="0" i="0" u="none" baseline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23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048593"/>
          <p:cNvSpPr>
            <a:spLocks noGrp="1"/>
          </p:cNvSpPr>
          <p:nvPr>
            <p:ph type="title"/>
          </p:nvPr>
        </p:nvSpPr>
        <p:spPr>
          <a:xfrm>
            <a:off x="307975" y="1669875"/>
            <a:ext cx="7083425" cy="14700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>
            <a:noAutofit/>
          </a:bodyPr>
          <a:lstStyle>
            <a:lvl1pPr mar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1pPr>
          </a:lstStyle>
          <a:p>
            <a:pPr marL="0" lvl="0" indent="0" algn="ctr" eaLnBrk="1" fontAlgn="base" hangingPunct="1">
              <a:lnSpc>
                <a:spcPct val="129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2800" b="1" u="none" baseline="0" dirty="0">
                <a:solidFill>
                  <a:srgbClr val="008080"/>
                </a:solidFill>
                <a:latin typeface="Times New Roman" charset="0"/>
                <a:ea typeface="Times New Roman" charset="0"/>
                <a:sym typeface="Times New Roman" charset="0"/>
              </a:rPr>
              <a:t>Opciones de cooperación  entre sociedad civil y la CRM en materia de integración social de las personas migrantes, desde un punto de vista responsabilidad compartida</a:t>
            </a:r>
          </a:p>
        </p:txBody>
      </p:sp>
      <p:sp>
        <p:nvSpPr>
          <p:cNvPr id="1048595" name="Subtitle 1048594"/>
          <p:cNvSpPr>
            <a:spLocks noGrp="1"/>
          </p:cNvSpPr>
          <p:nvPr>
            <p:ph idx="1"/>
          </p:nvPr>
        </p:nvSpPr>
        <p:spPr>
          <a:xfrm>
            <a:off x="1325562" y="4935537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normAutofit/>
          </a:bodyPr>
          <a:lstStyle>
            <a:lvl1pPr marL="342900" indent="-342900" algn="l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32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1pPr>
            <a:lvl2pPr marL="742950" indent="-285750" algn="l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2pPr>
            <a:lvl3pPr marL="1143000" indent="-228600" algn="l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3pPr>
            <a:lvl4pPr marL="1600200" indent="-228600" algn="l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4pPr>
            <a:lvl5pPr marL="2057400" indent="-228600" algn="l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5pPr>
          </a:lstStyle>
          <a:p>
            <a:pPr marL="0" lvl="0" indent="0" algn="r" eaLnBrk="1" fontAlgn="base" hangingPunct="1">
              <a:lnSpc>
                <a:spcPct val="129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2000" i="1" u="none" baseline="0">
                <a:solidFill>
                  <a:srgbClr val="0000FF"/>
                </a:solidFill>
                <a:latin typeface="Times New Roman" charset="0"/>
                <a:ea typeface="Times New Roman" charset="0"/>
                <a:sym typeface="Times New Roman" charset="0"/>
              </a:rPr>
              <a:t>Li. Roxana Quesada Zamora</a:t>
            </a:r>
          </a:p>
          <a:p>
            <a:pPr marL="0" lvl="0" indent="0" algn="r" eaLnBrk="1" fontAlgn="base" hangingPunct="1">
              <a:lnSpc>
                <a:spcPct val="129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2000" i="1" u="none" baseline="0">
                <a:solidFill>
                  <a:srgbClr val="0000FF"/>
                </a:solidFill>
                <a:latin typeface="Times New Roman" charset="0"/>
                <a:ea typeface="Times New Roman" charset="0"/>
                <a:sym typeface="Times New Roman" charset="0"/>
              </a:rPr>
              <a:t>Directora de Integración y Desarrollo  Humano</a:t>
            </a:r>
          </a:p>
          <a:p>
            <a:pPr marL="0" lvl="0" indent="0" algn="r" eaLnBrk="1" fontAlgn="base" hangingPunct="1">
              <a:lnSpc>
                <a:spcPct val="129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2000" i="1" u="none" baseline="0">
                <a:solidFill>
                  <a:srgbClr val="0000FF"/>
                </a:solidFill>
                <a:latin typeface="Times New Roman" charset="0"/>
                <a:ea typeface="Times New Roman" charset="0"/>
                <a:sym typeface="Times New Roman" charset="0"/>
              </a:rPr>
              <a:t>DGME Costa Rica</a:t>
            </a:r>
          </a:p>
          <a:p>
            <a:pPr marL="0" lvl="0" indent="0" algn="r" eaLnBrk="1" fontAlgn="base" hangingPunct="1">
              <a:lnSpc>
                <a:spcPct val="129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i="1" u="none" baseline="0">
                <a:solidFill>
                  <a:srgbClr val="0000FF"/>
                </a:solidFill>
                <a:latin typeface="Times New Roman" charset="0"/>
                <a:ea typeface="Times New Roman" charset="0"/>
                <a:sym typeface="Times New Roman" charset="0"/>
              </a:rPr>
              <a:t>rquesada@migracion.go.cr</a:t>
            </a:r>
          </a:p>
        </p:txBody>
      </p:sp>
      <p:sp>
        <p:nvSpPr>
          <p:cNvPr id="4" name="AutoShape 6" descr="Resultado de imagen para migracion costa r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Resultado de imagen para migracion costa rica"/>
          <p:cNvSpPr>
            <a:spLocks noChangeAspect="1" noChangeArrowheads="1"/>
          </p:cNvSpPr>
          <p:nvPr/>
        </p:nvSpPr>
        <p:spPr bwMode="auto">
          <a:xfrm>
            <a:off x="155575" y="-1676400"/>
            <a:ext cx="607695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0" descr="Resultado de imagen para migracion costa rica"/>
          <p:cNvSpPr>
            <a:spLocks noChangeAspect="1" noChangeArrowheads="1"/>
          </p:cNvSpPr>
          <p:nvPr/>
        </p:nvSpPr>
        <p:spPr bwMode="auto">
          <a:xfrm>
            <a:off x="307975" y="327652"/>
            <a:ext cx="2422525" cy="139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6" y="156369"/>
            <a:ext cx="1446302" cy="83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55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048599"/>
          <p:cNvSpPr>
            <a:spLocks noGrp="1"/>
          </p:cNvSpPr>
          <p:nvPr>
            <p:ph type="title"/>
          </p:nvPr>
        </p:nvSpPr>
        <p:spPr>
          <a:xfrm>
            <a:off x="211137" y="2857500"/>
            <a:ext cx="7485063" cy="11430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>
            <a:normAutofit fontScale="90000"/>
          </a:bodyPr>
          <a:lstStyle>
            <a:lvl1pPr mar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1pPr>
          </a:lstStyle>
          <a:p>
            <a:pPr marL="0" lvl="0" indent="0" algn="ctr" eaLnBrk="1">
              <a:lnSpc>
                <a:spcPct val="104000"/>
              </a:lnSpc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chemeClr val="tx1"/>
                </a:solidFill>
                <a:latin typeface="Times New Roman" charset="0"/>
                <a:ea typeface="Times New Roman" charset="0"/>
              </a:rPr>
              <a:t>1. </a:t>
            </a:r>
            <a:r>
              <a:rPr lang="zh-CN" altLang="en-US" sz="3000" b="1" dirty="0">
                <a:solidFill>
                  <a:schemeClr val="tx1"/>
                </a:solidFill>
                <a:latin typeface="Times New Roman" charset="0"/>
                <a:ea typeface="Times New Roman" charset="0"/>
              </a:rPr>
              <a:t>¿En el marco de qué estrategias/ programas se están desarrollando políticas de integración? ¿ A qué  perfil de población están dirigidos? ¿Bajo qué marco normativo se circunscribe? ¿ Qué recursos se disponen para este tema?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6" y="156369"/>
            <a:ext cx="1446302" cy="83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7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048600"/>
          <p:cNvSpPr>
            <a:spLocks noGrp="1"/>
          </p:cNvSpPr>
          <p:nvPr>
            <p:ph type="title"/>
          </p:nvPr>
        </p:nvSpPr>
        <p:spPr>
          <a:xfrm>
            <a:off x="457200" y="475397"/>
            <a:ext cx="8509000" cy="11430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>
            <a:normAutofit/>
          </a:bodyPr>
          <a:lstStyle>
            <a:lvl1pPr mar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1pPr>
          </a:lstStyle>
          <a:p>
            <a:pPr marL="0" lvl="0" indent="0" algn="ctr" eaLnBrk="1">
              <a:lnSpc>
                <a:spcPct val="104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>
                <a:solidFill>
                  <a:srgbClr val="840000"/>
                </a:solidFill>
                <a:latin typeface="Times New Roman" charset="0"/>
                <a:ea typeface="Times New Roman" charset="0"/>
              </a:rPr>
              <a:t>Estrategias / proyectos</a:t>
            </a:r>
          </a:p>
        </p:txBody>
      </p:sp>
      <p:sp>
        <p:nvSpPr>
          <p:cNvPr id="1048602" name="Rectangle 1048601"/>
          <p:cNvSpPr/>
          <p:nvPr/>
        </p:nvSpPr>
        <p:spPr>
          <a:xfrm>
            <a:off x="457200" y="1600200"/>
            <a:ext cx="8432800" cy="4525962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rgbClr val="000000"/>
            </a:solidFill>
            <a:prstDash val="solid"/>
            <a:round/>
          </a:ln>
        </p:spPr>
        <p:txBody>
          <a:bodyPr lIns="91440" tIns="45720" rIns="91440" bIns="45720" anchor="t"/>
          <a:lstStyle>
            <a:lvl1pPr mar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1pPr>
            <a:lvl2pPr marL="45720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2pPr>
            <a:lvl3pPr marL="91440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3pPr>
            <a:lvl4pPr marL="137160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4pPr>
            <a:lvl5pPr marL="182880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5pPr>
          </a:lstStyle>
          <a:p>
            <a:pPr marL="0" lvl="0" indent="-466725" algn="l" eaLnBrk="1" fontAlgn="base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0"/>
              <a:buChar char="l"/>
            </a:pPr>
            <a:endParaRPr dirty="0">
              <a:solidFill>
                <a:srgbClr val="000000"/>
              </a:solidFill>
            </a:endParaRPr>
          </a:p>
          <a:p>
            <a:pPr marL="0" lvl="0" indent="-466725" algn="l" eaLnBrk="1" fontAlgn="base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0"/>
              <a:buChar char="l"/>
            </a:pPr>
            <a:endParaRPr dirty="0">
              <a:solidFill>
                <a:srgbClr val="000000"/>
              </a:solidFill>
            </a:endParaRPr>
          </a:p>
          <a:p>
            <a:pPr marL="0" lvl="0" indent="-466725" algn="l" eaLnBrk="1" fontAlgn="base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0"/>
              <a:buChar char="l"/>
            </a:pPr>
            <a:endParaRPr dirty="0">
              <a:solidFill>
                <a:srgbClr val="000000"/>
              </a:solidFill>
            </a:endParaRPr>
          </a:p>
          <a:p>
            <a:pPr marL="0" lvl="0" indent="-466725" algn="l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0"/>
              <a:buChar char="l"/>
            </a:pPr>
            <a:r>
              <a:rPr lang="zh-CN" altLang="en-US" sz="32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Proyecto de Repatriación de </a:t>
            </a:r>
            <a:r>
              <a:rPr lang="en-US" altLang="zh-CN" sz="32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Costarricense</a:t>
            </a:r>
            <a:r>
              <a:rPr lang="en-US" altLang="zh-CN" sz="32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en </a:t>
            </a:r>
            <a:r>
              <a:rPr lang="en-US" altLang="zh-CN" sz="32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condición</a:t>
            </a:r>
            <a:r>
              <a:rPr lang="en-US" altLang="zh-CN" sz="32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de </a:t>
            </a:r>
            <a:r>
              <a:rPr lang="en-US" altLang="zh-CN" sz="32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vulnerabilidad</a:t>
            </a:r>
            <a:r>
              <a:rPr lang="en-US" altLang="zh-CN" sz="32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o </a:t>
            </a:r>
            <a:r>
              <a:rPr lang="en-US" altLang="zh-CN" sz="32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cuerpo</a:t>
            </a:r>
            <a:r>
              <a:rPr lang="en-US" altLang="zh-CN" sz="32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de </a:t>
            </a:r>
            <a:r>
              <a:rPr lang="en-US" altLang="zh-CN" sz="32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costarricenses</a:t>
            </a:r>
            <a:r>
              <a:rPr lang="en-US" altLang="zh-CN" sz="32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</a:t>
            </a:r>
            <a:r>
              <a:rPr lang="en-US" altLang="zh-CN" sz="32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fallecidos</a:t>
            </a:r>
            <a:r>
              <a:rPr lang="en-US" altLang="zh-CN" sz="32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en el exterior</a:t>
            </a:r>
            <a:endParaRPr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6" y="156369"/>
            <a:ext cx="1446302" cy="83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10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048602"/>
          <p:cNvSpPr>
            <a:spLocks noGrp="1"/>
          </p:cNvSpPr>
          <p:nvPr>
            <p:ph type="title"/>
          </p:nvPr>
        </p:nvSpPr>
        <p:spPr>
          <a:xfrm>
            <a:off x="457200" y="274637"/>
            <a:ext cx="8509000" cy="11430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mar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1pPr>
          </a:lstStyle>
          <a:p>
            <a:pPr marL="0" lvl="0" indent="0" algn="ctr" eaLnBrk="1">
              <a:lnSpc>
                <a:spcPct val="104000"/>
              </a:lnSpc>
              <a:spcBef>
                <a:spcPct val="0"/>
              </a:spcBef>
              <a:buFontTx/>
              <a:buNone/>
            </a:pPr>
            <a:r>
              <a:rPr lang="zh-CN" altLang="en-US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charset="0"/>
                <a:ea typeface="Times New Roman" charset="0"/>
              </a:rPr>
              <a:t>Perfil de la población </a:t>
            </a:r>
          </a:p>
        </p:txBody>
      </p:sp>
      <p:sp>
        <p:nvSpPr>
          <p:cNvPr id="1048604" name="Rectangle 1048603"/>
          <p:cNvSpPr/>
          <p:nvPr/>
        </p:nvSpPr>
        <p:spPr>
          <a:xfrm>
            <a:off x="355600" y="1417637"/>
            <a:ext cx="8432800" cy="4525962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rgbClr val="D66565"/>
            </a:solidFill>
            <a:prstDash val="solid"/>
            <a:round/>
          </a:ln>
        </p:spPr>
        <p:txBody>
          <a:bodyPr lIns="91440" tIns="45720" rIns="91440" bIns="45720" anchor="t"/>
          <a:lstStyle>
            <a:lvl1pPr mar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1pPr>
            <a:lvl2pPr marL="45720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2pPr>
            <a:lvl3pPr marL="91440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3pPr>
            <a:lvl4pPr marL="137160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4pPr>
            <a:lvl5pPr marL="182880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5pPr>
          </a:lstStyle>
          <a:p>
            <a:pPr marL="0" lvl="0" indent="0" algn="l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s-US" sz="3200" u="none" baseline="0" dirty="0" err="1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Costarricenses</a:t>
            </a:r>
            <a:endParaRPr dirty="0">
              <a:solidFill>
                <a:srgbClr val="000000"/>
              </a:solidFill>
            </a:endParaRPr>
          </a:p>
          <a:p>
            <a:pPr marL="285750" lvl="0" indent="-285750" algn="l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altLang="es-US" sz="32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Repatriados</a:t>
            </a:r>
            <a:endParaRPr dirty="0">
              <a:solidFill>
                <a:srgbClr val="000000"/>
              </a:solidFill>
            </a:endParaRPr>
          </a:p>
          <a:p>
            <a:pPr marL="285750" lvl="0" indent="-285750" algn="l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altLang="es-US" sz="32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Retornados</a:t>
            </a:r>
            <a:endParaRPr dirty="0">
              <a:solidFill>
                <a:srgbClr val="000000"/>
              </a:solidFill>
            </a:endParaRPr>
          </a:p>
          <a:p>
            <a:pPr marL="285750" lvl="0" indent="-285750" algn="l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altLang="es-US" sz="3200" u="none" baseline="0" dirty="0" err="1" smtClean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Deportados</a:t>
            </a:r>
            <a:endParaRPr lang="en-US" altLang="es-US" sz="3200" u="none" baseline="0" dirty="0" smtClean="0">
              <a:solidFill>
                <a:srgbClr val="000000"/>
              </a:solidFill>
              <a:latin typeface="Times New Roman" charset="0"/>
              <a:ea typeface="Times New Roman" charset="0"/>
              <a:sym typeface="Times New Roman" charset="0"/>
            </a:endParaRPr>
          </a:p>
          <a:p>
            <a:pPr marL="285750" lvl="0" indent="-285750" algn="l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s-419" sz="3200" dirty="0" smtClean="0"/>
              <a:t>Privados de libertad</a:t>
            </a:r>
            <a:endParaRPr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6" y="156369"/>
            <a:ext cx="1446302" cy="83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19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04859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509000" cy="11430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>
            <a:lvl1pPr mar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1pPr>
          </a:lstStyle>
          <a:p>
            <a:pPr marL="0" lvl="0" indent="0" algn="ctr" eaLnBrk="1">
              <a:lnSpc>
                <a:spcPct val="104000"/>
              </a:lnSpc>
              <a:spcBef>
                <a:spcPct val="0"/>
              </a:spcBef>
              <a:buFontTx/>
              <a:buNone/>
            </a:pPr>
            <a:r>
              <a:rPr lang="zh-CN" altLang="en-US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charset="0"/>
                <a:ea typeface="Times New Roman" charset="0"/>
              </a:rPr>
              <a:t>Marco </a:t>
            </a:r>
            <a:r>
              <a:rPr lang="zh-CN" altLang="en-US" b="1" cap="none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charset="0"/>
                <a:ea typeface="Times New Roman" charset="0"/>
              </a:rPr>
              <a:t>normativo </a:t>
            </a:r>
            <a:r>
              <a:rPr lang="es-419" altLang="zh-CN" b="1" cap="none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charset="0"/>
                <a:ea typeface="Times New Roman" charset="0"/>
              </a:rPr>
              <a:t>- Fondos</a:t>
            </a:r>
            <a:endParaRPr lang="zh-CN" altLang="en-US" b="1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charset="0"/>
              <a:ea typeface="Times New Roman" charset="0"/>
            </a:endParaRPr>
          </a:p>
        </p:txBody>
      </p:sp>
      <p:sp>
        <p:nvSpPr>
          <p:cNvPr id="1048593" name="Rectangle 1048592"/>
          <p:cNvSpPr/>
          <p:nvPr/>
        </p:nvSpPr>
        <p:spPr>
          <a:xfrm>
            <a:off x="457200" y="1600200"/>
            <a:ext cx="8432800" cy="4525962"/>
          </a:xfrm>
          <a:prstGeom prst="rect">
            <a:avLst/>
          </a:prstGeom>
          <a:noFill/>
          <a:ln w="25400" cap="flat" cmpd="sng">
            <a:solidFill>
              <a:srgbClr val="0065CB">
                <a:alpha val="100000"/>
              </a:srgbClr>
            </a:solidFill>
            <a:prstDash val="solid"/>
            <a:round/>
          </a:ln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lIns="91440" tIns="45720" rIns="91440" bIns="45720" anchor="t"/>
          <a:lstStyle>
            <a:lvl1pPr mar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1pPr>
            <a:lvl2pPr marL="45720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2pPr>
            <a:lvl3pPr marL="91440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3pPr>
            <a:lvl4pPr marL="137160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4pPr>
            <a:lvl5pPr marL="182880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5pPr>
          </a:lstStyle>
          <a:p>
            <a:pPr marL="0" lvl="0" indent="-609600" algn="l" eaLnBrk="1" fontAlgn="base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AutoNum type="romanUcPeriod"/>
            </a:pPr>
            <a:r>
              <a:rPr lang="zh-CN" altLang="en-US" sz="3200" u="none" baseline="0" dirty="0">
                <a:solidFill>
                  <a:schemeClr val="tx1"/>
                </a:solidFill>
                <a:latin typeface="Times New Roman" charset="0"/>
                <a:ea typeface="Times New Roman" charset="0"/>
                <a:sym typeface="Times New Roman" charset="0"/>
              </a:rPr>
              <a:t>Ley General de Migración y Extranjería</a:t>
            </a:r>
          </a:p>
          <a:p>
            <a:pPr marL="0" lvl="0" indent="-609600" algn="l" eaLnBrk="1" fontAlgn="base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AutoNum type="romanUcPeriod"/>
            </a:pPr>
            <a:endParaRPr lang="en-US" altLang="en-US" sz="3200" u="none" baseline="0" dirty="0">
              <a:solidFill>
                <a:schemeClr val="tx1"/>
              </a:solidFill>
              <a:latin typeface="Times New Roman" charset="0"/>
              <a:ea typeface="Times New Roman" charset="0"/>
              <a:sym typeface="Times New Roman" charset="0"/>
            </a:endParaRPr>
          </a:p>
          <a:p>
            <a:pPr marL="0" lvl="0" indent="-609600" algn="l" eaLnBrk="1" fontAlgn="base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AutoNum type="romanUcPeriod" startAt="2"/>
            </a:pPr>
            <a:r>
              <a:rPr lang="zh-CN" altLang="en-US" sz="3200" u="none" baseline="0" dirty="0">
                <a:solidFill>
                  <a:schemeClr val="tx1"/>
                </a:solidFill>
                <a:latin typeface="Times New Roman" charset="0"/>
                <a:ea typeface="Times New Roman" charset="0"/>
                <a:sym typeface="Times New Roman" charset="0"/>
              </a:rPr>
              <a:t>Política Migratoria Integral</a:t>
            </a:r>
          </a:p>
          <a:p>
            <a:pPr marL="0" lvl="0" indent="-609600" algn="l" eaLnBrk="1" fontAlgn="base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AutoNum type="romanUcPeriod" startAt="2"/>
            </a:pPr>
            <a:endParaRPr lang="en-US" altLang="en-US" sz="3200" u="none" baseline="0" dirty="0">
              <a:solidFill>
                <a:schemeClr val="tx1"/>
              </a:solidFill>
              <a:latin typeface="Times New Roman" charset="0"/>
              <a:ea typeface="Times New Roman" charset="0"/>
              <a:sym typeface="Times New Roman" charset="0"/>
            </a:endParaRPr>
          </a:p>
          <a:p>
            <a:pPr marL="0" lvl="0" indent="-609600" algn="l" eaLnBrk="1" fontAlgn="base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AutoNum type="romanUcPeriod" startAt="3"/>
            </a:pPr>
            <a:r>
              <a:rPr lang="zh-CN" altLang="en-US" sz="3200" u="none" baseline="0" dirty="0">
                <a:solidFill>
                  <a:schemeClr val="tx1"/>
                </a:solidFill>
                <a:latin typeface="Times New Roman" charset="0"/>
                <a:ea typeface="Times New Roman" charset="0"/>
                <a:sym typeface="Times New Roman" charset="0"/>
              </a:rPr>
              <a:t>Plan Nacional </a:t>
            </a:r>
            <a:r>
              <a:rPr lang="zh-CN" altLang="en-US" sz="3200" u="none" baseline="0" dirty="0" smtClean="0">
                <a:solidFill>
                  <a:srgbClr val="FFFFFF"/>
                </a:solidFill>
                <a:latin typeface="Times New Roman" charset="0"/>
                <a:ea typeface="Times New Roman" charset="0"/>
                <a:sym typeface="Times New Roman" charset="0"/>
              </a:rPr>
              <a:t>de</a:t>
            </a:r>
            <a:endParaRPr lang="es-419" altLang="zh-CN" sz="3200" u="none" baseline="0" dirty="0" smtClean="0">
              <a:solidFill>
                <a:srgbClr val="FFFFFF"/>
              </a:solidFill>
              <a:latin typeface="Times New Roman" charset="0"/>
              <a:ea typeface="Times New Roman" charset="0"/>
              <a:sym typeface="Times New Roman" charset="0"/>
            </a:endParaRPr>
          </a:p>
          <a:p>
            <a:pPr lvl="0" algn="l" eaLnBrk="1" fontAlgn="base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s-419" altLang="zh-CN" sz="3200" dirty="0" smtClean="0">
              <a:solidFill>
                <a:srgbClr val="FFFFFF"/>
              </a:solidFill>
            </a:endParaRPr>
          </a:p>
          <a:p>
            <a:pPr lvl="0" algn="l" eaLnBrk="1" fontAlgn="base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zh-CN" altLang="en-US" sz="3200" u="none" baseline="0" dirty="0" smtClean="0">
                <a:solidFill>
                  <a:srgbClr val="FFFFFF"/>
                </a:solidFill>
                <a:latin typeface="Times New Roman" charset="0"/>
                <a:ea typeface="Times New Roman" charset="0"/>
                <a:sym typeface="Times New Roman" charset="0"/>
              </a:rPr>
              <a:t> </a:t>
            </a:r>
            <a:r>
              <a:rPr lang="zh-CN" altLang="en-US" sz="3200" u="none" baseline="0" dirty="0">
                <a:solidFill>
                  <a:srgbClr val="FFFFFF"/>
                </a:solidFill>
                <a:latin typeface="Times New Roman" charset="0"/>
                <a:ea typeface="Times New Roman" charset="0"/>
                <a:sym typeface="Times New Roman" charset="0"/>
              </a:rPr>
              <a:t>Integración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6" y="156369"/>
            <a:ext cx="1446302" cy="8342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85800" y="4343400"/>
            <a:ext cx="6934200" cy="1447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Recursos: Fondo S</a:t>
            </a:r>
            <a:r>
              <a:rPr lang="en-US" dirty="0" smtClean="0"/>
              <a:t>o</a:t>
            </a:r>
            <a:r>
              <a:rPr lang="es-419" dirty="0" smtClean="0"/>
              <a:t>cial Migratorio</a:t>
            </a:r>
          </a:p>
          <a:p>
            <a:pPr algn="ctr"/>
            <a:r>
              <a:rPr lang="es-419" dirty="0" smtClean="0"/>
              <a:t>Cooperación Internacional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9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048589"/>
          <p:cNvSpPr>
            <a:spLocks noGrp="1"/>
          </p:cNvSpPr>
          <p:nvPr>
            <p:ph type="title"/>
          </p:nvPr>
        </p:nvSpPr>
        <p:spPr>
          <a:xfrm>
            <a:off x="433316" y="1189038"/>
            <a:ext cx="8420100" cy="11430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>
            <a:normAutofit fontScale="90000"/>
          </a:bodyPr>
          <a:lstStyle>
            <a:lvl1pPr mar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1pPr>
          </a:lstStyle>
          <a:p>
            <a:pPr marL="0" lvl="0" indent="0" algn="ctr" eaLnBrk="1">
              <a:lnSpc>
                <a:spcPct val="104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tx1"/>
                </a:solidFill>
                <a:latin typeface="Times New Roman" charset="0"/>
                <a:ea typeface="Times New Roman" charset="0"/>
              </a:rPr>
              <a:t>2. </a:t>
            </a:r>
            <a:r>
              <a:rPr lang="zh-CN" altLang="en-US" sz="2400" b="1" dirty="0">
                <a:solidFill>
                  <a:schemeClr val="tx1"/>
                </a:solidFill>
                <a:latin typeface="Times New Roman" charset="0"/>
                <a:ea typeface="Times New Roman" charset="0"/>
              </a:rPr>
              <a:t>¿Cuáles son los vacíos y oportunidades para la integración social? ¿Propuesta de soluciones? ¿ Cómo trabajar bajo escenarios de racismo y xenofobia? </a:t>
            </a:r>
          </a:p>
        </p:txBody>
      </p:sp>
      <p:sp>
        <p:nvSpPr>
          <p:cNvPr id="1048591" name="Rectangle 1048590"/>
          <p:cNvSpPr/>
          <p:nvPr/>
        </p:nvSpPr>
        <p:spPr>
          <a:xfrm>
            <a:off x="433316" y="2332038"/>
            <a:ext cx="8407400" cy="452596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t"/>
          <a:lstStyle>
            <a:lvl1pPr marL="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1pPr>
            <a:lvl2pPr marL="45720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2pPr>
            <a:lvl3pPr marL="91440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3pPr>
            <a:lvl4pPr marL="137160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4pPr>
            <a:lvl5pPr marL="1828800" indent="0" algn="l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5pPr>
          </a:lstStyle>
          <a:p>
            <a:pPr marL="457200" lvl="0" indent="-457200" algn="l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Ausencia</a:t>
            </a:r>
            <a:r>
              <a:rPr lang="en-US" altLang="zh-CN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de </a:t>
            </a: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una</a:t>
            </a:r>
            <a:r>
              <a:rPr lang="en-US" altLang="zh-CN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</a:t>
            </a: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Política</a:t>
            </a:r>
            <a:r>
              <a:rPr lang="en-US" altLang="zh-CN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</a:t>
            </a: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Nacional</a:t>
            </a:r>
            <a:r>
              <a:rPr lang="en-US" altLang="zh-CN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de </a:t>
            </a: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Reinserción</a:t>
            </a:r>
            <a:endParaRPr lang="zh-CN" altLang="en-US" dirty="0"/>
          </a:p>
          <a:p>
            <a:pPr marL="457200" lvl="0" indent="-457200" algn="l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Costarricense</a:t>
            </a:r>
            <a:r>
              <a:rPr lang="en-US" altLang="zh-CN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</a:t>
            </a: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que</a:t>
            </a:r>
            <a:r>
              <a:rPr lang="en-US" altLang="zh-CN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</a:t>
            </a: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retorna</a:t>
            </a:r>
            <a:r>
              <a:rPr lang="en-US" altLang="zh-CN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no </a:t>
            </a: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desea</a:t>
            </a:r>
            <a:r>
              <a:rPr lang="en-US" altLang="zh-CN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</a:t>
            </a: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ser</a:t>
            </a:r>
            <a:r>
              <a:rPr lang="en-US" altLang="zh-CN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visible.</a:t>
            </a:r>
            <a:r>
              <a:rPr lang="zh-CN" altLang="en-US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</a:t>
            </a:r>
            <a:endParaRPr lang="zh-CN" altLang="en-US" dirty="0"/>
          </a:p>
          <a:p>
            <a:pPr marL="457200" lvl="0" indent="-457200" algn="l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Oportunidad</a:t>
            </a:r>
            <a:r>
              <a:rPr lang="zh-CN" altLang="en-US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: experiencia de El Salvador, </a:t>
            </a:r>
            <a:r>
              <a:rPr lang="en-US" altLang="zh-CN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Honduras y México</a:t>
            </a:r>
            <a:r>
              <a:rPr lang="zh-CN" altLang="en-US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.</a:t>
            </a:r>
            <a:endParaRPr lang="zh-CN" altLang="en-US" dirty="0"/>
          </a:p>
          <a:p>
            <a:pPr marL="457200" lvl="0" indent="-457200" algn="l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Analizar</a:t>
            </a:r>
            <a:r>
              <a:rPr lang="en-US" altLang="zh-CN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</a:t>
            </a: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si</a:t>
            </a:r>
            <a:r>
              <a:rPr lang="en-US" altLang="zh-CN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</a:t>
            </a: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existen</a:t>
            </a:r>
            <a:r>
              <a:rPr lang="en-US" altLang="zh-CN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</a:t>
            </a: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escenarios</a:t>
            </a:r>
            <a:r>
              <a:rPr lang="en-US" altLang="zh-CN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de </a:t>
            </a: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xenofobia</a:t>
            </a:r>
            <a:r>
              <a:rPr lang="en-US" altLang="zh-CN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 y </a:t>
            </a:r>
            <a:r>
              <a:rPr lang="en-US" altLang="zh-CN" sz="2800" u="none" baseline="0" dirty="0" err="1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racismo</a:t>
            </a:r>
            <a:r>
              <a:rPr lang="en-US" altLang="zh-CN" sz="2800" u="none" baseline="0" dirty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rPr>
              <a:t>.</a:t>
            </a:r>
            <a:endParaRPr lang="zh-CN" altLang="en-US" dirty="0"/>
          </a:p>
          <a:p>
            <a:pPr marL="0" lvl="0" indent="-466725" algn="l" eaLnBrk="1" fontAlgn="base" hangingPunct="1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0"/>
              <a:buChar char="l"/>
            </a:pP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6" y="152400"/>
            <a:ext cx="1446302" cy="83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47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048588"/>
          <p:cNvSpPr>
            <a:spLocks noGrp="1"/>
          </p:cNvSpPr>
          <p:nvPr>
            <p:ph type="title"/>
          </p:nvPr>
        </p:nvSpPr>
        <p:spPr>
          <a:xfrm>
            <a:off x="495065" y="1067902"/>
            <a:ext cx="8153400" cy="1320800"/>
          </a:xfrm>
          <a:prstGeom prst="rect">
            <a:avLst/>
          </a:prstGeom>
          <a:noFill/>
          <a:ln w="12700" cap="flat" cmpd="sng">
            <a:noFill/>
            <a:prstDash val="solid"/>
            <a:round/>
          </a:ln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lIns="91440" tIns="45720" rIns="91440" bIns="45720" anchor="ctr">
            <a:noAutofit/>
          </a:bodyPr>
          <a:lstStyle>
            <a:lvl1pPr marL="342900" indent="-342900" algn="l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32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1pPr>
            <a:lvl2pPr marL="742950" indent="-285750" algn="l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2pPr>
            <a:lvl3pPr marL="1143000" indent="-228600" algn="l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3pPr>
            <a:lvl4pPr marL="1600200" indent="-228600" algn="l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4pPr>
            <a:lvl5pPr marL="2057400" indent="-228600" algn="l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5pPr>
          </a:lstStyle>
          <a:p>
            <a:pPr marL="0" lvl="0" indent="0" algn="ctr" eaLnBrk="1">
              <a:lnSpc>
                <a:spcPct val="104000"/>
              </a:lnSpc>
              <a:spcBef>
                <a:spcPct val="0"/>
              </a:spcBef>
              <a:buFontTx/>
              <a:buNone/>
            </a:pPr>
            <a:r>
              <a:rPr lang="es-419" altLang="zh-CN" sz="2400" b="1" cap="none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3. </a:t>
            </a:r>
            <a:r>
              <a:rPr lang="zh-CN" altLang="en-US" sz="2400" b="1" cap="none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¿Cómo </a:t>
            </a:r>
            <a:r>
              <a:rPr lang="zh-CN" altLang="en-US" sz="2400" b="1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 podrían complementar la CRM y la sociedad  civil para el desarrollo  de una estrategiaregional para promoverla integración de los migrantes?</a:t>
            </a:r>
            <a:endParaRPr sz="2400" b="1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48588" name="Content Placeholder 1048587"/>
          <p:cNvSpPr>
            <a:spLocks noGrp="1"/>
          </p:cNvSpPr>
          <p:nvPr>
            <p:ph idx="1"/>
          </p:nvPr>
        </p:nvSpPr>
        <p:spPr>
          <a:xfrm>
            <a:off x="685330" y="3048000"/>
            <a:ext cx="7772870" cy="3424107"/>
          </a:xfrm>
        </p:spPr>
        <p:txBody>
          <a:bodyPr>
            <a:normAutofit/>
          </a:bodyPr>
          <a:lstStyle/>
          <a:p>
            <a:pPr algn="just"/>
            <a:r>
              <a:rPr lang="en-US" altLang="es-US" sz="2400" dirty="0" err="1"/>
              <a:t>Aprovechamiento</a:t>
            </a:r>
            <a:r>
              <a:rPr lang="en-US" altLang="es-US" sz="2400" dirty="0"/>
              <a:t> de los </a:t>
            </a:r>
            <a:r>
              <a:rPr lang="en-US" altLang="es-US" sz="2400" dirty="0" err="1"/>
              <a:t>espacios</a:t>
            </a:r>
            <a:r>
              <a:rPr lang="en-US" altLang="es-US" sz="2400" dirty="0"/>
              <a:t> </a:t>
            </a:r>
            <a:r>
              <a:rPr lang="en-US" altLang="es-US" sz="2400" dirty="0" err="1"/>
              <a:t>que</a:t>
            </a:r>
            <a:r>
              <a:rPr lang="en-US" altLang="es-US" sz="2400" dirty="0"/>
              <a:t> </a:t>
            </a:r>
            <a:r>
              <a:rPr lang="en-US" altLang="es-US" sz="2400" dirty="0" err="1"/>
              <a:t>ofrecen</a:t>
            </a:r>
            <a:r>
              <a:rPr lang="en-US" altLang="es-US" sz="2400" dirty="0"/>
              <a:t> los </a:t>
            </a:r>
            <a:r>
              <a:rPr lang="en-US" altLang="es-US" sz="2400" dirty="0" err="1"/>
              <a:t>organismos</a:t>
            </a:r>
            <a:r>
              <a:rPr lang="en-US" altLang="es-US" sz="2400" dirty="0"/>
              <a:t> </a:t>
            </a:r>
            <a:r>
              <a:rPr lang="en-US" altLang="es-US" sz="2400" dirty="0" err="1"/>
              <a:t>internacionales</a:t>
            </a:r>
            <a:endParaRPr lang="es-US" sz="2400" dirty="0"/>
          </a:p>
          <a:p>
            <a:pPr algn="just"/>
            <a:r>
              <a:rPr lang="en-US" altLang="es-US" sz="2400" dirty="0" err="1"/>
              <a:t>Conocimiento</a:t>
            </a:r>
            <a:r>
              <a:rPr lang="en-US" altLang="es-US" sz="2400" dirty="0"/>
              <a:t> del </a:t>
            </a:r>
            <a:r>
              <a:rPr lang="es-US" altLang="en-US" sz="2400" dirty="0"/>
              <a:t>ámbito</a:t>
            </a:r>
            <a:r>
              <a:rPr lang="en-US" altLang="es-US" sz="2400" dirty="0"/>
              <a:t> de </a:t>
            </a:r>
            <a:r>
              <a:rPr lang="en-US" altLang="es-US" sz="2400" dirty="0" err="1"/>
              <a:t>acción</a:t>
            </a:r>
            <a:r>
              <a:rPr lang="en-US" altLang="es-US" sz="2400" dirty="0"/>
              <a:t> de </a:t>
            </a:r>
            <a:r>
              <a:rPr lang="en-US" altLang="es-US" sz="2400" dirty="0" err="1"/>
              <a:t>cada</a:t>
            </a:r>
            <a:r>
              <a:rPr lang="en-US" altLang="es-US" sz="2400" dirty="0"/>
              <a:t> </a:t>
            </a:r>
            <a:r>
              <a:rPr lang="en-US" altLang="es-US" sz="2400" dirty="0" err="1"/>
              <a:t>uno</a:t>
            </a:r>
            <a:r>
              <a:rPr lang="en-US" altLang="es-US" sz="2400" dirty="0"/>
              <a:t> </a:t>
            </a:r>
            <a:r>
              <a:rPr lang="en-US" altLang="es-US" sz="2400" dirty="0" err="1"/>
              <a:t>tanto</a:t>
            </a:r>
            <a:r>
              <a:rPr lang="en-US" altLang="es-US" sz="2400" dirty="0"/>
              <a:t> de </a:t>
            </a:r>
            <a:r>
              <a:rPr lang="en-US" altLang="es-US" sz="2400" dirty="0" err="1"/>
              <a:t>las</a:t>
            </a:r>
            <a:r>
              <a:rPr lang="en-US" altLang="es-US" sz="2400" dirty="0"/>
              <a:t> </a:t>
            </a:r>
            <a:r>
              <a:rPr lang="en-US" altLang="es-US" sz="2400" dirty="0" err="1"/>
              <a:t>instituciones</a:t>
            </a:r>
            <a:r>
              <a:rPr lang="en-US" altLang="es-US" sz="2400" dirty="0"/>
              <a:t> </a:t>
            </a:r>
            <a:r>
              <a:rPr lang="en-US" altLang="es-US" sz="2400" dirty="0" err="1"/>
              <a:t>estatales</a:t>
            </a:r>
            <a:r>
              <a:rPr lang="en-US" altLang="es-US" sz="2400" dirty="0"/>
              <a:t> </a:t>
            </a:r>
            <a:r>
              <a:rPr lang="en-US" altLang="es-US" sz="2400" dirty="0" err="1"/>
              <a:t>como</a:t>
            </a:r>
            <a:r>
              <a:rPr lang="en-US" altLang="es-US" sz="2400" dirty="0"/>
              <a:t> de la </a:t>
            </a:r>
            <a:r>
              <a:rPr lang="en-US" altLang="es-US" sz="2400" dirty="0" err="1"/>
              <a:t>sociedad</a:t>
            </a:r>
            <a:r>
              <a:rPr lang="en-US" altLang="es-US" sz="2400" dirty="0"/>
              <a:t> civil.</a:t>
            </a:r>
            <a:endParaRPr lang="es-US" sz="2400" dirty="0"/>
          </a:p>
          <a:p>
            <a:pPr algn="just"/>
            <a:r>
              <a:rPr lang="en-US" altLang="es-US" sz="2400" dirty="0" err="1"/>
              <a:t>Aprovechamiento</a:t>
            </a:r>
            <a:r>
              <a:rPr lang="en-US" altLang="es-US" sz="2400" dirty="0"/>
              <a:t> de la </a:t>
            </a:r>
            <a:r>
              <a:rPr lang="en-US" altLang="es-US" sz="2400" dirty="0" err="1"/>
              <a:t>experiencia</a:t>
            </a:r>
            <a:r>
              <a:rPr lang="en-US" altLang="es-US" sz="2400" dirty="0"/>
              <a:t> en el campo de la </a:t>
            </a:r>
            <a:r>
              <a:rPr lang="en-US" altLang="es-US" sz="2400" dirty="0" err="1"/>
              <a:t>sociedad</a:t>
            </a:r>
            <a:r>
              <a:rPr lang="en-US" altLang="es-US" sz="2400" dirty="0"/>
              <a:t> civil.</a:t>
            </a:r>
            <a:endParaRPr lang="es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6" y="156369"/>
            <a:ext cx="1446302" cy="83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048593"/>
          <p:cNvSpPr>
            <a:spLocks noGrp="1"/>
          </p:cNvSpPr>
          <p:nvPr>
            <p:ph type="title"/>
          </p:nvPr>
        </p:nvSpPr>
        <p:spPr>
          <a:xfrm>
            <a:off x="307975" y="1669875"/>
            <a:ext cx="8149431" cy="147002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>
            <a:noAutofit/>
          </a:bodyPr>
          <a:lstStyle>
            <a:lvl1pPr marL="0" indent="0" algn="ctr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1pPr>
          </a:lstStyle>
          <a:p>
            <a:pPr marL="0" lvl="0" indent="0" algn="ctr" eaLnBrk="1" fontAlgn="base" hangingPunct="1">
              <a:lnSpc>
                <a:spcPct val="129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2800" b="1" u="none" baseline="0" dirty="0">
                <a:solidFill>
                  <a:srgbClr val="008080"/>
                </a:solidFill>
                <a:latin typeface="Times New Roman" charset="0"/>
                <a:ea typeface="Times New Roman" charset="0"/>
                <a:sym typeface="Times New Roman" charset="0"/>
              </a:rPr>
              <a:t>Opciones de cooperación  entre sociedad civil y la CRM en materia de integración social de las personas migrantes, desde un punto de vista responsabilidad compartida</a:t>
            </a:r>
          </a:p>
        </p:txBody>
      </p:sp>
      <p:sp>
        <p:nvSpPr>
          <p:cNvPr id="1048595" name="Subtitle 1048594"/>
          <p:cNvSpPr>
            <a:spLocks noGrp="1"/>
          </p:cNvSpPr>
          <p:nvPr>
            <p:ph idx="1"/>
          </p:nvPr>
        </p:nvSpPr>
        <p:spPr>
          <a:xfrm>
            <a:off x="1325562" y="4935537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>
            <a:normAutofit/>
          </a:bodyPr>
          <a:lstStyle>
            <a:lvl1pPr marL="342900" indent="-342900" algn="l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32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1pPr>
            <a:lvl2pPr marL="742950" indent="-285750" algn="l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2pPr>
            <a:lvl3pPr marL="1143000" indent="-228600" algn="l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3pPr>
            <a:lvl4pPr marL="1600200" indent="-228600" algn="l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4pPr>
            <a:lvl5pPr marL="2057400" indent="-228600" algn="l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baseline="0">
                <a:solidFill>
                  <a:srgbClr val="000000"/>
                </a:solidFill>
                <a:latin typeface="Times New Roman" charset="0"/>
                <a:ea typeface="Times New Roman" charset="0"/>
                <a:sym typeface="Times New Roman" charset="0"/>
              </a:defRPr>
            </a:lvl5pPr>
          </a:lstStyle>
          <a:p>
            <a:pPr marL="0" lvl="0" indent="0" algn="r" eaLnBrk="1" fontAlgn="base" hangingPunct="1">
              <a:lnSpc>
                <a:spcPct val="129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2000" i="1" u="none" baseline="0">
                <a:solidFill>
                  <a:srgbClr val="0000FF"/>
                </a:solidFill>
                <a:latin typeface="Times New Roman" charset="0"/>
                <a:ea typeface="Times New Roman" charset="0"/>
                <a:sym typeface="Times New Roman" charset="0"/>
              </a:rPr>
              <a:t>Li. Roxana Quesada Zamora</a:t>
            </a:r>
          </a:p>
          <a:p>
            <a:pPr marL="0" lvl="0" indent="0" algn="r" eaLnBrk="1" fontAlgn="base" hangingPunct="1">
              <a:lnSpc>
                <a:spcPct val="129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2000" i="1" u="none" baseline="0">
                <a:solidFill>
                  <a:srgbClr val="0000FF"/>
                </a:solidFill>
                <a:latin typeface="Times New Roman" charset="0"/>
                <a:ea typeface="Times New Roman" charset="0"/>
                <a:sym typeface="Times New Roman" charset="0"/>
              </a:rPr>
              <a:t>Directora de Integración y Desarrollo  Humano</a:t>
            </a:r>
          </a:p>
          <a:p>
            <a:pPr marL="0" lvl="0" indent="0" algn="r" eaLnBrk="1" fontAlgn="base" hangingPunct="1">
              <a:lnSpc>
                <a:spcPct val="129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CN" altLang="en-US" sz="2000" i="1" u="none" baseline="0">
                <a:solidFill>
                  <a:srgbClr val="0000FF"/>
                </a:solidFill>
                <a:latin typeface="Times New Roman" charset="0"/>
                <a:ea typeface="Times New Roman" charset="0"/>
                <a:sym typeface="Times New Roman" charset="0"/>
              </a:rPr>
              <a:t>DGME Costa Rica</a:t>
            </a:r>
          </a:p>
          <a:p>
            <a:pPr marL="0" lvl="0" indent="0" algn="r" eaLnBrk="1" fontAlgn="base" hangingPunct="1">
              <a:lnSpc>
                <a:spcPct val="129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i="1" u="none" baseline="0">
                <a:solidFill>
                  <a:srgbClr val="0000FF"/>
                </a:solidFill>
                <a:latin typeface="Times New Roman" charset="0"/>
                <a:ea typeface="Times New Roman" charset="0"/>
                <a:sym typeface="Times New Roman" charset="0"/>
              </a:rPr>
              <a:t>rquesada@migracion.go.cr</a:t>
            </a:r>
          </a:p>
        </p:txBody>
      </p:sp>
      <p:sp>
        <p:nvSpPr>
          <p:cNvPr id="4" name="AutoShape 6" descr="Resultado de imagen para migracion costa r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Resultado de imagen para migracion costa rica"/>
          <p:cNvSpPr>
            <a:spLocks noChangeAspect="1" noChangeArrowheads="1"/>
          </p:cNvSpPr>
          <p:nvPr/>
        </p:nvSpPr>
        <p:spPr bwMode="auto">
          <a:xfrm>
            <a:off x="155575" y="-1676400"/>
            <a:ext cx="607695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0" descr="Resultado de imagen para migracion costa rica"/>
          <p:cNvSpPr>
            <a:spLocks noChangeAspect="1" noChangeArrowheads="1"/>
          </p:cNvSpPr>
          <p:nvPr/>
        </p:nvSpPr>
        <p:spPr bwMode="auto">
          <a:xfrm>
            <a:off x="307975" y="327652"/>
            <a:ext cx="2422525" cy="139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6" y="156369"/>
            <a:ext cx="1446302" cy="83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84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314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宋体</vt:lpstr>
      <vt:lpstr>Arial</vt:lpstr>
      <vt:lpstr>Times New Roman</vt:lpstr>
      <vt:lpstr>Trebuchet MS</vt:lpstr>
      <vt:lpstr>Wingdings</vt:lpstr>
      <vt:lpstr>Wingdings 3</vt:lpstr>
      <vt:lpstr>Facet</vt:lpstr>
      <vt:lpstr>Opciones de cooperación  entre sociedad civil y la CRM en materia de integración social de las personas migrantes, desde un punto de vista responsabilidad compartida</vt:lpstr>
      <vt:lpstr>1. ¿En el marco de qué estrategias/ programas se están desarrollando políticas de integración? ¿ A qué  perfil de población están dirigidos? ¿Bajo qué marco normativo se circunscribe? ¿ Qué recursos se disponen para este tema?</vt:lpstr>
      <vt:lpstr>Estrategias / proyectos</vt:lpstr>
      <vt:lpstr>Perfil de la población </vt:lpstr>
      <vt:lpstr>Marco normativo - Fondos</vt:lpstr>
      <vt:lpstr>2. ¿Cuáles son los vacíos y oportunidades para la integración social? ¿Propuesta de soluciones? ¿ Cómo trabajar bajo escenarios de racismo y xenofobia? </vt:lpstr>
      <vt:lpstr>3. ¿Cómo se podrían complementar la CRM y la sociedad  civil para el desarrollo  de una estrategiaregional para promoverla integración de los migrantes?</vt:lpstr>
      <vt:lpstr>Opciones de cooperación  entre sociedad civil y la CRM en materia de integración social de las personas migrantes, desde un punto de vista responsabilidad compartida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Opciones de cooperación  entre sociedad civil y la CRM en materia de integración social de las personas migrantes, desde un punto de vista responsabilidad compartida</dc:title>
  <dc:creator>LOAN01</dc:creator>
  <cp:lastModifiedBy>LOAN01</cp:lastModifiedBy>
  <cp:revision>4</cp:revision>
  <dcterms:created xsi:type="dcterms:W3CDTF">2016-10-29T10:29:17Z</dcterms:created>
  <dcterms:modified xsi:type="dcterms:W3CDTF">2016-10-27T23:27:37Z</dcterms:modified>
</cp:coreProperties>
</file>