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83" r:id="rId4"/>
    <p:sldId id="258" r:id="rId5"/>
    <p:sldId id="259" r:id="rId6"/>
    <p:sldId id="260" r:id="rId7"/>
    <p:sldId id="262" r:id="rId8"/>
    <p:sldId id="267" r:id="rId9"/>
    <p:sldId id="279" r:id="rId10"/>
    <p:sldId id="269" r:id="rId11"/>
    <p:sldId id="270" r:id="rId12"/>
    <p:sldId id="282" r:id="rId13"/>
    <p:sldId id="272" r:id="rId14"/>
    <p:sldId id="273" r:id="rId15"/>
    <p:sldId id="281" r:id="rId16"/>
    <p:sldId id="280" r:id="rId17"/>
    <p:sldId id="276" r:id="rId18"/>
    <p:sldId id="278" r:id="rId1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15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5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9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F5D2363-4F76-4C83-887B-C3A80438FC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6384A-860C-4A37-A303-3F6F37FCABB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4A8A5-F454-442F-96A0-C45E5C5AA21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8870D-64B2-4B15-8755-0E9C3AC4037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E36D9-ABCA-40B7-8FB9-51C406A7106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C21D8-3214-4912-B254-6F4EDF6DDB5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4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7BE106-2626-4534-9F4A-E1AA8BF43BF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865C79-5267-472A-93D8-925007E78ED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404AD5-F7E8-41A3-83BE-5D9805048BC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DCAEF6-C9C4-431E-97B8-943975C9AD9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1637-5E51-4AE0-A5CC-67151D667A1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15D251-631E-4511-8ED7-0EB7C7C9AE0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9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E014026-DE9E-45BC-BAD9-11CA63BF0C2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DCB6527-CE9F-48B2-BFCE-9DB864DC485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7" r:id="rId2"/>
    <p:sldLayoutId id="2147483712" r:id="rId3"/>
    <p:sldLayoutId id="2147483713" r:id="rId4"/>
    <p:sldLayoutId id="2147483714" r:id="rId5"/>
    <p:sldLayoutId id="2147483715" r:id="rId6"/>
    <p:sldLayoutId id="2147483708" r:id="rId7"/>
    <p:sldLayoutId id="2147483716" r:id="rId8"/>
    <p:sldLayoutId id="2147483717" r:id="rId9"/>
    <p:sldLayoutId id="2147483709" r:id="rId10"/>
    <p:sldLayoutId id="2147483710" r:id="rId11"/>
    <p:sldLayoutId id="2147483718" r:id="rId12"/>
    <p:sldLayoutId id="214748371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0000" y="5949280"/>
            <a:ext cx="7772400" cy="71913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200" dirty="0" smtClean="0">
                <a:latin typeface="Albertus" pitchFamily="34" charset="0"/>
              </a:rPr>
              <a:t/>
            </a:r>
            <a:br>
              <a:rPr lang="es-ES" sz="3200" dirty="0" smtClean="0">
                <a:latin typeface="Albertus" pitchFamily="34" charset="0"/>
              </a:rPr>
            </a:br>
            <a:r>
              <a:rPr lang="es-ES" sz="3200" dirty="0" smtClean="0">
                <a:latin typeface="Albertus" pitchFamily="34" charset="0"/>
              </a:rPr>
              <a:t/>
            </a:r>
            <a:br>
              <a:rPr lang="es-ES" sz="3200" dirty="0" smtClean="0">
                <a:latin typeface="Albertus" pitchFamily="34" charset="0"/>
              </a:rPr>
            </a:br>
            <a:r>
              <a:rPr lang="es-ES" sz="3200" dirty="0" smtClean="0">
                <a:latin typeface="Albertus" pitchFamily="34" charset="0"/>
              </a:rPr>
              <a:t/>
            </a:r>
            <a:br>
              <a:rPr lang="es-ES" sz="3200" dirty="0" smtClean="0">
                <a:latin typeface="Albertus" pitchFamily="34" charset="0"/>
              </a:rPr>
            </a:br>
            <a:r>
              <a:rPr lang="es-ES" sz="3200" dirty="0" smtClean="0">
                <a:latin typeface="Albertus" pitchFamily="34" charset="0"/>
              </a:rPr>
              <a:t/>
            </a:r>
            <a:br>
              <a:rPr lang="es-ES" sz="3200" dirty="0" smtClean="0">
                <a:latin typeface="Albertus" pitchFamily="34" charset="0"/>
              </a:rPr>
            </a:br>
            <a:r>
              <a:rPr lang="es-ES" sz="3200" dirty="0" smtClean="0">
                <a:latin typeface="Albertus" pitchFamily="34" charset="0"/>
              </a:rPr>
              <a:t/>
            </a:r>
            <a:br>
              <a:rPr lang="es-ES" sz="3200" dirty="0" smtClean="0">
                <a:latin typeface="Albertus" pitchFamily="34" charset="0"/>
              </a:rPr>
            </a:br>
            <a:r>
              <a:rPr lang="es-ES" sz="2000" dirty="0" smtClean="0">
                <a:latin typeface="Albertus" pitchFamily="34" charset="0"/>
              </a:rPr>
              <a:t/>
            </a:r>
            <a:br>
              <a:rPr lang="es-ES" sz="2000" dirty="0" smtClean="0">
                <a:latin typeface="Albertus" pitchFamily="34" charset="0"/>
              </a:rPr>
            </a:br>
            <a:r>
              <a:rPr lang="es-ES" sz="2400" dirty="0" smtClean="0">
                <a:solidFill>
                  <a:schemeClr val="bg1"/>
                </a:solidFill>
                <a:latin typeface="Albertus" pitchFamily="34" charset="0"/>
              </a:rPr>
              <a:t> En el Marco del </a:t>
            </a:r>
            <a:r>
              <a:rPr lang="es-ES" sz="2400" dirty="0">
                <a:solidFill>
                  <a:schemeClr val="bg1"/>
                </a:solidFill>
                <a:latin typeface="Albertus" pitchFamily="34" charset="0"/>
              </a:rPr>
              <a:t>Acuerdo “Flujo Migratorio entre República Dominicana y España”</a:t>
            </a:r>
          </a:p>
        </p:txBody>
      </p:sp>
      <p:pic>
        <p:nvPicPr>
          <p:cNvPr id="2053" name="Picture 5" descr="logoConsulad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340768"/>
            <a:ext cx="3153532" cy="31535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268" name="8 CuadroTexto"/>
          <p:cNvSpPr txBox="1">
            <a:spLocks noChangeArrowheads="1"/>
          </p:cNvSpPr>
          <p:nvPr/>
        </p:nvSpPr>
        <p:spPr bwMode="auto">
          <a:xfrm>
            <a:off x="857250" y="0"/>
            <a:ext cx="77866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200" b="1">
                <a:solidFill>
                  <a:srgbClr val="C00000"/>
                </a:solidFill>
                <a:latin typeface="Albertus" pitchFamily="34" charset="0"/>
              </a:rPr>
              <a:t>Servicios Consulares para los Ciudadanos Dominicanos</a:t>
            </a:r>
            <a:r>
              <a:rPr lang="es-ES" sz="3200" b="1">
                <a:latin typeface="Albertus" pitchFamily="34" charset="0"/>
              </a:rPr>
              <a:t/>
            </a:r>
            <a:br>
              <a:rPr lang="es-ES" sz="3200" b="1">
                <a:latin typeface="Albertus" pitchFamily="34" charset="0"/>
              </a:rPr>
            </a:b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ChangeArrowheads="1"/>
          </p:cNvSpPr>
          <p:nvPr/>
        </p:nvSpPr>
        <p:spPr bwMode="auto">
          <a:xfrm>
            <a:off x="571500" y="428625"/>
            <a:ext cx="79200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" sz="2400" b="1">
                <a:cs typeface="Times New Roman" pitchFamily="18" charset="0"/>
              </a:rPr>
              <a:t>Estadísticas de ciudadanos beneficiados por el Acuerdo entre la República Dominicana y España</a:t>
            </a:r>
            <a:endParaRPr lang="es-ES" sz="2400"/>
          </a:p>
        </p:txBody>
      </p:sp>
      <p:graphicFrame>
        <p:nvGraphicFramePr>
          <p:cNvPr id="18592" name="Group 160"/>
          <p:cNvGraphicFramePr>
            <a:graphicFrameLocks noGrp="1"/>
          </p:cNvGraphicFramePr>
          <p:nvPr/>
        </p:nvGraphicFramePr>
        <p:xfrm>
          <a:off x="1428750" y="1857375"/>
          <a:ext cx="6215107" cy="3474720"/>
        </p:xfrm>
        <a:graphic>
          <a:graphicData uri="http://schemas.openxmlformats.org/drawingml/2006/table">
            <a:tbl>
              <a:tblPr/>
              <a:tblGrid>
                <a:gridCol w="2694903"/>
                <a:gridCol w="1670880"/>
                <a:gridCol w="1849324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Consulado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Cantidad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Por ciento (%)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Madrid, España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299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72,22%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Barcelona, España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10,63%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Sevilla, España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8,45%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Valencia, España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7,73%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Canarias, España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0,72%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Milano, Italia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0,24%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414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00338" algn="ctr"/>
                          <a:tab pos="5400675" algn="r"/>
                        </a:tabLst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100,00%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17" name="Rectangle 158"/>
          <p:cNvSpPr>
            <a:spLocks noChangeArrowheads="1"/>
          </p:cNvSpPr>
          <p:nvPr/>
        </p:nvSpPr>
        <p:spPr bwMode="auto">
          <a:xfrm>
            <a:off x="1908175" y="5467350"/>
            <a:ext cx="3613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sz="1000">
                <a:cs typeface="Times New Roman" pitchFamily="18" charset="0"/>
              </a:rPr>
              <a:t>Fuente: Sistema de Gestión Consular. Al 24 de abril del 2011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8079" y="274638"/>
            <a:ext cx="8820472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000" dirty="0"/>
              <a:t>Servicios </a:t>
            </a:r>
            <a:r>
              <a:rPr lang="es-ES" sz="2000" dirty="0">
                <a:solidFill>
                  <a:schemeClr val="tx1"/>
                </a:solidFill>
              </a:rPr>
              <a:t>demandados</a:t>
            </a:r>
            <a:r>
              <a:rPr lang="es-ES" sz="2000" dirty="0"/>
              <a:t> en las Oficinas Consulares </a:t>
            </a:r>
            <a:r>
              <a:rPr lang="es-ES" sz="2000" dirty="0" smtClean="0"/>
              <a:t>en el marco del </a:t>
            </a:r>
            <a:r>
              <a:rPr lang="es-ES" sz="2000" dirty="0"/>
              <a:t>Acuerdo de Flujo Migratorio entre la República </a:t>
            </a:r>
            <a:r>
              <a:rPr lang="es-ES" sz="2000" dirty="0" smtClean="0"/>
              <a:t>Dominicana y España</a:t>
            </a:r>
            <a:endParaRPr lang="es-ES" sz="2000" dirty="0"/>
          </a:p>
        </p:txBody>
      </p:sp>
      <p:graphicFrame>
        <p:nvGraphicFramePr>
          <p:cNvPr id="19472" name="Group 16"/>
          <p:cNvGraphicFramePr>
            <a:graphicFrameLocks noGrp="1"/>
          </p:cNvGraphicFramePr>
          <p:nvPr>
            <p:ph type="tbl" idx="1"/>
          </p:nvPr>
        </p:nvGraphicFramePr>
        <p:xfrm>
          <a:off x="1285875" y="1628775"/>
          <a:ext cx="6786610" cy="3729051"/>
        </p:xfrm>
        <a:graphic>
          <a:graphicData uri="http://schemas.openxmlformats.org/drawingml/2006/table">
            <a:tbl>
              <a:tblPr/>
              <a:tblGrid>
                <a:gridCol w="6786610"/>
              </a:tblGrid>
              <a:tr h="3729051">
                <a:tc>
                  <a:txBody>
                    <a:bodyPr/>
                    <a:lstStyle/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a)   S</a:t>
                      </a: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ervicios que tienen el objetivo de acogerse al acuerdo de doble nacionalidad entre España y la República Dominicana.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533400" marR="0" lvl="0" indent="-5334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533400" marR="0" lvl="0" indent="-5334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El 66.91% de los ciudadanos incluidos en la muestra han solicitado servicios que tienen el objetivo de solicitar la nacionalidad española. Los servicios demandados incluyen:</a:t>
                      </a:r>
                    </a:p>
                    <a:p>
                      <a:pPr marL="533400" marR="0" lvl="0" indent="-5334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533400" marR="0" lvl="0" indent="-5334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Certificado de No Antecedentes Penales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533400" marR="0" lvl="0" indent="-5334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Certificado de Inscripción Consular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15"/>
          <p:cNvGraphicFramePr>
            <a:graphicFrameLocks/>
          </p:cNvGraphicFramePr>
          <p:nvPr/>
        </p:nvGraphicFramePr>
        <p:xfrm>
          <a:off x="395288" y="1268785"/>
          <a:ext cx="4038600" cy="4536479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53647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b) Servicios de Renovación de Pasaporte.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El 13.04% de los ciudadanos incluidos en la muestra han solicitado servicios que están asociados a la Renovación de Pasaportes. Los servicios demandados incluyen: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Cambio Libreta de Pasaporte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Pasaporte Provisional o Carta de Ruta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Declaración Jurada de Pérdida de Pasaporte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Extensión Vigencia de Pasaporte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Certificado de Concordancia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Certificado de Corrección de “Ñ” en nombre y apellido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25"/>
          <p:cNvGraphicFramePr>
            <a:graphicFrameLocks/>
          </p:cNvGraphicFramePr>
          <p:nvPr/>
        </p:nvGraphicFramePr>
        <p:xfrm>
          <a:off x="4637856" y="1268189"/>
          <a:ext cx="4038600" cy="4537075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537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c) Servicios para autorizar salida de menores de la República Dominicana.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El 11.11% de los ciudadanos incluidos en la muestra ha solicitado el servicio para autorizar la salida de menores de la República Dominicana.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68079" y="274638"/>
            <a:ext cx="8820472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000" dirty="0"/>
              <a:t>Servicios </a:t>
            </a:r>
            <a:r>
              <a:rPr lang="es-ES" sz="2000" dirty="0">
                <a:solidFill>
                  <a:schemeClr val="tx1"/>
                </a:solidFill>
              </a:rPr>
              <a:t>demandados</a:t>
            </a:r>
            <a:r>
              <a:rPr lang="es-ES" sz="2000" dirty="0"/>
              <a:t> en las Oficinas Consulares </a:t>
            </a:r>
            <a:r>
              <a:rPr lang="es-ES" sz="2000" dirty="0" smtClean="0"/>
              <a:t>en el marco del </a:t>
            </a:r>
            <a:r>
              <a:rPr lang="es-ES" sz="2000" dirty="0"/>
              <a:t>Acuerdo de Flujo Migratorio entre la República </a:t>
            </a:r>
            <a:r>
              <a:rPr lang="es-ES" sz="2000" dirty="0" smtClean="0"/>
              <a:t>Dominicana y España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94" name="Group 18"/>
          <p:cNvGraphicFramePr>
            <a:graphicFrameLocks noGrp="1"/>
          </p:cNvGraphicFramePr>
          <p:nvPr>
            <p:ph type="tbl" idx="1"/>
          </p:nvPr>
        </p:nvGraphicFramePr>
        <p:xfrm>
          <a:off x="468313" y="1274792"/>
          <a:ext cx="8229600" cy="460248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45259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s-E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d) Diversos Servicios Consulares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El 10.63% de los ciudadanos incluidos en la muestra ha solicitado servicios de naturaleza diversa. Los servicios demandados incluyen: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Acta de Reconocimiento.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Certificado Acta de Reconocimiento.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Autorización Poder Especial Para el Banco Nacional de la Vivienda (BNV).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Autorización Retiro de Documento.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Autorización Retiro Ingresos de Cuenta.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Autorizaciones Varias.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Certificado.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Certificado de Tiempo Pasado en el Consulado.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Compulsa Documentos.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Correspondencia Enviada.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Correspondencia Recibida.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Declaración Jurada.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Legalización Documento Dominicano.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Legalización Documento Extranjero.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8079" y="274638"/>
            <a:ext cx="8820472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000" dirty="0"/>
              <a:t>Servicios </a:t>
            </a:r>
            <a:r>
              <a:rPr lang="es-ES" sz="2000" dirty="0">
                <a:solidFill>
                  <a:schemeClr val="tx1"/>
                </a:solidFill>
              </a:rPr>
              <a:t>demandados</a:t>
            </a:r>
            <a:r>
              <a:rPr lang="es-ES" sz="2000" dirty="0"/>
              <a:t> en las Oficinas Consulares </a:t>
            </a:r>
            <a:r>
              <a:rPr lang="es-ES" sz="2000" dirty="0" smtClean="0"/>
              <a:t>en el marco del </a:t>
            </a:r>
            <a:r>
              <a:rPr lang="es-ES" sz="2000" dirty="0"/>
              <a:t>Acuerdo de Flujo Migratorio entre la República </a:t>
            </a:r>
            <a:r>
              <a:rPr lang="es-ES" sz="2000" dirty="0" smtClean="0"/>
              <a:t>Dominicana y España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39" name="Group 15"/>
          <p:cNvGraphicFramePr>
            <a:graphicFrameLocks noGrp="1"/>
          </p:cNvGraphicFramePr>
          <p:nvPr>
            <p:ph/>
          </p:nvPr>
        </p:nvGraphicFramePr>
        <p:xfrm>
          <a:off x="1116013" y="1499393"/>
          <a:ext cx="6923087" cy="4233863"/>
        </p:xfrm>
        <a:graphic>
          <a:graphicData uri="http://schemas.openxmlformats.org/drawingml/2006/table">
            <a:tbl>
              <a:tblPr/>
              <a:tblGrid>
                <a:gridCol w="6923087"/>
              </a:tblGrid>
              <a:tr h="42338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e) Servicios notariales con el objetivo de Contraer Matrimonio.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El 9.42% de los ciudadanos incluidos en la muestra ha solicitado servicios con el objetivo de contraer matrimonio. Los servicios demandados incluyen: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Ceremonia de Matrimonio.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Certificado Acta de Matrimonio.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Publicación de Edicto.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Certificado Inscripción Consular y Edicto.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Certificado Obligatoriedad de Edicto.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Certificado de Continuidad de Matrimonio.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Declaración Jurada de Estado Civil.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Declaración Jurada de Estado Civil y Domicilio.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Declaración Jurada de Domicilio.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Servicios demandados en las Oficinas Consulares en el marco del Acuerdo de Flujo Migratorio entre la República  Dominicana  y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Espana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28"/>
          <p:cNvGraphicFramePr>
            <a:graphicFrameLocks noGrp="1"/>
          </p:cNvGraphicFramePr>
          <p:nvPr>
            <p:ph sz="half" idx="4294967295"/>
          </p:nvPr>
        </p:nvGraphicFramePr>
        <p:xfrm>
          <a:off x="468313" y="620713"/>
          <a:ext cx="4038600" cy="4968875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9688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f) Servicios notariales de naturaleza diversa.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El 5.07% de los ciudadanos incluidos en la muestra ha solicitado servicios notariales de naturaleza diversa. Los servicios demandados incluyen: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Poder Notarial Trámite Bancario.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Poder Notarial Acto de Venta.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Poder Notarial Compra con Financiamiento.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Poder Notarial de Representación.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Poder Notarial Divorcio Mutuo Acuerdo.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Poder Notarial Divorcio por Incompatibilidad.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Poder Notarial Hipoteca.</a:t>
                      </a: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24"/>
          <p:cNvGraphicFramePr>
            <a:graphicFrameLocks noGrp="1"/>
          </p:cNvGraphicFramePr>
          <p:nvPr>
            <p:ph sz="half" idx="4294967295"/>
          </p:nvPr>
        </p:nvGraphicFramePr>
        <p:xfrm>
          <a:off x="4643438" y="569913"/>
          <a:ext cx="4038600" cy="5032893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503289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g) Servicio para solicitar subsidio al Gobierno español.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El 5.07% de los ciudadanos incluidos en la muestra ha solicitado servicios con el objetivo de solicitar subsidio económico al Gobierno español.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Marcador de contenido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endParaRPr lang="en-US" sz="4500" smtClean="0"/>
          </a:p>
          <a:p>
            <a:pPr algn="ctr" eaLnBrk="1" hangingPunct="1">
              <a:buFont typeface="Wingdings 3" pitchFamily="18" charset="2"/>
              <a:buNone/>
            </a:pPr>
            <a:endParaRPr lang="en-US" sz="4500" smtClean="0"/>
          </a:p>
          <a:p>
            <a:pPr algn="ctr" eaLnBrk="1" hangingPunct="1">
              <a:buFont typeface="Wingdings 3" pitchFamily="18" charset="2"/>
              <a:buNone/>
            </a:pPr>
            <a:endParaRPr lang="en-US" sz="4500" smtClean="0"/>
          </a:p>
        </p:txBody>
      </p:sp>
      <p:graphicFrame>
        <p:nvGraphicFramePr>
          <p:cNvPr id="3" name="Group 26"/>
          <p:cNvGraphicFramePr>
            <a:graphicFrameLocks/>
          </p:cNvGraphicFramePr>
          <p:nvPr/>
        </p:nvGraphicFramePr>
        <p:xfrm>
          <a:off x="468313" y="1123528"/>
          <a:ext cx="4038600" cy="4753744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753744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h) Servicios notariales para reagrupar hijos menores de edad.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El 5.31% de los ciudadanos incluidos en la muestra ha solicitado servicios con el objetivo de reagrupar a sus hijos. Los servicios demandados incluyen: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Poder Notarial Acto de Aceptación Guarda de Menor.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Poder Notarial Guarda y Custodia (Reagrupación).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Poder Notarial no se Opone a Reagrupación.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Poder Notarial Otorga Guarda (Reagrupación).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Poder Notarial de Visado (Reagrupación).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Group 23"/>
          <p:cNvGraphicFramePr>
            <a:graphicFrameLocks/>
          </p:cNvGraphicFramePr>
          <p:nvPr/>
        </p:nvGraphicFramePr>
        <p:xfrm>
          <a:off x="4716463" y="1124744"/>
          <a:ext cx="4038600" cy="4752528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75252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i) Servicios notariales para solicitar documentos de menores.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El 4.59% de los ciudadanos incluidos en la muestra ha solicitado servicios con el objetivo de tramitar documentos a sus hijos, previo a la reagrupación familiar.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274638"/>
            <a:ext cx="89885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r>
              <a:rPr kumimoji="0" lang="es-ES" sz="20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Servicios demandados en las Oficinas Consulares en el marco del Acuerdo de Flujo Migratorio entre la República Dominicana y España</a:t>
            </a:r>
            <a:endParaRPr kumimoji="0" lang="es-ES" sz="200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 descr="plan_ayuda_mutua_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2708275"/>
            <a:ext cx="5184775" cy="355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842" name="Group 26"/>
          <p:cNvGraphicFramePr>
            <a:graphicFrameLocks noGrp="1"/>
          </p:cNvGraphicFramePr>
          <p:nvPr>
            <p:ph/>
          </p:nvPr>
        </p:nvGraphicFramePr>
        <p:xfrm>
          <a:off x="900113" y="549275"/>
          <a:ext cx="7489825" cy="2074863"/>
        </p:xfrm>
        <a:graphic>
          <a:graphicData uri="http://schemas.openxmlformats.org/drawingml/2006/table">
            <a:tbl>
              <a:tblPr/>
              <a:tblGrid>
                <a:gridCol w="7489825"/>
              </a:tblGrid>
              <a:tr h="2074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j) Servicios de Afiliación al Seguro de Repatriación de Cadáver.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El 2.90% de los ciudadanos incluidos en la muestra ha solicitado servicios de afiliación al Seguro de Repatriación de Cadáver con que cuenta el Consulado de Madrid.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contenido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endParaRPr lang="en-US" sz="4500" smtClean="0"/>
          </a:p>
          <a:p>
            <a:pPr algn="ctr" eaLnBrk="1" hangingPunct="1">
              <a:buFont typeface="Wingdings 3" pitchFamily="18" charset="2"/>
              <a:buNone/>
            </a:pPr>
            <a:endParaRPr lang="en-US" sz="4500" smtClean="0"/>
          </a:p>
          <a:p>
            <a:pPr algn="ctr" eaLnBrk="1" hangingPunct="1">
              <a:buFont typeface="Wingdings 3" pitchFamily="18" charset="2"/>
              <a:buNone/>
            </a:pPr>
            <a:endParaRPr lang="en-US" sz="4500" smtClean="0"/>
          </a:p>
          <a:p>
            <a:pPr algn="ctr" eaLnBrk="1" hangingPunct="1">
              <a:buFont typeface="Wingdings 3" pitchFamily="18" charset="2"/>
              <a:buNone/>
            </a:pPr>
            <a:r>
              <a:rPr lang="en-US" sz="4500" smtClean="0"/>
              <a:t>Muchas Gracias!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500" dirty="0" smtClean="0"/>
              <a:t>Definición Sistema </a:t>
            </a:r>
            <a:r>
              <a:rPr lang="es-ES" sz="3500" dirty="0"/>
              <a:t>de Gestión Consular</a:t>
            </a:r>
          </a:p>
        </p:txBody>
      </p:sp>
      <p:sp>
        <p:nvSpPr>
          <p:cNvPr id="12318" name="Rectangle 92"/>
          <p:cNvSpPr>
            <a:spLocks noChangeArrowheads="1"/>
          </p:cNvSpPr>
          <p:nvPr/>
        </p:nvSpPr>
        <p:spPr bwMode="auto">
          <a:xfrm>
            <a:off x="0" y="4691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1520" y="1484784"/>
            <a:ext cx="86106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algn="just"/>
            <a:r>
              <a:rPr lang="es-ES_tradnl" sz="2400" dirty="0"/>
              <a:t>Constituye una estructura informática, pensada para </a:t>
            </a:r>
            <a:r>
              <a:rPr lang="es-ES_tradnl" sz="2400" dirty="0" smtClean="0"/>
              <a:t>la</a:t>
            </a:r>
          </a:p>
          <a:p>
            <a:pPr marL="800100" lvl="1" indent="-342900" algn="just"/>
            <a:r>
              <a:rPr lang="es-ES_tradnl" sz="2400" dirty="0" smtClean="0"/>
              <a:t>gestión </a:t>
            </a:r>
            <a:r>
              <a:rPr lang="es-ES_tradnl" sz="2400" dirty="0"/>
              <a:t>integrada </a:t>
            </a:r>
            <a:r>
              <a:rPr lang="es-ES_tradnl" sz="2400" dirty="0" smtClean="0"/>
              <a:t>de los </a:t>
            </a:r>
            <a:r>
              <a:rPr lang="es-ES_tradnl" sz="2400" dirty="0"/>
              <a:t>consulados, el cual cubre desde </a:t>
            </a:r>
            <a:endParaRPr lang="es-ES_tradnl" sz="2400" dirty="0" smtClean="0"/>
          </a:p>
          <a:p>
            <a:pPr marL="800100" lvl="1" indent="-342900" algn="just"/>
            <a:r>
              <a:rPr lang="es-ES_tradnl" sz="2400" dirty="0" smtClean="0"/>
              <a:t>el </a:t>
            </a:r>
            <a:r>
              <a:rPr lang="es-ES_tradnl" sz="2400" dirty="0"/>
              <a:t>registro básico del </a:t>
            </a:r>
            <a:r>
              <a:rPr lang="es-ES_tradnl" sz="2400" dirty="0" smtClean="0"/>
              <a:t>ciudadano (</a:t>
            </a:r>
            <a:r>
              <a:rPr lang="es-ES_tradnl" sz="2400" dirty="0"/>
              <a:t>inscripción consular), </a:t>
            </a:r>
            <a:endParaRPr lang="es-ES_tradnl" sz="2400" dirty="0" smtClean="0"/>
          </a:p>
          <a:p>
            <a:pPr marL="800100" lvl="1" indent="-342900" algn="just"/>
            <a:r>
              <a:rPr lang="es-ES_tradnl" sz="2400" dirty="0" smtClean="0"/>
              <a:t>hasta </a:t>
            </a:r>
            <a:r>
              <a:rPr lang="es-ES_tradnl" sz="2400" dirty="0"/>
              <a:t>la sistematización de todos los procesos que </a:t>
            </a:r>
            <a:r>
              <a:rPr lang="es-ES_tradnl" sz="2400" dirty="0" smtClean="0"/>
              <a:t> tienen </a:t>
            </a:r>
          </a:p>
          <a:p>
            <a:pPr marL="800100" lvl="1" indent="-342900" algn="just"/>
            <a:r>
              <a:rPr lang="es-ES_tradnl" sz="2400" dirty="0" smtClean="0"/>
              <a:t>lugar </a:t>
            </a:r>
            <a:r>
              <a:rPr lang="es-ES_tradnl" sz="2400" dirty="0"/>
              <a:t>en el espacio físico del consulado, pasando por la </a:t>
            </a:r>
            <a:endParaRPr lang="es-ES_tradnl" sz="2400" dirty="0" smtClean="0"/>
          </a:p>
          <a:p>
            <a:pPr marL="800100" lvl="1" indent="-342900" algn="just"/>
            <a:r>
              <a:rPr lang="es-ES_tradnl" sz="2400" dirty="0" smtClean="0"/>
              <a:t>solicitud </a:t>
            </a:r>
            <a:r>
              <a:rPr lang="es-ES_tradnl" sz="2400" dirty="0"/>
              <a:t>de un </a:t>
            </a:r>
            <a:r>
              <a:rPr lang="es-ES_tradnl" sz="2400" dirty="0" smtClean="0"/>
              <a:t>servicio </a:t>
            </a:r>
            <a:r>
              <a:rPr lang="es-ES_tradnl" sz="2400" dirty="0"/>
              <a:t>hasta llegar a la generación </a:t>
            </a:r>
            <a:endParaRPr lang="es-ES_tradnl" sz="2400" dirty="0" smtClean="0"/>
          </a:p>
          <a:p>
            <a:pPr marL="800100" lvl="1" indent="-342900" algn="just"/>
            <a:r>
              <a:rPr lang="es-ES_tradnl" sz="2400" dirty="0" smtClean="0"/>
              <a:t>automática del reporte de las recaudaciones consulares</a:t>
            </a:r>
          </a:p>
          <a:p>
            <a:pPr marL="800100" lvl="1" indent="-342900" algn="just"/>
            <a:r>
              <a:rPr lang="es-ES_tradnl" sz="2400" dirty="0" smtClean="0"/>
              <a:t>en </a:t>
            </a:r>
            <a:r>
              <a:rPr lang="es-ES_tradnl" sz="2400" dirty="0"/>
              <a:t>tiempo real.</a:t>
            </a:r>
          </a:p>
          <a:p>
            <a:pPr marL="800100" lvl="1" indent="-342900"/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500" dirty="0"/>
              <a:t>Principales indicadores del Sistema de Gestión Consular</a:t>
            </a: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1331913" y="1628775"/>
            <a:ext cx="63357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" b="1" dirty="0">
                <a:cs typeface="Times New Roman" pitchFamily="18" charset="0"/>
              </a:rPr>
              <a:t>Servicios ofrecidos a través del Sistema de Gestión Consular (a </a:t>
            </a:r>
            <a:r>
              <a:rPr lang="es-ES" b="1" dirty="0" smtClean="0">
                <a:cs typeface="Times New Roman" pitchFamily="18" charset="0"/>
              </a:rPr>
              <a:t>diciembre </a:t>
            </a:r>
            <a:r>
              <a:rPr lang="es-ES" b="1" dirty="0">
                <a:cs typeface="Times New Roman" pitchFamily="18" charset="0"/>
              </a:rPr>
              <a:t>del 2010)</a:t>
            </a:r>
            <a:endParaRPr lang="es-ES" dirty="0"/>
          </a:p>
        </p:txBody>
      </p:sp>
      <p:graphicFrame>
        <p:nvGraphicFramePr>
          <p:cNvPr id="3165" name="Group 93"/>
          <p:cNvGraphicFramePr>
            <a:graphicFrameLocks noGrp="1"/>
          </p:cNvGraphicFramePr>
          <p:nvPr/>
        </p:nvGraphicFramePr>
        <p:xfrm>
          <a:off x="1331913" y="2420938"/>
          <a:ext cx="6335712" cy="3311525"/>
        </p:xfrm>
        <a:graphic>
          <a:graphicData uri="http://schemas.openxmlformats.org/drawingml/2006/table">
            <a:tbl>
              <a:tblPr/>
              <a:tblGrid>
                <a:gridCol w="5116512"/>
                <a:gridCol w="1219200"/>
              </a:tblGrid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Indicador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Cantidad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Oficinas Automatizadas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Funcionarios consulares que utilizan el sistema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Instituciones y Empresas que han solicitado servicios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4,707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Ciudadanos extranjeros que han recibido servicios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200,329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Ciudadanos dominicanos que han recibido servicios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214,300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de servicios otorgados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734,150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8" name="Rectangle 92"/>
          <p:cNvSpPr>
            <a:spLocks noChangeArrowheads="1"/>
          </p:cNvSpPr>
          <p:nvPr/>
        </p:nvSpPr>
        <p:spPr bwMode="auto">
          <a:xfrm>
            <a:off x="0" y="4691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4" name="Rectangle 78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200" dirty="0"/>
              <a:t>Servicios que abarca el Sistema de Gestión Consular</a:t>
            </a:r>
          </a:p>
        </p:txBody>
      </p:sp>
      <p:graphicFrame>
        <p:nvGraphicFramePr>
          <p:cNvPr id="4176" name="Group 80"/>
          <p:cNvGraphicFramePr>
            <a:graphicFrameLocks noGrp="1"/>
          </p:cNvGraphicFramePr>
          <p:nvPr>
            <p:ph type="tbl" idx="1"/>
          </p:nvPr>
        </p:nvGraphicFramePr>
        <p:xfrm>
          <a:off x="500063" y="1285875"/>
          <a:ext cx="8229600" cy="4674236"/>
        </p:xfrm>
        <a:graphic>
          <a:graphicData uri="http://schemas.openxmlformats.org/drawingml/2006/table">
            <a:tbl>
              <a:tblPr/>
              <a:tblGrid>
                <a:gridCol w="2990850"/>
                <a:gridCol w="5238750"/>
              </a:tblGrid>
              <a:tr h="381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Funciones Principales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Servicios Específicos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5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Funciones de Representación Consular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-5554663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Pasaporte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-5554663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Visados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-5554663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Certificaciones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-5554663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Legalizaciones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-5554663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Naturalizados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-5554663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Orientación Jurídica Dominicana y Extranjera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-5554663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Promoción negocios en la Republica Dominicana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-5554663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Asistencia varias a la comunidad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Funciones de Oficial del Estado Civil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Nacimiento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Matrimonio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Defunciones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Funciones de Notario Público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Actos Notariales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Declaraciones Juradas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Autorizaciones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Funciones de Alguacil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Notificación de Alguacil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Funciones Administrativas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Gestión administrativa/operativa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Control de ingresos.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200" dirty="0"/>
              <a:t>Estandarización de Procesos en las Oficinas Consulares</a:t>
            </a:r>
          </a:p>
        </p:txBody>
      </p:sp>
      <p:graphicFrame>
        <p:nvGraphicFramePr>
          <p:cNvPr id="6161" name="Group 17"/>
          <p:cNvGraphicFramePr>
            <a:graphicFrameLocks noGrp="1"/>
          </p:cNvGraphicFramePr>
          <p:nvPr>
            <p:ph type="tbl" idx="1"/>
          </p:nvPr>
        </p:nvGraphicFramePr>
        <p:xfrm>
          <a:off x="1643063" y="1844675"/>
          <a:ext cx="6429419" cy="3727465"/>
        </p:xfrm>
        <a:graphic>
          <a:graphicData uri="http://schemas.openxmlformats.org/drawingml/2006/table">
            <a:tbl>
              <a:tblPr/>
              <a:tblGrid>
                <a:gridCol w="6429419"/>
              </a:tblGrid>
              <a:tr h="372746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Pasos para atender al ciudadano previsto en el Sistema de Gestión Consular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Información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Pago de Servicios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Registro del Solicitante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Control del Servicios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Confesión y entrega de servicios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400" dirty="0" smtClean="0"/>
              <a:t>Gestiones a favor de los ciudadanos en el </a:t>
            </a:r>
            <a:br>
              <a:rPr lang="es-ES" sz="2400" dirty="0" smtClean="0"/>
            </a:br>
            <a:r>
              <a:rPr lang="es-ES" sz="2400" dirty="0" smtClean="0"/>
              <a:t>Consulado </a:t>
            </a:r>
            <a:r>
              <a:rPr lang="es-ES" sz="2400" dirty="0"/>
              <a:t>de </a:t>
            </a:r>
            <a:r>
              <a:rPr lang="es-ES" sz="2400" dirty="0" smtClean="0"/>
              <a:t>Madrid</a:t>
            </a:r>
            <a:endParaRPr lang="es-ES" sz="2400" dirty="0"/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1676400" y="1422400"/>
            <a:ext cx="5632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57200" algn="l"/>
                <a:tab pos="5486400" algn="l"/>
              </a:tabLst>
            </a:pPr>
            <a:r>
              <a:rPr lang="es-ES" sz="1400" b="1">
                <a:cs typeface="Times New Roman" pitchFamily="18" charset="0"/>
              </a:rPr>
              <a:t>Atención Personalizada a los ciudadanos</a:t>
            </a:r>
            <a:endParaRPr lang="es-ES" sz="1400"/>
          </a:p>
        </p:txBody>
      </p:sp>
      <p:pic>
        <p:nvPicPr>
          <p:cNvPr id="15364" name="Picture 4" descr="IMG_2811"/>
          <p:cNvPicPr>
            <a:picLocks noChangeAspect="1" noChangeArrowheads="1"/>
          </p:cNvPicPr>
          <p:nvPr/>
        </p:nvPicPr>
        <p:blipFill>
          <a:blip r:embed="rId2" cstate="print"/>
          <a:srcRect l="1884" t="7887" r="1884" b="13239"/>
          <a:stretch>
            <a:fillRect/>
          </a:stretch>
        </p:blipFill>
        <p:spPr bwMode="auto">
          <a:xfrm>
            <a:off x="1676400" y="1730375"/>
            <a:ext cx="5686425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1692275" y="5435600"/>
            <a:ext cx="5472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3648075" algn="l"/>
              </a:tabLst>
            </a:pPr>
            <a:r>
              <a:rPr lang="es-ES" sz="900">
                <a:cs typeface="Times New Roman" pitchFamily="18" charset="0"/>
              </a:rPr>
              <a:t>Imagen de la remodelada planta física. 2007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827088" y="369888"/>
            <a:ext cx="77581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57200" algn="l"/>
                <a:tab pos="914400" algn="l"/>
                <a:tab pos="5486400" algn="l"/>
              </a:tabLst>
            </a:pPr>
            <a:r>
              <a:rPr lang="es-ES" b="1">
                <a:cs typeface="Times New Roman" pitchFamily="18" charset="0"/>
              </a:rPr>
              <a:t>Asistencia a los ciudadanos dominicanos que residen en las provincias pertenecientes a la Jurisdicción Consular de Madrid</a:t>
            </a:r>
            <a:endParaRPr lang="es-ES"/>
          </a:p>
        </p:txBody>
      </p:sp>
      <p:graphicFrame>
        <p:nvGraphicFramePr>
          <p:cNvPr id="10392" name="Group 152"/>
          <p:cNvGraphicFramePr>
            <a:graphicFrameLocks noGrp="1"/>
          </p:cNvGraphicFramePr>
          <p:nvPr/>
        </p:nvGraphicFramePr>
        <p:xfrm>
          <a:off x="1692275" y="1196975"/>
          <a:ext cx="6767513" cy="4752977"/>
        </p:xfrm>
        <a:graphic>
          <a:graphicData uri="http://schemas.openxmlformats.org/drawingml/2006/table">
            <a:tbl>
              <a:tblPr/>
              <a:tblGrid>
                <a:gridCol w="2940050"/>
                <a:gridCol w="3827463"/>
              </a:tblGrid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Provincia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Distancia desde Madrid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Asturias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450 kilómetros de Madrid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Ávila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120 kilómetros de Madrid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Burgos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250 kilómetros de Madrid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350 kilómetros de Madrid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Pamplona, Navarra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440 kilómetros de Madrid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Ponferrada, León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390 kilómetros de Madrid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Salamanca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215 kilómetros de Madrid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225 kilómetros de Madrid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Toledo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90 kilómetros de Madrid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Valladolid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210 kilómetros de Madrid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Zamora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5486400" algn="l"/>
                        </a:tabLst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250 kilómetros de Madrid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52" name="Rectangle 151"/>
          <p:cNvSpPr>
            <a:spLocks noChangeArrowheads="1"/>
          </p:cNvSpPr>
          <p:nvPr/>
        </p:nvSpPr>
        <p:spPr bwMode="auto">
          <a:xfrm>
            <a:off x="0" y="516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3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000" dirty="0"/>
              <a:t>Soporte al Sistema de Gestión Consular</a:t>
            </a:r>
          </a:p>
        </p:txBody>
      </p:sp>
      <p:graphicFrame>
        <p:nvGraphicFramePr>
          <p:cNvPr id="15382" name="Group 22"/>
          <p:cNvGraphicFramePr>
            <a:graphicFrameLocks noGrp="1"/>
          </p:cNvGraphicFramePr>
          <p:nvPr>
            <p:ph type="tbl" idx="1"/>
          </p:nvPr>
        </p:nvGraphicFramePr>
        <p:xfrm>
          <a:off x="518864" y="1196752"/>
          <a:ext cx="8229600" cy="4525963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7254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Asistencia ONLINE.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Manual de Usuario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3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s-E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Portal de consulta ON-LINE: Consuladord.com.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Descripción del servicio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Requisitos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Tiempo de Obtención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Precio del servicio, 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Observaciones de interés al ciudadano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71472" y="207167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4400" dirty="0" smtClean="0"/>
              <a:t>Servicios Consulares para los Ciudadanos Dominicanos</a:t>
            </a:r>
            <a:br>
              <a:rPr lang="es-ES" sz="4400" dirty="0" smtClean="0"/>
            </a:b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 smtClean="0"/>
              <a:t> </a:t>
            </a:r>
            <a:br>
              <a:rPr lang="es-ES" sz="4400" dirty="0" smtClean="0"/>
            </a:br>
            <a:r>
              <a:rPr lang="es-ES" sz="4400" dirty="0" smtClean="0"/>
              <a:t>Acuerdo “Flujo Migratorio entre República Dominicana y España”.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242</TotalTime>
  <Words>1191</Words>
  <Application>Microsoft Office PowerPoint</Application>
  <PresentationFormat>On-screen Show (4:3)</PresentationFormat>
  <Paragraphs>212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Concurrencia</vt:lpstr>
      <vt:lpstr>       En el Marco del Acuerdo “Flujo Migratorio entre República Dominicana y España”</vt:lpstr>
      <vt:lpstr>Definición Sistema de Gestión Consular</vt:lpstr>
      <vt:lpstr>Principales indicadores del Sistema de Gestión Consular</vt:lpstr>
      <vt:lpstr>Servicios que abarca el Sistema de Gestión Consular</vt:lpstr>
      <vt:lpstr>Estandarización de Procesos en las Oficinas Consulares</vt:lpstr>
      <vt:lpstr>Gestiones a favor de los ciudadanos en el  Consulado de Madrid</vt:lpstr>
      <vt:lpstr>PowerPoint Presentation</vt:lpstr>
      <vt:lpstr>Soporte al Sistema de Gestión Consular</vt:lpstr>
      <vt:lpstr>Servicios Consulares para los Ciudadanos Dominicanos    Acuerdo “Flujo Migratorio entre República Dominicana y España”.</vt:lpstr>
      <vt:lpstr>PowerPoint Presentation</vt:lpstr>
      <vt:lpstr>Servicios demandados en las Oficinas Consulares en el marco del Acuerdo de Flujo Migratorio entre la República Dominicana y España</vt:lpstr>
      <vt:lpstr>Servicios demandados en las Oficinas Consulares en el marco del Acuerdo de Flujo Migratorio entre la República Dominicana y España</vt:lpstr>
      <vt:lpstr>Servicios demandados en las Oficinas Consulares en el marco del Acuerdo de Flujo Migratorio entre la República Dominicana y España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Servicios Consulares Ofrecidos a los Ciudadanos Dominicanos que forman parte del Acuerdo “Flujo Migratorio entre República Dominicana y España”</dc:title>
  <dc:creator>Soporte técnico</dc:creator>
  <cp:lastModifiedBy>CON Ana Paola</cp:lastModifiedBy>
  <cp:revision>20</cp:revision>
  <dcterms:created xsi:type="dcterms:W3CDTF">2011-04-26T15:58:35Z</dcterms:created>
  <dcterms:modified xsi:type="dcterms:W3CDTF">2017-03-14T19:24:48Z</dcterms:modified>
</cp:coreProperties>
</file>