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omments/comment4.xml" ContentType="application/vnd.openxmlformats-officedocument.presentationml.comments+xml"/>
  <Override PartName="/ppt/notesSlides/notesSlide15.xml" ContentType="application/vnd.openxmlformats-officedocument.presentationml.notesSlide+xml"/>
  <Override PartName="/ppt/comments/comment5.xml" ContentType="application/vnd.openxmlformats-officedocument.presentationml.comments+xml"/>
  <Override PartName="/ppt/notesSlides/notesSlide16.xml" ContentType="application/vnd.openxmlformats-officedocument.presentationml.notesSlide+xml"/>
  <Override PartName="/ppt/comments/comment6.xml" ContentType="application/vnd.openxmlformats-officedocument.presentationml.comment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57" r:id="rId2"/>
    <p:sldId id="290" r:id="rId3"/>
    <p:sldId id="273" r:id="rId4"/>
    <p:sldId id="287" r:id="rId5"/>
    <p:sldId id="286" r:id="rId6"/>
    <p:sldId id="288" r:id="rId7"/>
    <p:sldId id="289" r:id="rId8"/>
    <p:sldId id="291" r:id="rId9"/>
    <p:sldId id="301" r:id="rId10"/>
    <p:sldId id="292" r:id="rId11"/>
    <p:sldId id="293" r:id="rId12"/>
    <p:sldId id="294" r:id="rId13"/>
    <p:sldId id="258" r:id="rId14"/>
    <p:sldId id="259" r:id="rId15"/>
    <p:sldId id="272" r:id="rId16"/>
    <p:sldId id="275" r:id="rId17"/>
    <p:sldId id="260" r:id="rId18"/>
    <p:sldId id="276" r:id="rId19"/>
    <p:sldId id="277" r:id="rId20"/>
    <p:sldId id="262" r:id="rId21"/>
    <p:sldId id="263" r:id="rId22"/>
    <p:sldId id="264" r:id="rId23"/>
    <p:sldId id="265" r:id="rId24"/>
    <p:sldId id="279" r:id="rId25"/>
    <p:sldId id="280" r:id="rId26"/>
    <p:sldId id="266" r:id="rId27"/>
    <p:sldId id="281" r:id="rId28"/>
    <p:sldId id="295" r:id="rId29"/>
    <p:sldId id="296" r:id="rId30"/>
    <p:sldId id="297" r:id="rId31"/>
    <p:sldId id="299" r:id="rId32"/>
    <p:sldId id="300" r:id="rId33"/>
    <p:sldId id="283" r:id="rId34"/>
    <p:sldId id="298" r:id="rId35"/>
    <p:sldId id="270" r:id="rId36"/>
    <p:sldId id="285" r:id="rId37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irsis Quezada" initials="TQ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>
        <p:scale>
          <a:sx n="60" d="100"/>
          <a:sy n="60" d="100"/>
        </p:scale>
        <p:origin x="-750" y="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1-02-09T23:23:16.889" idx="1">
    <p:pos x="2101" y="1967"/>
    <p:text>Haiti es el segundo socio comercial de la República DOminicana. Despues de USA es el principal destino de los bienes producidos en el país.
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1-02-09T23:23:16.889" idx="5">
    <p:pos x="2101" y="1967"/>
    <p:text>Haiti es el segundo socio comercial de la República DOminicana. Despues de USA es el principal destino de los bienes producidos en el país.
</p:tex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1-02-09T23:36:21.382" idx="2">
    <p:pos x="3061" y="2050"/>
    <p:text>los daños en salud fueron estimados por Merlin,  en US$200 millones</p:tex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1-02-09T23:22:00.075" idx="3">
    <p:pos x="5527" y="843"/>
    <p:text>se refiere exclusivamente a los resultados de los esfuerzos del MSP.RD. Hay otros reportes, como el informe del grupo URD, que equipos de emergencia Canadienses y norteamericanos, atendieron 4,000 heridos.
</p:tex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1-02-09T23:22:00.075" idx="6">
    <p:pos x="5527" y="843"/>
    <p:text>se refiere exclusivamente a los resultados de los esfuerzos del MSP.RD. Hay otros reportes, como el informe del grupo URD, que equipos de emergencia Canadienses y norteamericanos, atendieron 4,000 heridos.
</p:tex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1-02-09T23:22:00.075" idx="7">
    <p:pos x="5527" y="843"/>
    <p:text>se refiere exclusivamente a los resultados de los esfuerzos del MSP.RD. Hay otros reportes, como el informe del grupo URD, que equipos de emergencia Canadienses y norteamericanos, atendieron 4,000 heridos.
</p:tex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s-DO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DDCA4381-348E-49A6-AB65-2C6BFD9B5A93}" type="datetimeFigureOut">
              <a:rPr lang="es-DO"/>
              <a:pPr>
                <a:defRPr/>
              </a:pPr>
              <a:t>14/03/2017</a:t>
            </a:fld>
            <a:endParaRPr lang="es-D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s-D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FBBA2BDD-239F-4EA0-A8AD-E545AF8A1303}" type="slidenum">
              <a:rPr lang="es-DO"/>
              <a:pPr>
                <a:defRPr/>
              </a:pPr>
              <a:t>‹#›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20683219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8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 smtClean="0"/>
              <a:t>Click to edit Master text styles</a:t>
            </a:r>
          </a:p>
          <a:p>
            <a:pPr lvl="1"/>
            <a:r>
              <a:rPr lang="es-ES" noProof="0" smtClean="0"/>
              <a:t>Second level</a:t>
            </a:r>
          </a:p>
          <a:p>
            <a:pPr lvl="2"/>
            <a:r>
              <a:rPr lang="es-ES" noProof="0" smtClean="0"/>
              <a:t>Third level</a:t>
            </a:r>
          </a:p>
          <a:p>
            <a:pPr lvl="3"/>
            <a:r>
              <a:rPr lang="es-ES" noProof="0" smtClean="0"/>
              <a:t>Fourth level</a:t>
            </a:r>
          </a:p>
          <a:p>
            <a:pPr lvl="4"/>
            <a:r>
              <a:rPr lang="es-ES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3AF03CA-6AF2-462D-9D2C-E265F2ED74C6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88560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3588" cy="3429000"/>
          </a:xfrm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4988"/>
            <a:ext cx="5029200" cy="4111625"/>
          </a:xfrm>
          <a:noFill/>
          <a:ln/>
        </p:spPr>
        <p:txBody>
          <a:bodyPr/>
          <a:lstStyle/>
          <a:p>
            <a:r>
              <a:rPr lang="en-US" smtClean="0"/>
              <a:t>New diseases emerged: dengue fever, HIV/AIDS, West Nile Virus, SARS, and other re-emerged cholera, TB, malaria. Why? 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231279-01E8-452D-9F4F-F450401DF506}" type="slidenum">
              <a:rPr lang="es-ES" smtClean="0"/>
              <a:pPr/>
              <a:t>18</a:t>
            </a:fld>
            <a:endParaRPr lang="es-ES" smtClean="0"/>
          </a:p>
        </p:txBody>
      </p:sp>
      <p:sp>
        <p:nvSpPr>
          <p:cNvPr id="49155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6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9157" name="3 Marcador de número de diapositiva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0212EE6-4DAD-4D5E-AA4A-404B82C988B3}" type="slidenum">
              <a:rPr lang="en-US" sz="1200"/>
              <a:pPr algn="r"/>
              <a:t>18</a:t>
            </a:fld>
            <a:endParaRPr lang="en-US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BCC84B-2043-4353-94DC-0926D1C40FC6}" type="slidenum">
              <a:rPr lang="es-ES" smtClean="0"/>
              <a:pPr/>
              <a:t>20</a:t>
            </a:fld>
            <a:endParaRPr lang="es-ES" smtClean="0"/>
          </a:p>
        </p:txBody>
      </p:sp>
      <p:sp>
        <p:nvSpPr>
          <p:cNvPr id="50179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80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0181" name="3 Marcador de número de diapositiva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B12F2D-AAC3-43B2-91E1-7EF5D263B842}" type="slidenum">
              <a:rPr lang="en-US" sz="1200"/>
              <a:pPr algn="r"/>
              <a:t>20</a:t>
            </a:fld>
            <a:endParaRPr lang="en-US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7DD267-E0E8-4C23-A016-CD4C2652E73F}" type="slidenum">
              <a:rPr lang="es-ES" smtClean="0"/>
              <a:pPr/>
              <a:t>21</a:t>
            </a:fld>
            <a:endParaRPr lang="es-ES" smtClean="0"/>
          </a:p>
        </p:txBody>
      </p:sp>
      <p:sp>
        <p:nvSpPr>
          <p:cNvPr id="51203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4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1205" name="3 Marcador de número de diapositiva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B0505B1-6B77-48D8-8441-91A0A60FD3C5}" type="slidenum">
              <a:rPr lang="en-US" sz="1200"/>
              <a:pPr algn="r"/>
              <a:t>21</a:t>
            </a:fld>
            <a:endParaRPr lang="en-US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21F656-C8D9-44C9-BBB8-759BE4CB87CB}" type="slidenum">
              <a:rPr lang="es-ES" smtClean="0"/>
              <a:pPr/>
              <a:t>22</a:t>
            </a:fld>
            <a:endParaRPr lang="es-ES" smtClean="0"/>
          </a:p>
        </p:txBody>
      </p:sp>
      <p:sp>
        <p:nvSpPr>
          <p:cNvPr id="52227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8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2229" name="3 Marcador de número de diapositiva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9152CA8-20D9-470B-8FE1-FE1649D61FD5}" type="slidenum">
              <a:rPr lang="en-US" sz="1200"/>
              <a:pPr algn="r"/>
              <a:t>22</a:t>
            </a:fld>
            <a:endParaRPr lang="en-US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6075C6-5A2B-4E61-8C0E-6391BEEDA14F}" type="slidenum">
              <a:rPr lang="es-ES" smtClean="0"/>
              <a:pPr/>
              <a:t>23</a:t>
            </a:fld>
            <a:endParaRPr lang="es-ES" smtClean="0"/>
          </a:p>
        </p:txBody>
      </p:sp>
      <p:sp>
        <p:nvSpPr>
          <p:cNvPr id="53251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2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3253" name="3 Marcador de número de diapositiva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76ED735-3D93-4CCD-B1D1-FE22C5871177}" type="slidenum">
              <a:rPr lang="en-US" sz="1200"/>
              <a:pPr algn="r"/>
              <a:t>23</a:t>
            </a:fld>
            <a:endParaRPr lang="en-US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D4CD63-39AB-4500-B9CF-A10B8FB2DBC3}" type="slidenum">
              <a:rPr lang="es-ES" smtClean="0"/>
              <a:pPr/>
              <a:t>24</a:t>
            </a:fld>
            <a:endParaRPr lang="es-ES" smtClean="0"/>
          </a:p>
        </p:txBody>
      </p:sp>
      <p:sp>
        <p:nvSpPr>
          <p:cNvPr id="54275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6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4277" name="3 Marcador de número de diapositiva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2B1460F-1616-4550-8AD1-E2790A338501}" type="slidenum">
              <a:rPr lang="en-US" sz="1200"/>
              <a:pPr algn="r"/>
              <a:t>24</a:t>
            </a:fld>
            <a:endParaRPr lang="en-US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52C104-E88D-4169-95BC-31F2B8CB5561}" type="slidenum">
              <a:rPr lang="es-ES" smtClean="0"/>
              <a:pPr/>
              <a:t>25</a:t>
            </a:fld>
            <a:endParaRPr lang="es-ES" smtClean="0"/>
          </a:p>
        </p:txBody>
      </p:sp>
      <p:sp>
        <p:nvSpPr>
          <p:cNvPr id="55299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300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5301" name="3 Marcador de número de diapositiva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CE399D6-A77B-48B6-AB29-A1FD282CCA7C}" type="slidenum">
              <a:rPr lang="en-US" sz="1200"/>
              <a:pPr algn="r"/>
              <a:t>25</a:t>
            </a:fld>
            <a:endParaRPr lang="en-US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118CCE-F15F-41A5-A4EC-36B1DE698192}" type="slidenum">
              <a:rPr lang="es-ES" smtClean="0"/>
              <a:pPr/>
              <a:t>26</a:t>
            </a:fld>
            <a:endParaRPr lang="es-ES" smtClean="0"/>
          </a:p>
        </p:txBody>
      </p:sp>
      <p:sp>
        <p:nvSpPr>
          <p:cNvPr id="56323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4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6325" name="3 Marcador de número de diapositiva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24E6222-9A0E-49DD-8F26-5F39C774938F}" type="slidenum">
              <a:rPr lang="en-US" sz="1200"/>
              <a:pPr algn="r"/>
              <a:t>26</a:t>
            </a:fld>
            <a:endParaRPr lang="en-US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9F925D-F076-4122-8E7B-AAEF94BB10E7}" type="slidenum">
              <a:rPr lang="es-ES" smtClean="0"/>
              <a:pPr/>
              <a:t>27</a:t>
            </a:fld>
            <a:endParaRPr lang="es-ES" smtClean="0"/>
          </a:p>
        </p:txBody>
      </p:sp>
      <p:sp>
        <p:nvSpPr>
          <p:cNvPr id="57347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8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7349" name="3 Marcador de número de diapositiva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40F32D52-0813-43E1-9777-32563F9FC40D}" type="slidenum">
              <a:rPr lang="en-US" sz="1200"/>
              <a:pPr algn="r"/>
              <a:t>27</a:t>
            </a:fld>
            <a:endParaRPr lang="en-US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9FF6C9-5ABB-426E-93E2-86B4C32484BC}" type="slidenum">
              <a:rPr lang="es-ES" smtClean="0"/>
              <a:pPr/>
              <a:t>31</a:t>
            </a:fld>
            <a:endParaRPr lang="es-ES" smtClean="0"/>
          </a:p>
        </p:txBody>
      </p:sp>
      <p:sp>
        <p:nvSpPr>
          <p:cNvPr id="58371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2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8373" name="3 Marcador de número de diapositiva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213E3E9-EF86-4B6B-9FF2-F9312E02A965}" type="slidenum">
              <a:rPr lang="en-US" sz="1200"/>
              <a:pPr algn="r"/>
              <a:t>31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indent="-228600"/>
            <a:r>
              <a:rPr lang="en-US" smtClean="0">
                <a:latin typeface="Times" pitchFamily="18" charset="0"/>
              </a:rPr>
              <a:t>The IHR are innovative because </a:t>
            </a:r>
          </a:p>
          <a:p>
            <a:pPr marL="228600" indent="-228600">
              <a:buFontTx/>
              <a:buChar char="•"/>
            </a:pPr>
            <a:r>
              <a:rPr lang="en-US" smtClean="0">
                <a:latin typeface="Times" pitchFamily="18" charset="0"/>
              </a:rPr>
              <a:t>they move from purely a list of diseases to a dynamic process of risk identification, assessment and management</a:t>
            </a:r>
          </a:p>
          <a:p>
            <a:pPr marL="228600" indent="-228600">
              <a:buFontTx/>
              <a:buChar char="•"/>
            </a:pPr>
            <a:r>
              <a:rPr lang="en-US" smtClean="0">
                <a:latin typeface="Times" pitchFamily="18" charset="0"/>
              </a:rPr>
              <a:t>they move from a concept of static defence at borders, airports and ports to the concept of early detection, reporting and containment at source</a:t>
            </a:r>
          </a:p>
          <a:p>
            <a:pPr marL="228600" indent="-228600">
              <a:buFontTx/>
              <a:buChar char="•"/>
            </a:pPr>
            <a:r>
              <a:rPr lang="en-US" smtClean="0">
                <a:latin typeface="Times" pitchFamily="18" charset="0"/>
              </a:rPr>
              <a:t>they built on the concept that international health security is based on strong national public health infrastructure connected a global alert and response system. </a:t>
            </a:r>
          </a:p>
          <a:p>
            <a:pPr marL="228600" indent="-228600"/>
            <a:endParaRPr 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2000" cy="3429000"/>
          </a:xfrm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2000" cy="3429000"/>
          </a:xfrm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680F84-9DD3-4741-9B32-F20FDE4934C6}" type="slidenum">
              <a:rPr lang="es-ES" smtClean="0"/>
              <a:pPr/>
              <a:t>13</a:t>
            </a:fld>
            <a:endParaRPr lang="es-ES" smtClean="0"/>
          </a:p>
        </p:txBody>
      </p:sp>
      <p:sp>
        <p:nvSpPr>
          <p:cNvPr id="44035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6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4037" name="3 Marcador de número de diapositiva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2D44575-3B69-40BB-B44D-87CCF556164D}" type="slidenum">
              <a:rPr lang="en-US" sz="1200"/>
              <a:pPr algn="r"/>
              <a:t>13</a:t>
            </a:fld>
            <a:endParaRPr 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B1D9D5-76A9-4E6E-884A-CECAF4711B18}" type="slidenum">
              <a:rPr lang="es-ES" smtClean="0"/>
              <a:pPr/>
              <a:t>14</a:t>
            </a:fld>
            <a:endParaRPr lang="es-ES" smtClean="0"/>
          </a:p>
        </p:txBody>
      </p:sp>
      <p:sp>
        <p:nvSpPr>
          <p:cNvPr id="45059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60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5061" name="3 Marcador de número de diapositiva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29EDB4F-B556-46DA-9A2F-6CA177647D4B}" type="slidenum">
              <a:rPr lang="en-US" sz="1200"/>
              <a:pPr algn="r"/>
              <a:t>14</a:t>
            </a:fld>
            <a:endParaRPr 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B1B524-8D0A-4BA4-A979-F199026B954A}" type="slidenum">
              <a:rPr lang="es-ES" smtClean="0"/>
              <a:pPr/>
              <a:t>15</a:t>
            </a:fld>
            <a:endParaRPr lang="es-ES" smtClean="0"/>
          </a:p>
        </p:txBody>
      </p:sp>
      <p:sp>
        <p:nvSpPr>
          <p:cNvPr id="46083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4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6085" name="3 Marcador de número de diapositiva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CD07F93-E1B3-4D22-8512-7BC23620651E}" type="slidenum">
              <a:rPr lang="en-US" sz="1200"/>
              <a:pPr algn="r"/>
              <a:t>15</a:t>
            </a:fld>
            <a:endParaRPr 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745F36-D41F-4248-990B-D11092807CEE}" type="slidenum">
              <a:rPr lang="es-ES" smtClean="0"/>
              <a:pPr/>
              <a:t>16</a:t>
            </a:fld>
            <a:endParaRPr lang="es-ES" smtClean="0"/>
          </a:p>
        </p:txBody>
      </p:sp>
      <p:sp>
        <p:nvSpPr>
          <p:cNvPr id="47107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8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7109" name="3 Marcador de número de diapositiva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9F57D13-8114-423D-8FFD-AF444014EE8F}" type="slidenum">
              <a:rPr lang="en-US" sz="1200"/>
              <a:pPr algn="r"/>
              <a:t>16</a:t>
            </a:fld>
            <a:endParaRPr lang="en-U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0BC0CD-39EF-4FB0-B144-8181C899C69A}" type="slidenum">
              <a:rPr lang="es-ES" smtClean="0"/>
              <a:pPr/>
              <a:t>17</a:t>
            </a:fld>
            <a:endParaRPr lang="es-ES" smtClean="0"/>
          </a:p>
        </p:txBody>
      </p:sp>
      <p:sp>
        <p:nvSpPr>
          <p:cNvPr id="48131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2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8133" name="3 Marcador de número de diapositiva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C125F6D-3E4F-4EE8-A6FF-73EF1589C3E5}" type="slidenum">
              <a:rPr lang="en-US" sz="1200"/>
              <a:pPr algn="r"/>
              <a:t>17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F83B0F-CDC4-497F-8FF3-200437CBA621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D671DB-4953-4F6F-8BEE-8158E0977031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7BB873-2717-4D7D-AA3D-8D352D960FE3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434907-14FA-4A39-9BA7-6634DC1CF729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6C75A9-7F1D-47F3-B945-F5F4CA983EF6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E986FF-9D19-4510-953B-42408E441ECB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16C076-75C3-459C-9FC5-C97D98136A86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21E45-F829-4090-ACEE-8E9AA162D84A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42789C-F9DD-47B1-8083-99B7781C9CCA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251E78-9E80-4F79-A311-407144C4AC3C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AAFCEF-E03B-4AD8-95C0-C4A78AEEA8ED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DD50C8-DD6E-4652-BD17-504433F97042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Click to edit Master text styles</a:t>
            </a:r>
          </a:p>
          <a:p>
            <a:pPr lvl="1"/>
            <a:r>
              <a:rPr lang="es-ES" smtClean="0"/>
              <a:t>Second level</a:t>
            </a:r>
          </a:p>
          <a:p>
            <a:pPr lvl="2"/>
            <a:r>
              <a:rPr lang="es-ES" smtClean="0"/>
              <a:t>Third level</a:t>
            </a:r>
          </a:p>
          <a:p>
            <a:pPr lvl="3"/>
            <a:r>
              <a:rPr lang="es-ES" smtClean="0"/>
              <a:t>Fourth level</a:t>
            </a:r>
          </a:p>
          <a:p>
            <a:pPr lvl="4"/>
            <a:r>
              <a:rPr lang="es-E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9EC5776-0DA6-4BAE-B6AC-95DACE9AE3D6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5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6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11" Type="http://schemas.openxmlformats.org/officeDocument/2006/relationships/hyperlink" Target="http://www.geocities.com/CollegePark/Library/5480/intro.html" TargetMode="External"/><Relationship Id="rId5" Type="http://schemas.openxmlformats.org/officeDocument/2006/relationships/image" Target="../media/image6.jpeg"/><Relationship Id="rId15" Type="http://schemas.openxmlformats.org/officeDocument/2006/relationships/image" Target="../media/image15.jpe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jpeg"/><Relationship Id="rId1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legiolosangeles.com.ar/images/hombrecito_caminando.gif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DO" sz="32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Salud y migración</a:t>
            </a:r>
            <a:br>
              <a:rPr lang="es-DO" sz="32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es-DO" sz="32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Caso República Dominicana y Haití </a:t>
            </a:r>
            <a:endParaRPr lang="es-ES" sz="3200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051" name="Subtitle 4"/>
          <p:cNvSpPr>
            <a:spLocks noGrp="1"/>
          </p:cNvSpPr>
          <p:nvPr>
            <p:ph type="subTitle" idx="1"/>
          </p:nvPr>
        </p:nvSpPr>
        <p:spPr>
          <a:xfrm>
            <a:off x="684213" y="4076700"/>
            <a:ext cx="7772400" cy="1752600"/>
          </a:xfrm>
        </p:spPr>
        <p:txBody>
          <a:bodyPr/>
          <a:lstStyle/>
          <a:p>
            <a:r>
              <a:rPr lang="es-ES_tradnl" sz="2400" smtClean="0">
                <a:solidFill>
                  <a:srgbClr val="FFFFFF"/>
                </a:solidFill>
              </a:rPr>
              <a:t>Raquel Pimentel</a:t>
            </a:r>
          </a:p>
          <a:p>
            <a:r>
              <a:rPr lang="es-ES_tradnl" sz="2400" smtClean="0">
                <a:solidFill>
                  <a:srgbClr val="FFFFFF"/>
                </a:solidFill>
              </a:rPr>
              <a:t>Directora General de Epidemiologia</a:t>
            </a:r>
          </a:p>
          <a:p>
            <a:r>
              <a:rPr lang="es-ES_tradnl" sz="2400" smtClean="0">
                <a:solidFill>
                  <a:srgbClr val="FFFFFF"/>
                </a:solidFill>
              </a:rPr>
              <a:t>raquelpimentel@sespasdigepi.gob.do</a:t>
            </a:r>
          </a:p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2052" name="Picture 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57188" y="500063"/>
            <a:ext cx="1714500" cy="180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 descr="ESCUDO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829425" y="571500"/>
            <a:ext cx="1814513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1763713" y="3429000"/>
            <a:ext cx="3603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ounded Rectangle 32"/>
          <p:cNvSpPr/>
          <p:nvPr/>
        </p:nvSpPr>
        <p:spPr>
          <a:xfrm>
            <a:off x="323528" y="2924944"/>
            <a:ext cx="1356394" cy="956469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428625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s-ES_tradnl" sz="3600" b="1" dirty="0" smtClean="0">
                <a:solidFill>
                  <a:srgbClr val="FFFFFF"/>
                </a:solidFill>
              </a:rPr>
              <a:t>Centro Nacional de Enlace (CNE)</a:t>
            </a:r>
            <a:br>
              <a:rPr lang="es-ES_tradnl" sz="3600" b="1" dirty="0" smtClean="0">
                <a:solidFill>
                  <a:srgbClr val="FFFFFF"/>
                </a:solidFill>
              </a:rPr>
            </a:br>
            <a:r>
              <a:rPr lang="es-ES_tradnl" sz="3600" b="1" dirty="0" smtClean="0">
                <a:solidFill>
                  <a:srgbClr val="FFFFFF"/>
                </a:solidFill>
              </a:rPr>
              <a:t>Organigrama funcional</a:t>
            </a:r>
            <a:endParaRPr lang="en-US" sz="3600" b="1" dirty="0">
              <a:solidFill>
                <a:srgbClr val="FFFFFF"/>
              </a:solidFill>
            </a:endParaRPr>
          </a:p>
        </p:txBody>
      </p:sp>
      <p:grpSp>
        <p:nvGrpSpPr>
          <p:cNvPr id="3" name="Group 4"/>
          <p:cNvGrpSpPr/>
          <p:nvPr/>
        </p:nvGrpSpPr>
        <p:grpSpPr>
          <a:xfrm>
            <a:off x="827584" y="1988840"/>
            <a:ext cx="7221015" cy="4100863"/>
            <a:chOff x="867619" y="1992433"/>
            <a:chExt cx="7221015" cy="3692867"/>
          </a:xfrm>
          <a:solidFill>
            <a:srgbClr val="FFFFFF"/>
          </a:solidFill>
        </p:grpSpPr>
        <p:sp>
          <p:nvSpPr>
            <p:cNvPr id="6" name="Freeform 5"/>
            <p:cNvSpPr/>
            <p:nvPr/>
          </p:nvSpPr>
          <p:spPr>
            <a:xfrm>
              <a:off x="4568082" y="4109538"/>
              <a:ext cx="1864084" cy="566376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440721"/>
                  </a:lnTo>
                  <a:lnTo>
                    <a:pt x="1864084" y="440721"/>
                  </a:lnTo>
                  <a:lnTo>
                    <a:pt x="1864084" y="566376"/>
                  </a:lnTo>
                </a:path>
              </a:pathLst>
            </a:custGeom>
            <a:grp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Freeform 6"/>
            <p:cNvSpPr/>
            <p:nvPr/>
          </p:nvSpPr>
          <p:spPr>
            <a:xfrm>
              <a:off x="4572000" y="3869671"/>
              <a:ext cx="3270771" cy="27024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44585"/>
                  </a:lnTo>
                  <a:lnTo>
                    <a:pt x="3270771" y="144585"/>
                  </a:lnTo>
                  <a:lnTo>
                    <a:pt x="3270771" y="270240"/>
                  </a:lnTo>
                </a:path>
              </a:pathLst>
            </a:custGeom>
            <a:grp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Freeform 7"/>
            <p:cNvSpPr/>
            <p:nvPr/>
          </p:nvSpPr>
          <p:spPr>
            <a:xfrm>
              <a:off x="4568082" y="4109538"/>
              <a:ext cx="309339" cy="566376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440721"/>
                  </a:lnTo>
                  <a:lnTo>
                    <a:pt x="309339" y="440721"/>
                  </a:lnTo>
                  <a:lnTo>
                    <a:pt x="309339" y="566376"/>
                  </a:lnTo>
                </a:path>
              </a:pathLst>
            </a:custGeom>
            <a:grp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Freeform 8"/>
            <p:cNvSpPr/>
            <p:nvPr/>
          </p:nvSpPr>
          <p:spPr>
            <a:xfrm>
              <a:off x="1545816" y="4109538"/>
              <a:ext cx="3022266" cy="34427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3022266" y="0"/>
                  </a:moveTo>
                  <a:lnTo>
                    <a:pt x="3022266" y="218615"/>
                  </a:lnTo>
                  <a:lnTo>
                    <a:pt x="0" y="218615"/>
                  </a:lnTo>
                  <a:lnTo>
                    <a:pt x="0" y="344270"/>
                  </a:lnTo>
                </a:path>
              </a:pathLst>
            </a:custGeom>
            <a:grp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3097921" y="4109538"/>
              <a:ext cx="1470160" cy="57127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1470160" y="0"/>
                  </a:moveTo>
                  <a:lnTo>
                    <a:pt x="1470160" y="445622"/>
                  </a:lnTo>
                  <a:lnTo>
                    <a:pt x="0" y="445622"/>
                  </a:lnTo>
                  <a:lnTo>
                    <a:pt x="0" y="571277"/>
                  </a:lnTo>
                </a:path>
              </a:pathLst>
            </a:custGeom>
            <a:grp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4522362" y="2853743"/>
              <a:ext cx="91440" cy="394484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5720" y="0"/>
                  </a:moveTo>
                  <a:lnTo>
                    <a:pt x="45720" y="394484"/>
                  </a:lnTo>
                </a:path>
              </a:pathLst>
            </a:custGeom>
            <a:grp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Rounded Rectangle 11"/>
            <p:cNvSpPr/>
            <p:nvPr/>
          </p:nvSpPr>
          <p:spPr>
            <a:xfrm>
              <a:off x="3889885" y="1992433"/>
              <a:ext cx="1356394" cy="86131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4040596" y="2135608"/>
              <a:ext cx="1356394" cy="861310"/>
            </a:xfrm>
            <a:custGeom>
              <a:avLst/>
              <a:gdLst>
                <a:gd name="connsiteX0" fmla="*/ 0 w 1356394"/>
                <a:gd name="connsiteY0" fmla="*/ 86131 h 861310"/>
                <a:gd name="connsiteX1" fmla="*/ 25227 w 1356394"/>
                <a:gd name="connsiteY1" fmla="*/ 25227 h 861310"/>
                <a:gd name="connsiteX2" fmla="*/ 86131 w 1356394"/>
                <a:gd name="connsiteY2" fmla="*/ 0 h 861310"/>
                <a:gd name="connsiteX3" fmla="*/ 1270263 w 1356394"/>
                <a:gd name="connsiteY3" fmla="*/ 0 h 861310"/>
                <a:gd name="connsiteX4" fmla="*/ 1331167 w 1356394"/>
                <a:gd name="connsiteY4" fmla="*/ 25227 h 861310"/>
                <a:gd name="connsiteX5" fmla="*/ 1356394 w 1356394"/>
                <a:gd name="connsiteY5" fmla="*/ 86131 h 861310"/>
                <a:gd name="connsiteX6" fmla="*/ 1356394 w 1356394"/>
                <a:gd name="connsiteY6" fmla="*/ 775179 h 861310"/>
                <a:gd name="connsiteX7" fmla="*/ 1331167 w 1356394"/>
                <a:gd name="connsiteY7" fmla="*/ 836083 h 861310"/>
                <a:gd name="connsiteX8" fmla="*/ 1270263 w 1356394"/>
                <a:gd name="connsiteY8" fmla="*/ 861310 h 861310"/>
                <a:gd name="connsiteX9" fmla="*/ 86131 w 1356394"/>
                <a:gd name="connsiteY9" fmla="*/ 861310 h 861310"/>
                <a:gd name="connsiteX10" fmla="*/ 25227 w 1356394"/>
                <a:gd name="connsiteY10" fmla="*/ 836083 h 861310"/>
                <a:gd name="connsiteX11" fmla="*/ 0 w 1356394"/>
                <a:gd name="connsiteY11" fmla="*/ 775179 h 861310"/>
                <a:gd name="connsiteX12" fmla="*/ 0 w 1356394"/>
                <a:gd name="connsiteY12" fmla="*/ 86131 h 861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56394" h="861310">
                  <a:moveTo>
                    <a:pt x="0" y="86131"/>
                  </a:moveTo>
                  <a:cubicBezTo>
                    <a:pt x="0" y="63288"/>
                    <a:pt x="9075" y="41380"/>
                    <a:pt x="25227" y="25227"/>
                  </a:cubicBezTo>
                  <a:cubicBezTo>
                    <a:pt x="41380" y="9074"/>
                    <a:pt x="63288" y="0"/>
                    <a:pt x="86131" y="0"/>
                  </a:cubicBezTo>
                  <a:lnTo>
                    <a:pt x="1270263" y="0"/>
                  </a:lnTo>
                  <a:cubicBezTo>
                    <a:pt x="1293106" y="0"/>
                    <a:pt x="1315014" y="9075"/>
                    <a:pt x="1331167" y="25227"/>
                  </a:cubicBezTo>
                  <a:cubicBezTo>
                    <a:pt x="1347320" y="41380"/>
                    <a:pt x="1356394" y="63288"/>
                    <a:pt x="1356394" y="86131"/>
                  </a:cubicBezTo>
                  <a:lnTo>
                    <a:pt x="1356394" y="775179"/>
                  </a:lnTo>
                  <a:cubicBezTo>
                    <a:pt x="1356394" y="798022"/>
                    <a:pt x="1347320" y="819930"/>
                    <a:pt x="1331167" y="836083"/>
                  </a:cubicBezTo>
                  <a:cubicBezTo>
                    <a:pt x="1315014" y="852236"/>
                    <a:pt x="1293107" y="861310"/>
                    <a:pt x="1270263" y="861310"/>
                  </a:cubicBezTo>
                  <a:lnTo>
                    <a:pt x="86131" y="861310"/>
                  </a:lnTo>
                  <a:cubicBezTo>
                    <a:pt x="63288" y="861310"/>
                    <a:pt x="41380" y="852235"/>
                    <a:pt x="25227" y="836083"/>
                  </a:cubicBezTo>
                  <a:cubicBezTo>
                    <a:pt x="9074" y="819930"/>
                    <a:pt x="0" y="798023"/>
                    <a:pt x="0" y="775179"/>
                  </a:cubicBezTo>
                  <a:lnTo>
                    <a:pt x="0" y="86131"/>
                  </a:lnTo>
                  <a:close/>
                </a:path>
              </a:pathLst>
            </a:custGeom>
            <a:grpFill/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86187" tIns="86187" rIns="86187" bIns="86187" spcCol="1270" anchor="ctr"/>
            <a:lstStyle/>
            <a:p>
              <a:pPr algn="ctr" defTabSz="7112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ES_tradnl" sz="1600" dirty="0"/>
                <a:t>OPS-OMS</a:t>
              </a:r>
              <a:endParaRPr lang="en-US" sz="1600" dirty="0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3889885" y="3248228"/>
              <a:ext cx="1356394" cy="86131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4040596" y="3350919"/>
              <a:ext cx="1356394" cy="861310"/>
            </a:xfrm>
            <a:custGeom>
              <a:avLst/>
              <a:gdLst>
                <a:gd name="connsiteX0" fmla="*/ 0 w 1356394"/>
                <a:gd name="connsiteY0" fmla="*/ 86131 h 861310"/>
                <a:gd name="connsiteX1" fmla="*/ 25227 w 1356394"/>
                <a:gd name="connsiteY1" fmla="*/ 25227 h 861310"/>
                <a:gd name="connsiteX2" fmla="*/ 86131 w 1356394"/>
                <a:gd name="connsiteY2" fmla="*/ 0 h 861310"/>
                <a:gd name="connsiteX3" fmla="*/ 1270263 w 1356394"/>
                <a:gd name="connsiteY3" fmla="*/ 0 h 861310"/>
                <a:gd name="connsiteX4" fmla="*/ 1331167 w 1356394"/>
                <a:gd name="connsiteY4" fmla="*/ 25227 h 861310"/>
                <a:gd name="connsiteX5" fmla="*/ 1356394 w 1356394"/>
                <a:gd name="connsiteY5" fmla="*/ 86131 h 861310"/>
                <a:gd name="connsiteX6" fmla="*/ 1356394 w 1356394"/>
                <a:gd name="connsiteY6" fmla="*/ 775179 h 861310"/>
                <a:gd name="connsiteX7" fmla="*/ 1331167 w 1356394"/>
                <a:gd name="connsiteY7" fmla="*/ 836083 h 861310"/>
                <a:gd name="connsiteX8" fmla="*/ 1270263 w 1356394"/>
                <a:gd name="connsiteY8" fmla="*/ 861310 h 861310"/>
                <a:gd name="connsiteX9" fmla="*/ 86131 w 1356394"/>
                <a:gd name="connsiteY9" fmla="*/ 861310 h 861310"/>
                <a:gd name="connsiteX10" fmla="*/ 25227 w 1356394"/>
                <a:gd name="connsiteY10" fmla="*/ 836083 h 861310"/>
                <a:gd name="connsiteX11" fmla="*/ 0 w 1356394"/>
                <a:gd name="connsiteY11" fmla="*/ 775179 h 861310"/>
                <a:gd name="connsiteX12" fmla="*/ 0 w 1356394"/>
                <a:gd name="connsiteY12" fmla="*/ 86131 h 861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56394" h="861310">
                  <a:moveTo>
                    <a:pt x="0" y="86131"/>
                  </a:moveTo>
                  <a:cubicBezTo>
                    <a:pt x="0" y="63288"/>
                    <a:pt x="9075" y="41380"/>
                    <a:pt x="25227" y="25227"/>
                  </a:cubicBezTo>
                  <a:cubicBezTo>
                    <a:pt x="41380" y="9074"/>
                    <a:pt x="63288" y="0"/>
                    <a:pt x="86131" y="0"/>
                  </a:cubicBezTo>
                  <a:lnTo>
                    <a:pt x="1270263" y="0"/>
                  </a:lnTo>
                  <a:cubicBezTo>
                    <a:pt x="1293106" y="0"/>
                    <a:pt x="1315014" y="9075"/>
                    <a:pt x="1331167" y="25227"/>
                  </a:cubicBezTo>
                  <a:cubicBezTo>
                    <a:pt x="1347320" y="41380"/>
                    <a:pt x="1356394" y="63288"/>
                    <a:pt x="1356394" y="86131"/>
                  </a:cubicBezTo>
                  <a:lnTo>
                    <a:pt x="1356394" y="775179"/>
                  </a:lnTo>
                  <a:cubicBezTo>
                    <a:pt x="1356394" y="798022"/>
                    <a:pt x="1347320" y="819930"/>
                    <a:pt x="1331167" y="836083"/>
                  </a:cubicBezTo>
                  <a:cubicBezTo>
                    <a:pt x="1315014" y="852236"/>
                    <a:pt x="1293107" y="861310"/>
                    <a:pt x="1270263" y="861310"/>
                  </a:cubicBezTo>
                  <a:lnTo>
                    <a:pt x="86131" y="861310"/>
                  </a:lnTo>
                  <a:cubicBezTo>
                    <a:pt x="63288" y="861310"/>
                    <a:pt x="41380" y="852235"/>
                    <a:pt x="25227" y="836083"/>
                  </a:cubicBezTo>
                  <a:cubicBezTo>
                    <a:pt x="9074" y="819930"/>
                    <a:pt x="0" y="798023"/>
                    <a:pt x="0" y="775179"/>
                  </a:cubicBezTo>
                  <a:lnTo>
                    <a:pt x="0" y="86131"/>
                  </a:lnTo>
                  <a:close/>
                </a:path>
              </a:pathLst>
            </a:custGeom>
            <a:grpFill/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86187" tIns="86187" rIns="86187" bIns="86187" spcCol="1270" anchor="ctr"/>
            <a:lstStyle/>
            <a:p>
              <a:pPr algn="ctr" defTabSz="7112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ES_tradnl" sz="1600" dirty="0"/>
                <a:t>CNE</a:t>
              </a:r>
              <a:endParaRPr lang="en-US" sz="1600" dirty="0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419724" y="4680815"/>
              <a:ext cx="1356394" cy="86131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Freeform 16"/>
            <p:cNvSpPr/>
            <p:nvPr/>
          </p:nvSpPr>
          <p:spPr>
            <a:xfrm>
              <a:off x="2570435" y="4823990"/>
              <a:ext cx="1356394" cy="861310"/>
            </a:xfrm>
            <a:custGeom>
              <a:avLst/>
              <a:gdLst>
                <a:gd name="connsiteX0" fmla="*/ 0 w 1356394"/>
                <a:gd name="connsiteY0" fmla="*/ 86131 h 861310"/>
                <a:gd name="connsiteX1" fmla="*/ 25227 w 1356394"/>
                <a:gd name="connsiteY1" fmla="*/ 25227 h 861310"/>
                <a:gd name="connsiteX2" fmla="*/ 86131 w 1356394"/>
                <a:gd name="connsiteY2" fmla="*/ 0 h 861310"/>
                <a:gd name="connsiteX3" fmla="*/ 1270263 w 1356394"/>
                <a:gd name="connsiteY3" fmla="*/ 0 h 861310"/>
                <a:gd name="connsiteX4" fmla="*/ 1331167 w 1356394"/>
                <a:gd name="connsiteY4" fmla="*/ 25227 h 861310"/>
                <a:gd name="connsiteX5" fmla="*/ 1356394 w 1356394"/>
                <a:gd name="connsiteY5" fmla="*/ 86131 h 861310"/>
                <a:gd name="connsiteX6" fmla="*/ 1356394 w 1356394"/>
                <a:gd name="connsiteY6" fmla="*/ 775179 h 861310"/>
                <a:gd name="connsiteX7" fmla="*/ 1331167 w 1356394"/>
                <a:gd name="connsiteY7" fmla="*/ 836083 h 861310"/>
                <a:gd name="connsiteX8" fmla="*/ 1270263 w 1356394"/>
                <a:gd name="connsiteY8" fmla="*/ 861310 h 861310"/>
                <a:gd name="connsiteX9" fmla="*/ 86131 w 1356394"/>
                <a:gd name="connsiteY9" fmla="*/ 861310 h 861310"/>
                <a:gd name="connsiteX10" fmla="*/ 25227 w 1356394"/>
                <a:gd name="connsiteY10" fmla="*/ 836083 h 861310"/>
                <a:gd name="connsiteX11" fmla="*/ 0 w 1356394"/>
                <a:gd name="connsiteY11" fmla="*/ 775179 h 861310"/>
                <a:gd name="connsiteX12" fmla="*/ 0 w 1356394"/>
                <a:gd name="connsiteY12" fmla="*/ 86131 h 861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56394" h="861310">
                  <a:moveTo>
                    <a:pt x="0" y="86131"/>
                  </a:moveTo>
                  <a:cubicBezTo>
                    <a:pt x="0" y="63288"/>
                    <a:pt x="9075" y="41380"/>
                    <a:pt x="25227" y="25227"/>
                  </a:cubicBezTo>
                  <a:cubicBezTo>
                    <a:pt x="41380" y="9074"/>
                    <a:pt x="63288" y="0"/>
                    <a:pt x="86131" y="0"/>
                  </a:cubicBezTo>
                  <a:lnTo>
                    <a:pt x="1270263" y="0"/>
                  </a:lnTo>
                  <a:cubicBezTo>
                    <a:pt x="1293106" y="0"/>
                    <a:pt x="1315014" y="9075"/>
                    <a:pt x="1331167" y="25227"/>
                  </a:cubicBezTo>
                  <a:cubicBezTo>
                    <a:pt x="1347320" y="41380"/>
                    <a:pt x="1356394" y="63288"/>
                    <a:pt x="1356394" y="86131"/>
                  </a:cubicBezTo>
                  <a:lnTo>
                    <a:pt x="1356394" y="775179"/>
                  </a:lnTo>
                  <a:cubicBezTo>
                    <a:pt x="1356394" y="798022"/>
                    <a:pt x="1347320" y="819930"/>
                    <a:pt x="1331167" y="836083"/>
                  </a:cubicBezTo>
                  <a:cubicBezTo>
                    <a:pt x="1315014" y="852236"/>
                    <a:pt x="1293107" y="861310"/>
                    <a:pt x="1270263" y="861310"/>
                  </a:cubicBezTo>
                  <a:lnTo>
                    <a:pt x="86131" y="861310"/>
                  </a:lnTo>
                  <a:cubicBezTo>
                    <a:pt x="63288" y="861310"/>
                    <a:pt x="41380" y="852235"/>
                    <a:pt x="25227" y="836083"/>
                  </a:cubicBezTo>
                  <a:cubicBezTo>
                    <a:pt x="9074" y="819930"/>
                    <a:pt x="0" y="798023"/>
                    <a:pt x="0" y="775179"/>
                  </a:cubicBezTo>
                  <a:lnTo>
                    <a:pt x="0" y="86131"/>
                  </a:lnTo>
                  <a:close/>
                </a:path>
              </a:pathLst>
            </a:custGeom>
            <a:grpFill/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70947" tIns="70947" rIns="70947" bIns="70947" spcCol="1270" anchor="ctr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ES_tradnl" sz="1200" dirty="0"/>
                <a:t>38 unidades  provinciales</a:t>
              </a:r>
              <a:endParaRPr lang="en-US" sz="1200" dirty="0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867619" y="4453808"/>
              <a:ext cx="1356394" cy="777272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Freeform 18"/>
            <p:cNvSpPr/>
            <p:nvPr/>
          </p:nvSpPr>
          <p:spPr>
            <a:xfrm>
              <a:off x="1018329" y="4596983"/>
              <a:ext cx="1356394" cy="777272"/>
            </a:xfrm>
            <a:custGeom>
              <a:avLst/>
              <a:gdLst>
                <a:gd name="connsiteX0" fmla="*/ 0 w 1356394"/>
                <a:gd name="connsiteY0" fmla="*/ 77727 h 777272"/>
                <a:gd name="connsiteX1" fmla="*/ 22766 w 1356394"/>
                <a:gd name="connsiteY1" fmla="*/ 22766 h 777272"/>
                <a:gd name="connsiteX2" fmla="*/ 77727 w 1356394"/>
                <a:gd name="connsiteY2" fmla="*/ 0 h 777272"/>
                <a:gd name="connsiteX3" fmla="*/ 1278667 w 1356394"/>
                <a:gd name="connsiteY3" fmla="*/ 0 h 777272"/>
                <a:gd name="connsiteX4" fmla="*/ 1333628 w 1356394"/>
                <a:gd name="connsiteY4" fmla="*/ 22766 h 777272"/>
                <a:gd name="connsiteX5" fmla="*/ 1356394 w 1356394"/>
                <a:gd name="connsiteY5" fmla="*/ 77727 h 777272"/>
                <a:gd name="connsiteX6" fmla="*/ 1356394 w 1356394"/>
                <a:gd name="connsiteY6" fmla="*/ 699545 h 777272"/>
                <a:gd name="connsiteX7" fmla="*/ 1333628 w 1356394"/>
                <a:gd name="connsiteY7" fmla="*/ 754506 h 777272"/>
                <a:gd name="connsiteX8" fmla="*/ 1278667 w 1356394"/>
                <a:gd name="connsiteY8" fmla="*/ 777272 h 777272"/>
                <a:gd name="connsiteX9" fmla="*/ 77727 w 1356394"/>
                <a:gd name="connsiteY9" fmla="*/ 777272 h 777272"/>
                <a:gd name="connsiteX10" fmla="*/ 22766 w 1356394"/>
                <a:gd name="connsiteY10" fmla="*/ 754506 h 777272"/>
                <a:gd name="connsiteX11" fmla="*/ 0 w 1356394"/>
                <a:gd name="connsiteY11" fmla="*/ 699545 h 777272"/>
                <a:gd name="connsiteX12" fmla="*/ 0 w 1356394"/>
                <a:gd name="connsiteY12" fmla="*/ 77727 h 777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56394" h="777272">
                  <a:moveTo>
                    <a:pt x="0" y="77727"/>
                  </a:moveTo>
                  <a:cubicBezTo>
                    <a:pt x="0" y="57113"/>
                    <a:pt x="8189" y="37342"/>
                    <a:pt x="22766" y="22766"/>
                  </a:cubicBezTo>
                  <a:cubicBezTo>
                    <a:pt x="37343" y="8189"/>
                    <a:pt x="57113" y="0"/>
                    <a:pt x="77727" y="0"/>
                  </a:cubicBezTo>
                  <a:lnTo>
                    <a:pt x="1278667" y="0"/>
                  </a:lnTo>
                  <a:cubicBezTo>
                    <a:pt x="1299281" y="0"/>
                    <a:pt x="1319052" y="8189"/>
                    <a:pt x="1333628" y="22766"/>
                  </a:cubicBezTo>
                  <a:cubicBezTo>
                    <a:pt x="1348205" y="37343"/>
                    <a:pt x="1356394" y="57113"/>
                    <a:pt x="1356394" y="77727"/>
                  </a:cubicBezTo>
                  <a:lnTo>
                    <a:pt x="1356394" y="699545"/>
                  </a:lnTo>
                  <a:cubicBezTo>
                    <a:pt x="1356394" y="720159"/>
                    <a:pt x="1348205" y="739930"/>
                    <a:pt x="1333628" y="754506"/>
                  </a:cubicBezTo>
                  <a:cubicBezTo>
                    <a:pt x="1319051" y="769083"/>
                    <a:pt x="1299281" y="777272"/>
                    <a:pt x="1278667" y="777272"/>
                  </a:cubicBezTo>
                  <a:lnTo>
                    <a:pt x="77727" y="777272"/>
                  </a:lnTo>
                  <a:cubicBezTo>
                    <a:pt x="57113" y="777272"/>
                    <a:pt x="37342" y="769083"/>
                    <a:pt x="22766" y="754506"/>
                  </a:cubicBezTo>
                  <a:cubicBezTo>
                    <a:pt x="8189" y="739929"/>
                    <a:pt x="0" y="720159"/>
                    <a:pt x="0" y="699545"/>
                  </a:cubicBezTo>
                  <a:lnTo>
                    <a:pt x="0" y="77727"/>
                  </a:lnTo>
                  <a:close/>
                </a:path>
              </a:pathLst>
            </a:custGeom>
            <a:grpFill/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83726" tIns="83726" rIns="83726" bIns="83726" spcCol="1270" anchor="ctr"/>
            <a:lstStyle/>
            <a:p>
              <a:pPr algn="ctr" defTabSz="7112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ES_tradnl" sz="1600" dirty="0"/>
                <a:t>Coord. Alerta Temprana</a:t>
              </a:r>
              <a:endParaRPr lang="en-US" sz="1600" dirty="0"/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4199224" y="4675914"/>
              <a:ext cx="1356394" cy="86131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4349935" y="4819089"/>
              <a:ext cx="1356394" cy="861310"/>
            </a:xfrm>
            <a:custGeom>
              <a:avLst/>
              <a:gdLst>
                <a:gd name="connsiteX0" fmla="*/ 0 w 1356394"/>
                <a:gd name="connsiteY0" fmla="*/ 86131 h 861310"/>
                <a:gd name="connsiteX1" fmla="*/ 25227 w 1356394"/>
                <a:gd name="connsiteY1" fmla="*/ 25227 h 861310"/>
                <a:gd name="connsiteX2" fmla="*/ 86131 w 1356394"/>
                <a:gd name="connsiteY2" fmla="*/ 0 h 861310"/>
                <a:gd name="connsiteX3" fmla="*/ 1270263 w 1356394"/>
                <a:gd name="connsiteY3" fmla="*/ 0 h 861310"/>
                <a:gd name="connsiteX4" fmla="*/ 1331167 w 1356394"/>
                <a:gd name="connsiteY4" fmla="*/ 25227 h 861310"/>
                <a:gd name="connsiteX5" fmla="*/ 1356394 w 1356394"/>
                <a:gd name="connsiteY5" fmla="*/ 86131 h 861310"/>
                <a:gd name="connsiteX6" fmla="*/ 1356394 w 1356394"/>
                <a:gd name="connsiteY6" fmla="*/ 775179 h 861310"/>
                <a:gd name="connsiteX7" fmla="*/ 1331167 w 1356394"/>
                <a:gd name="connsiteY7" fmla="*/ 836083 h 861310"/>
                <a:gd name="connsiteX8" fmla="*/ 1270263 w 1356394"/>
                <a:gd name="connsiteY8" fmla="*/ 861310 h 861310"/>
                <a:gd name="connsiteX9" fmla="*/ 86131 w 1356394"/>
                <a:gd name="connsiteY9" fmla="*/ 861310 h 861310"/>
                <a:gd name="connsiteX10" fmla="*/ 25227 w 1356394"/>
                <a:gd name="connsiteY10" fmla="*/ 836083 h 861310"/>
                <a:gd name="connsiteX11" fmla="*/ 0 w 1356394"/>
                <a:gd name="connsiteY11" fmla="*/ 775179 h 861310"/>
                <a:gd name="connsiteX12" fmla="*/ 0 w 1356394"/>
                <a:gd name="connsiteY12" fmla="*/ 86131 h 861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56394" h="861310">
                  <a:moveTo>
                    <a:pt x="0" y="86131"/>
                  </a:moveTo>
                  <a:cubicBezTo>
                    <a:pt x="0" y="63288"/>
                    <a:pt x="9075" y="41380"/>
                    <a:pt x="25227" y="25227"/>
                  </a:cubicBezTo>
                  <a:cubicBezTo>
                    <a:pt x="41380" y="9074"/>
                    <a:pt x="63288" y="0"/>
                    <a:pt x="86131" y="0"/>
                  </a:cubicBezTo>
                  <a:lnTo>
                    <a:pt x="1270263" y="0"/>
                  </a:lnTo>
                  <a:cubicBezTo>
                    <a:pt x="1293106" y="0"/>
                    <a:pt x="1315014" y="9075"/>
                    <a:pt x="1331167" y="25227"/>
                  </a:cubicBezTo>
                  <a:cubicBezTo>
                    <a:pt x="1347320" y="41380"/>
                    <a:pt x="1356394" y="63288"/>
                    <a:pt x="1356394" y="86131"/>
                  </a:cubicBezTo>
                  <a:lnTo>
                    <a:pt x="1356394" y="775179"/>
                  </a:lnTo>
                  <a:cubicBezTo>
                    <a:pt x="1356394" y="798022"/>
                    <a:pt x="1347320" y="819930"/>
                    <a:pt x="1331167" y="836083"/>
                  </a:cubicBezTo>
                  <a:cubicBezTo>
                    <a:pt x="1315014" y="852236"/>
                    <a:pt x="1293107" y="861310"/>
                    <a:pt x="1270263" y="861310"/>
                  </a:cubicBezTo>
                  <a:lnTo>
                    <a:pt x="86131" y="861310"/>
                  </a:lnTo>
                  <a:cubicBezTo>
                    <a:pt x="63288" y="861310"/>
                    <a:pt x="41380" y="852235"/>
                    <a:pt x="25227" y="836083"/>
                  </a:cubicBezTo>
                  <a:cubicBezTo>
                    <a:pt x="9074" y="819930"/>
                    <a:pt x="0" y="798023"/>
                    <a:pt x="0" y="775179"/>
                  </a:cubicBezTo>
                  <a:lnTo>
                    <a:pt x="0" y="86131"/>
                  </a:lnTo>
                  <a:close/>
                </a:path>
              </a:pathLst>
            </a:custGeom>
            <a:grpFill/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86187" tIns="86187" rIns="86187" bIns="86187" spcCol="1270" anchor="ctr"/>
            <a:lstStyle/>
            <a:p>
              <a:pPr algn="ctr" defTabSz="7112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ES_tradnl" sz="1600" dirty="0"/>
                <a:t>Programa de salud publica</a:t>
              </a:r>
              <a:endParaRPr lang="en-US" sz="1600" dirty="0"/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6732240" y="3415763"/>
              <a:ext cx="1356394" cy="86131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6732240" y="3415763"/>
              <a:ext cx="1356394" cy="861310"/>
            </a:xfrm>
            <a:custGeom>
              <a:avLst/>
              <a:gdLst>
                <a:gd name="connsiteX0" fmla="*/ 0 w 1356394"/>
                <a:gd name="connsiteY0" fmla="*/ 86131 h 861310"/>
                <a:gd name="connsiteX1" fmla="*/ 25227 w 1356394"/>
                <a:gd name="connsiteY1" fmla="*/ 25227 h 861310"/>
                <a:gd name="connsiteX2" fmla="*/ 86131 w 1356394"/>
                <a:gd name="connsiteY2" fmla="*/ 0 h 861310"/>
                <a:gd name="connsiteX3" fmla="*/ 1270263 w 1356394"/>
                <a:gd name="connsiteY3" fmla="*/ 0 h 861310"/>
                <a:gd name="connsiteX4" fmla="*/ 1331167 w 1356394"/>
                <a:gd name="connsiteY4" fmla="*/ 25227 h 861310"/>
                <a:gd name="connsiteX5" fmla="*/ 1356394 w 1356394"/>
                <a:gd name="connsiteY5" fmla="*/ 86131 h 861310"/>
                <a:gd name="connsiteX6" fmla="*/ 1356394 w 1356394"/>
                <a:gd name="connsiteY6" fmla="*/ 775179 h 861310"/>
                <a:gd name="connsiteX7" fmla="*/ 1331167 w 1356394"/>
                <a:gd name="connsiteY7" fmla="*/ 836083 h 861310"/>
                <a:gd name="connsiteX8" fmla="*/ 1270263 w 1356394"/>
                <a:gd name="connsiteY8" fmla="*/ 861310 h 861310"/>
                <a:gd name="connsiteX9" fmla="*/ 86131 w 1356394"/>
                <a:gd name="connsiteY9" fmla="*/ 861310 h 861310"/>
                <a:gd name="connsiteX10" fmla="*/ 25227 w 1356394"/>
                <a:gd name="connsiteY10" fmla="*/ 836083 h 861310"/>
                <a:gd name="connsiteX11" fmla="*/ 0 w 1356394"/>
                <a:gd name="connsiteY11" fmla="*/ 775179 h 861310"/>
                <a:gd name="connsiteX12" fmla="*/ 0 w 1356394"/>
                <a:gd name="connsiteY12" fmla="*/ 86131 h 861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56394" h="861310">
                  <a:moveTo>
                    <a:pt x="0" y="86131"/>
                  </a:moveTo>
                  <a:cubicBezTo>
                    <a:pt x="0" y="63288"/>
                    <a:pt x="9075" y="41380"/>
                    <a:pt x="25227" y="25227"/>
                  </a:cubicBezTo>
                  <a:cubicBezTo>
                    <a:pt x="41380" y="9074"/>
                    <a:pt x="63288" y="0"/>
                    <a:pt x="86131" y="0"/>
                  </a:cubicBezTo>
                  <a:lnTo>
                    <a:pt x="1270263" y="0"/>
                  </a:lnTo>
                  <a:cubicBezTo>
                    <a:pt x="1293106" y="0"/>
                    <a:pt x="1315014" y="9075"/>
                    <a:pt x="1331167" y="25227"/>
                  </a:cubicBezTo>
                  <a:cubicBezTo>
                    <a:pt x="1347320" y="41380"/>
                    <a:pt x="1356394" y="63288"/>
                    <a:pt x="1356394" y="86131"/>
                  </a:cubicBezTo>
                  <a:lnTo>
                    <a:pt x="1356394" y="775179"/>
                  </a:lnTo>
                  <a:cubicBezTo>
                    <a:pt x="1356394" y="798022"/>
                    <a:pt x="1347320" y="819930"/>
                    <a:pt x="1331167" y="836083"/>
                  </a:cubicBezTo>
                  <a:cubicBezTo>
                    <a:pt x="1315014" y="852236"/>
                    <a:pt x="1293107" y="861310"/>
                    <a:pt x="1270263" y="861310"/>
                  </a:cubicBezTo>
                  <a:lnTo>
                    <a:pt x="86131" y="861310"/>
                  </a:lnTo>
                  <a:cubicBezTo>
                    <a:pt x="63288" y="861310"/>
                    <a:pt x="41380" y="852235"/>
                    <a:pt x="25227" y="836083"/>
                  </a:cubicBezTo>
                  <a:cubicBezTo>
                    <a:pt x="9074" y="819930"/>
                    <a:pt x="0" y="798023"/>
                    <a:pt x="0" y="775179"/>
                  </a:cubicBezTo>
                  <a:lnTo>
                    <a:pt x="0" y="86131"/>
                  </a:lnTo>
                  <a:close/>
                </a:path>
              </a:pathLst>
            </a:custGeom>
            <a:grpFill/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86187" tIns="86187" rIns="86187" bIns="86187" spcCol="1270" anchor="ctr"/>
            <a:lstStyle/>
            <a:p>
              <a:pPr algn="ctr" defTabSz="7112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ES_tradnl" sz="1600" dirty="0"/>
                <a:t>GRR</a:t>
              </a:r>
              <a:endParaRPr lang="en-US" sz="1600" dirty="0"/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5753970" y="4675914"/>
              <a:ext cx="1356394" cy="86131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5904681" y="4819089"/>
              <a:ext cx="1356394" cy="861310"/>
            </a:xfrm>
            <a:custGeom>
              <a:avLst/>
              <a:gdLst>
                <a:gd name="connsiteX0" fmla="*/ 0 w 1356394"/>
                <a:gd name="connsiteY0" fmla="*/ 86131 h 861310"/>
                <a:gd name="connsiteX1" fmla="*/ 25227 w 1356394"/>
                <a:gd name="connsiteY1" fmla="*/ 25227 h 861310"/>
                <a:gd name="connsiteX2" fmla="*/ 86131 w 1356394"/>
                <a:gd name="connsiteY2" fmla="*/ 0 h 861310"/>
                <a:gd name="connsiteX3" fmla="*/ 1270263 w 1356394"/>
                <a:gd name="connsiteY3" fmla="*/ 0 h 861310"/>
                <a:gd name="connsiteX4" fmla="*/ 1331167 w 1356394"/>
                <a:gd name="connsiteY4" fmla="*/ 25227 h 861310"/>
                <a:gd name="connsiteX5" fmla="*/ 1356394 w 1356394"/>
                <a:gd name="connsiteY5" fmla="*/ 86131 h 861310"/>
                <a:gd name="connsiteX6" fmla="*/ 1356394 w 1356394"/>
                <a:gd name="connsiteY6" fmla="*/ 775179 h 861310"/>
                <a:gd name="connsiteX7" fmla="*/ 1331167 w 1356394"/>
                <a:gd name="connsiteY7" fmla="*/ 836083 h 861310"/>
                <a:gd name="connsiteX8" fmla="*/ 1270263 w 1356394"/>
                <a:gd name="connsiteY8" fmla="*/ 861310 h 861310"/>
                <a:gd name="connsiteX9" fmla="*/ 86131 w 1356394"/>
                <a:gd name="connsiteY9" fmla="*/ 861310 h 861310"/>
                <a:gd name="connsiteX10" fmla="*/ 25227 w 1356394"/>
                <a:gd name="connsiteY10" fmla="*/ 836083 h 861310"/>
                <a:gd name="connsiteX11" fmla="*/ 0 w 1356394"/>
                <a:gd name="connsiteY11" fmla="*/ 775179 h 861310"/>
                <a:gd name="connsiteX12" fmla="*/ 0 w 1356394"/>
                <a:gd name="connsiteY12" fmla="*/ 86131 h 861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56394" h="861310">
                  <a:moveTo>
                    <a:pt x="0" y="86131"/>
                  </a:moveTo>
                  <a:cubicBezTo>
                    <a:pt x="0" y="63288"/>
                    <a:pt x="9075" y="41380"/>
                    <a:pt x="25227" y="25227"/>
                  </a:cubicBezTo>
                  <a:cubicBezTo>
                    <a:pt x="41380" y="9074"/>
                    <a:pt x="63288" y="0"/>
                    <a:pt x="86131" y="0"/>
                  </a:cubicBezTo>
                  <a:lnTo>
                    <a:pt x="1270263" y="0"/>
                  </a:lnTo>
                  <a:cubicBezTo>
                    <a:pt x="1293106" y="0"/>
                    <a:pt x="1315014" y="9075"/>
                    <a:pt x="1331167" y="25227"/>
                  </a:cubicBezTo>
                  <a:cubicBezTo>
                    <a:pt x="1347320" y="41380"/>
                    <a:pt x="1356394" y="63288"/>
                    <a:pt x="1356394" y="86131"/>
                  </a:cubicBezTo>
                  <a:lnTo>
                    <a:pt x="1356394" y="775179"/>
                  </a:lnTo>
                  <a:cubicBezTo>
                    <a:pt x="1356394" y="798022"/>
                    <a:pt x="1347320" y="819930"/>
                    <a:pt x="1331167" y="836083"/>
                  </a:cubicBezTo>
                  <a:cubicBezTo>
                    <a:pt x="1315014" y="852236"/>
                    <a:pt x="1293107" y="861310"/>
                    <a:pt x="1270263" y="861310"/>
                  </a:cubicBezTo>
                  <a:lnTo>
                    <a:pt x="86131" y="861310"/>
                  </a:lnTo>
                  <a:cubicBezTo>
                    <a:pt x="63288" y="861310"/>
                    <a:pt x="41380" y="852235"/>
                    <a:pt x="25227" y="836083"/>
                  </a:cubicBezTo>
                  <a:cubicBezTo>
                    <a:pt x="9074" y="819930"/>
                    <a:pt x="0" y="798023"/>
                    <a:pt x="0" y="775179"/>
                  </a:cubicBezTo>
                  <a:lnTo>
                    <a:pt x="0" y="86131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0947" tIns="70947" rIns="70947" bIns="70947" spcCol="1270" anchor="ctr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ES_tradnl" sz="1400" b="1" dirty="0"/>
                <a:t> </a:t>
              </a:r>
              <a:r>
                <a:rPr lang="es-ES_tradnl" sz="1600" b="1" dirty="0"/>
                <a:t>Otros sectores</a:t>
              </a:r>
              <a:endParaRPr lang="en-US" sz="1600" b="1" dirty="0"/>
            </a:p>
          </p:txBody>
        </p:sp>
      </p:grpSp>
      <p:sp>
        <p:nvSpPr>
          <p:cNvPr id="28" name="Rounded Rectangle 27"/>
          <p:cNvSpPr/>
          <p:nvPr/>
        </p:nvSpPr>
        <p:spPr>
          <a:xfrm>
            <a:off x="1979712" y="2996952"/>
            <a:ext cx="1356394" cy="956469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7" name="Freeform 26"/>
          <p:cNvSpPr/>
          <p:nvPr/>
        </p:nvSpPr>
        <p:spPr>
          <a:xfrm>
            <a:off x="2124075" y="3068638"/>
            <a:ext cx="1355725" cy="957262"/>
          </a:xfrm>
          <a:custGeom>
            <a:avLst/>
            <a:gdLst>
              <a:gd name="connsiteX0" fmla="*/ 0 w 1356394"/>
              <a:gd name="connsiteY0" fmla="*/ 86131 h 861310"/>
              <a:gd name="connsiteX1" fmla="*/ 25227 w 1356394"/>
              <a:gd name="connsiteY1" fmla="*/ 25227 h 861310"/>
              <a:gd name="connsiteX2" fmla="*/ 86131 w 1356394"/>
              <a:gd name="connsiteY2" fmla="*/ 0 h 861310"/>
              <a:gd name="connsiteX3" fmla="*/ 1270263 w 1356394"/>
              <a:gd name="connsiteY3" fmla="*/ 0 h 861310"/>
              <a:gd name="connsiteX4" fmla="*/ 1331167 w 1356394"/>
              <a:gd name="connsiteY4" fmla="*/ 25227 h 861310"/>
              <a:gd name="connsiteX5" fmla="*/ 1356394 w 1356394"/>
              <a:gd name="connsiteY5" fmla="*/ 86131 h 861310"/>
              <a:gd name="connsiteX6" fmla="*/ 1356394 w 1356394"/>
              <a:gd name="connsiteY6" fmla="*/ 775179 h 861310"/>
              <a:gd name="connsiteX7" fmla="*/ 1331167 w 1356394"/>
              <a:gd name="connsiteY7" fmla="*/ 836083 h 861310"/>
              <a:gd name="connsiteX8" fmla="*/ 1270263 w 1356394"/>
              <a:gd name="connsiteY8" fmla="*/ 861310 h 861310"/>
              <a:gd name="connsiteX9" fmla="*/ 86131 w 1356394"/>
              <a:gd name="connsiteY9" fmla="*/ 861310 h 861310"/>
              <a:gd name="connsiteX10" fmla="*/ 25227 w 1356394"/>
              <a:gd name="connsiteY10" fmla="*/ 836083 h 861310"/>
              <a:gd name="connsiteX11" fmla="*/ 0 w 1356394"/>
              <a:gd name="connsiteY11" fmla="*/ 775179 h 861310"/>
              <a:gd name="connsiteX12" fmla="*/ 0 w 1356394"/>
              <a:gd name="connsiteY12" fmla="*/ 86131 h 861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56394" h="861310">
                <a:moveTo>
                  <a:pt x="0" y="86131"/>
                </a:moveTo>
                <a:cubicBezTo>
                  <a:pt x="0" y="63288"/>
                  <a:pt x="9075" y="41380"/>
                  <a:pt x="25227" y="25227"/>
                </a:cubicBezTo>
                <a:cubicBezTo>
                  <a:pt x="41380" y="9074"/>
                  <a:pt x="63288" y="0"/>
                  <a:pt x="86131" y="0"/>
                </a:cubicBezTo>
                <a:lnTo>
                  <a:pt x="1270263" y="0"/>
                </a:lnTo>
                <a:cubicBezTo>
                  <a:pt x="1293106" y="0"/>
                  <a:pt x="1315014" y="9075"/>
                  <a:pt x="1331167" y="25227"/>
                </a:cubicBezTo>
                <a:cubicBezTo>
                  <a:pt x="1347320" y="41380"/>
                  <a:pt x="1356394" y="63288"/>
                  <a:pt x="1356394" y="86131"/>
                </a:cubicBezTo>
                <a:lnTo>
                  <a:pt x="1356394" y="775179"/>
                </a:lnTo>
                <a:cubicBezTo>
                  <a:pt x="1356394" y="798022"/>
                  <a:pt x="1347320" y="819930"/>
                  <a:pt x="1331167" y="836083"/>
                </a:cubicBezTo>
                <a:cubicBezTo>
                  <a:pt x="1315014" y="852236"/>
                  <a:pt x="1293107" y="861310"/>
                  <a:pt x="1270263" y="861310"/>
                </a:cubicBezTo>
                <a:lnTo>
                  <a:pt x="86131" y="861310"/>
                </a:lnTo>
                <a:cubicBezTo>
                  <a:pt x="63288" y="861310"/>
                  <a:pt x="41380" y="852235"/>
                  <a:pt x="25227" y="836083"/>
                </a:cubicBezTo>
                <a:cubicBezTo>
                  <a:pt x="9074" y="819930"/>
                  <a:pt x="0" y="798023"/>
                  <a:pt x="0" y="775179"/>
                </a:cubicBezTo>
                <a:lnTo>
                  <a:pt x="0" y="86131"/>
                </a:lnTo>
                <a:close/>
              </a:path>
            </a:pathLst>
          </a:custGeom>
          <a:solidFill>
            <a:srgbClr val="FFFFFF">
              <a:alpha val="90000"/>
            </a:srgbClr>
          </a:solidFill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86187" tIns="86187" rIns="86187" bIns="86187" spcCol="1270" anchor="ctr"/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  <a:defRPr/>
            </a:pPr>
            <a:r>
              <a:rPr lang="es-ES_tradnl" sz="1600" dirty="0">
                <a:latin typeface="+mj-lt"/>
              </a:rPr>
              <a:t>Ministro de Salud</a:t>
            </a:r>
            <a:endParaRPr lang="en-US" sz="1600" dirty="0">
              <a:latin typeface="+mj-lt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 rot="10800000">
            <a:off x="3492500" y="3789363"/>
            <a:ext cx="358775" cy="1444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Freeform 31"/>
          <p:cNvSpPr/>
          <p:nvPr/>
        </p:nvSpPr>
        <p:spPr>
          <a:xfrm>
            <a:off x="395288" y="2997200"/>
            <a:ext cx="1357312" cy="955675"/>
          </a:xfrm>
          <a:custGeom>
            <a:avLst/>
            <a:gdLst>
              <a:gd name="connsiteX0" fmla="*/ 0 w 1356394"/>
              <a:gd name="connsiteY0" fmla="*/ 86131 h 861310"/>
              <a:gd name="connsiteX1" fmla="*/ 25227 w 1356394"/>
              <a:gd name="connsiteY1" fmla="*/ 25227 h 861310"/>
              <a:gd name="connsiteX2" fmla="*/ 86131 w 1356394"/>
              <a:gd name="connsiteY2" fmla="*/ 0 h 861310"/>
              <a:gd name="connsiteX3" fmla="*/ 1270263 w 1356394"/>
              <a:gd name="connsiteY3" fmla="*/ 0 h 861310"/>
              <a:gd name="connsiteX4" fmla="*/ 1331167 w 1356394"/>
              <a:gd name="connsiteY4" fmla="*/ 25227 h 861310"/>
              <a:gd name="connsiteX5" fmla="*/ 1356394 w 1356394"/>
              <a:gd name="connsiteY5" fmla="*/ 86131 h 861310"/>
              <a:gd name="connsiteX6" fmla="*/ 1356394 w 1356394"/>
              <a:gd name="connsiteY6" fmla="*/ 775179 h 861310"/>
              <a:gd name="connsiteX7" fmla="*/ 1331167 w 1356394"/>
              <a:gd name="connsiteY7" fmla="*/ 836083 h 861310"/>
              <a:gd name="connsiteX8" fmla="*/ 1270263 w 1356394"/>
              <a:gd name="connsiteY8" fmla="*/ 861310 h 861310"/>
              <a:gd name="connsiteX9" fmla="*/ 86131 w 1356394"/>
              <a:gd name="connsiteY9" fmla="*/ 861310 h 861310"/>
              <a:gd name="connsiteX10" fmla="*/ 25227 w 1356394"/>
              <a:gd name="connsiteY10" fmla="*/ 836083 h 861310"/>
              <a:gd name="connsiteX11" fmla="*/ 0 w 1356394"/>
              <a:gd name="connsiteY11" fmla="*/ 775179 h 861310"/>
              <a:gd name="connsiteX12" fmla="*/ 0 w 1356394"/>
              <a:gd name="connsiteY12" fmla="*/ 86131 h 861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56394" h="861310">
                <a:moveTo>
                  <a:pt x="0" y="86131"/>
                </a:moveTo>
                <a:cubicBezTo>
                  <a:pt x="0" y="63288"/>
                  <a:pt x="9075" y="41380"/>
                  <a:pt x="25227" y="25227"/>
                </a:cubicBezTo>
                <a:cubicBezTo>
                  <a:pt x="41380" y="9074"/>
                  <a:pt x="63288" y="0"/>
                  <a:pt x="86131" y="0"/>
                </a:cubicBezTo>
                <a:lnTo>
                  <a:pt x="1270263" y="0"/>
                </a:lnTo>
                <a:cubicBezTo>
                  <a:pt x="1293106" y="0"/>
                  <a:pt x="1315014" y="9075"/>
                  <a:pt x="1331167" y="25227"/>
                </a:cubicBezTo>
                <a:cubicBezTo>
                  <a:pt x="1347320" y="41380"/>
                  <a:pt x="1356394" y="63288"/>
                  <a:pt x="1356394" y="86131"/>
                </a:cubicBezTo>
                <a:lnTo>
                  <a:pt x="1356394" y="775179"/>
                </a:lnTo>
                <a:cubicBezTo>
                  <a:pt x="1356394" y="798022"/>
                  <a:pt x="1347320" y="819930"/>
                  <a:pt x="1331167" y="836083"/>
                </a:cubicBezTo>
                <a:cubicBezTo>
                  <a:pt x="1315014" y="852236"/>
                  <a:pt x="1293107" y="861310"/>
                  <a:pt x="1270263" y="861310"/>
                </a:cubicBezTo>
                <a:lnTo>
                  <a:pt x="86131" y="861310"/>
                </a:lnTo>
                <a:cubicBezTo>
                  <a:pt x="63288" y="861310"/>
                  <a:pt x="41380" y="852235"/>
                  <a:pt x="25227" y="836083"/>
                </a:cubicBezTo>
                <a:cubicBezTo>
                  <a:pt x="9074" y="819930"/>
                  <a:pt x="0" y="798023"/>
                  <a:pt x="0" y="775179"/>
                </a:cubicBezTo>
                <a:lnTo>
                  <a:pt x="0" y="86131"/>
                </a:lnTo>
                <a:close/>
              </a:path>
            </a:pathLst>
          </a:custGeom>
          <a:solidFill>
            <a:srgbClr val="FFFFFF">
              <a:alpha val="90000"/>
            </a:srgbClr>
          </a:solidFill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86187" tIns="86187" rIns="86187" bIns="86187" spcCol="1270" anchor="ctr"/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  <a:defRPr/>
            </a:pPr>
            <a:r>
              <a:rPr lang="es-ES_tradnl" sz="1600" dirty="0">
                <a:latin typeface="+mj-lt"/>
              </a:rPr>
              <a:t>Comisión Nacional </a:t>
            </a:r>
            <a:endParaRPr lang="en-US" sz="1600" dirty="0">
              <a:latin typeface="+mj-lt"/>
            </a:endParaRPr>
          </a:p>
        </p:txBody>
      </p:sp>
    </p:spTree>
  </p:cSld>
  <p:clrMapOvr>
    <a:masterClrMapping/>
  </p:clrMapOvr>
  <p:transition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428625" y="428625"/>
            <a:ext cx="8229600" cy="1143000"/>
          </a:xfrm>
        </p:spPr>
        <p:txBody>
          <a:bodyPr/>
          <a:lstStyle/>
          <a:p>
            <a:r>
              <a:rPr lang="es-ES_tradnl" b="1" smtClean="0">
                <a:solidFill>
                  <a:srgbClr val="FFFFFF"/>
                </a:solidFill>
              </a:rPr>
              <a:t>CNE-Funcionamiento</a:t>
            </a:r>
            <a:endParaRPr lang="en-US" b="1" smtClean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85938"/>
            <a:ext cx="8229600" cy="4538662"/>
          </a:xfrm>
        </p:spPr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es-ES_tradnl" dirty="0" smtClean="0">
                <a:solidFill>
                  <a:srgbClr val="FFFFFF"/>
                </a:solidFill>
              </a:rPr>
              <a:t>Servicio de epidemiologia 24/7</a:t>
            </a:r>
          </a:p>
          <a:p>
            <a:pPr lvl="1">
              <a:buFontTx/>
              <a:buNone/>
              <a:defRPr/>
            </a:pPr>
            <a:endParaRPr lang="es-ES_tradnl" dirty="0" smtClean="0">
              <a:solidFill>
                <a:srgbClr val="FFFFFF"/>
              </a:solidFill>
            </a:endParaRPr>
          </a:p>
          <a:p>
            <a:pPr>
              <a:defRPr/>
            </a:pPr>
            <a:r>
              <a:rPr lang="es-ES_tradnl" dirty="0" smtClean="0">
                <a:solidFill>
                  <a:srgbClr val="FFFFFF"/>
                </a:solidFill>
              </a:rPr>
              <a:t>Directorio de contactos institucionales </a:t>
            </a:r>
          </a:p>
          <a:p>
            <a:pPr>
              <a:defRPr/>
            </a:pPr>
            <a:endParaRPr lang="es-ES_tradnl" dirty="0" smtClean="0">
              <a:solidFill>
                <a:srgbClr val="FFFFFF"/>
              </a:solidFill>
            </a:endParaRPr>
          </a:p>
          <a:p>
            <a:pPr>
              <a:defRPr/>
            </a:pPr>
            <a:r>
              <a:rPr lang="es-ES_tradnl" dirty="0" smtClean="0">
                <a:solidFill>
                  <a:srgbClr val="FFFFFF"/>
                </a:solidFill>
              </a:rPr>
              <a:t>Estrategias detección, verificación y evaluación de riesgo</a:t>
            </a:r>
          </a:p>
          <a:p>
            <a:pPr>
              <a:defRPr/>
            </a:pPr>
            <a:endParaRPr lang="es-ES_tradnl" dirty="0" smtClean="0">
              <a:solidFill>
                <a:srgbClr val="FFFFFF"/>
              </a:solidFill>
            </a:endParaRPr>
          </a:p>
          <a:p>
            <a:pPr>
              <a:defRPr/>
            </a:pPr>
            <a:r>
              <a:rPr lang="es-ES_tradnl" dirty="0" smtClean="0">
                <a:solidFill>
                  <a:srgbClr val="FFFFFF"/>
                </a:solidFill>
              </a:rPr>
              <a:t>Recursos básicos PC, Fax, teléfonos fijos y móviles, internet, radio, GPS, salón de reuniones, entre otros</a:t>
            </a:r>
          </a:p>
          <a:p>
            <a:pPr>
              <a:buFontTx/>
              <a:buNone/>
              <a:defRPr/>
            </a:pPr>
            <a:endParaRPr lang="es-ES_tradnl" dirty="0" smtClean="0">
              <a:solidFill>
                <a:srgbClr val="FFFFFF"/>
              </a:solidFill>
            </a:endParaRPr>
          </a:p>
          <a:p>
            <a:pPr>
              <a:defRPr/>
            </a:pPr>
            <a:r>
              <a:rPr lang="es-ES_tradnl" dirty="0" smtClean="0">
                <a:solidFill>
                  <a:srgbClr val="FFFFFF"/>
                </a:solidFill>
              </a:rPr>
              <a:t>Productos de difusión </a:t>
            </a:r>
          </a:p>
          <a:p>
            <a:pPr>
              <a:defRPr/>
            </a:pPr>
            <a:endParaRPr lang="es-ES_tradnl" dirty="0" smtClean="0">
              <a:solidFill>
                <a:srgbClr val="FFFFFF"/>
              </a:solidFill>
            </a:endParaRPr>
          </a:p>
          <a:p>
            <a:pPr>
              <a:defRPr/>
            </a:pPr>
            <a:r>
              <a:rPr lang="es-ES_tradnl" dirty="0" smtClean="0">
                <a:solidFill>
                  <a:srgbClr val="FFFFFF"/>
                </a:solidFill>
              </a:rPr>
              <a:t>Reserva estratégica de insumos(en proceso)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500063" y="428625"/>
            <a:ext cx="8229600" cy="1143000"/>
          </a:xfrm>
        </p:spPr>
        <p:txBody>
          <a:bodyPr/>
          <a:lstStyle/>
          <a:p>
            <a:r>
              <a:rPr lang="es-ES_tradnl" b="1" smtClean="0">
                <a:solidFill>
                  <a:srgbClr val="FFFFFF"/>
                </a:solidFill>
              </a:rPr>
              <a:t>Eventos bajo alerta temprana </a:t>
            </a:r>
            <a:endParaRPr lang="en-US" b="1" smtClean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" y="2071688"/>
            <a:ext cx="6000750" cy="4389437"/>
          </a:xfrm>
        </p:spPr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es-ES_tradnl" dirty="0" smtClean="0">
                <a:solidFill>
                  <a:srgbClr val="FFFFFF"/>
                </a:solidFill>
                <a:latin typeface="+mj-lt"/>
              </a:rPr>
              <a:t>Todo tipo de brotes </a:t>
            </a:r>
          </a:p>
          <a:p>
            <a:pPr>
              <a:defRPr/>
            </a:pPr>
            <a:r>
              <a:rPr lang="es-ES_tradnl" dirty="0" smtClean="0">
                <a:solidFill>
                  <a:srgbClr val="FFFFFF"/>
                </a:solidFill>
                <a:latin typeface="+mj-lt"/>
              </a:rPr>
              <a:t>Enfermedades infecciosas inusuales o imprevistas </a:t>
            </a:r>
          </a:p>
          <a:p>
            <a:pPr>
              <a:defRPr/>
            </a:pPr>
            <a:r>
              <a:rPr lang="es-ES_tradnl" dirty="0" smtClean="0">
                <a:solidFill>
                  <a:srgbClr val="FFFFFF"/>
                </a:solidFill>
                <a:latin typeface="+mj-lt"/>
              </a:rPr>
              <a:t>Riesgo de origen animal (zoonosis)</a:t>
            </a:r>
          </a:p>
          <a:p>
            <a:pPr>
              <a:defRPr/>
            </a:pPr>
            <a:r>
              <a:rPr lang="es-ES_tradnl" dirty="0" smtClean="0">
                <a:solidFill>
                  <a:srgbClr val="FFFFFF"/>
                </a:solidFill>
                <a:latin typeface="+mj-lt"/>
              </a:rPr>
              <a:t>Riesgos y efectos por desastres naturales</a:t>
            </a:r>
          </a:p>
          <a:p>
            <a:pPr>
              <a:defRPr/>
            </a:pPr>
            <a:r>
              <a:rPr lang="es-ES_tradnl" dirty="0" smtClean="0">
                <a:solidFill>
                  <a:srgbClr val="FFFFFF"/>
                </a:solidFill>
                <a:latin typeface="+mj-lt"/>
              </a:rPr>
              <a:t>Riesgos y efectos adversos vinculados con productos de consumo humano (agua, alimentos, medicamentos, etc.)</a:t>
            </a:r>
          </a:p>
          <a:p>
            <a:pPr>
              <a:defRPr/>
            </a:pPr>
            <a:r>
              <a:rPr lang="es-ES_tradnl" dirty="0" smtClean="0">
                <a:solidFill>
                  <a:srgbClr val="FFFFFF"/>
                </a:solidFill>
                <a:latin typeface="+mj-lt"/>
              </a:rPr>
              <a:t>Riesgos y efectos por emergencias químicas</a:t>
            </a:r>
          </a:p>
          <a:p>
            <a:pPr>
              <a:defRPr/>
            </a:pPr>
            <a:r>
              <a:rPr lang="es-ES_tradnl" dirty="0" smtClean="0">
                <a:solidFill>
                  <a:srgbClr val="FFFFFF"/>
                </a:solidFill>
                <a:latin typeface="+mj-lt"/>
              </a:rPr>
              <a:t>Riesgos y efectos por emergencias radiológicas</a:t>
            </a:r>
          </a:p>
          <a:p>
            <a:pPr>
              <a:buFontTx/>
              <a:buNone/>
              <a:defRPr/>
            </a:pP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13316" name="Picture 3"/>
          <p:cNvPicPr>
            <a:picLocks noChangeAspect="1" noChangeArrowheads="1"/>
          </p:cNvPicPr>
          <p:nvPr/>
        </p:nvPicPr>
        <p:blipFill>
          <a:blip r:embed="rId2" cstate="email"/>
          <a:srcRect l="60606" r="12915"/>
          <a:stretch>
            <a:fillRect/>
          </a:stretch>
        </p:blipFill>
        <p:spPr bwMode="auto">
          <a:xfrm>
            <a:off x="6929438" y="2357438"/>
            <a:ext cx="1428750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858000" y="3571875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2" descr="C:\Documents and Settings\DIGEPI3\My Documents\My Pictures\Haiti 14 de enero\Haiti 051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357938" y="4714875"/>
            <a:ext cx="2344737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755650" y="1557338"/>
            <a:ext cx="2857500" cy="4032250"/>
          </a:xfrm>
          <a:solidFill>
            <a:srgbClr val="CCFFCC"/>
          </a:solidFill>
        </p:spPr>
        <p:txBody>
          <a:bodyPr/>
          <a:lstStyle/>
          <a:p>
            <a:pPr eaLnBrk="1" hangingPunct="1"/>
            <a:r>
              <a:rPr lang="es-DO" sz="2400" b="1" smtClean="0"/>
              <a:t>Antecedentes</a:t>
            </a:r>
            <a:r>
              <a:rPr lang="es-DO" sz="2400" smtClean="0"/>
              <a:t>:</a:t>
            </a:r>
          </a:p>
          <a:p>
            <a:pPr lvl="1" eaLnBrk="1" hangingPunct="1"/>
            <a:r>
              <a:rPr lang="es-DO" sz="2400" smtClean="0"/>
              <a:t>Históricos</a:t>
            </a:r>
          </a:p>
          <a:p>
            <a:pPr lvl="1" eaLnBrk="1" hangingPunct="1"/>
            <a:r>
              <a:rPr lang="es-DO" sz="2400" smtClean="0"/>
              <a:t>Económicos</a:t>
            </a:r>
            <a:endParaRPr lang="en-US" sz="2400" smtClean="0"/>
          </a:p>
          <a:p>
            <a:pPr lvl="1" eaLnBrk="1" hangingPunct="1"/>
            <a:r>
              <a:rPr lang="es-DO" sz="2400" smtClean="0"/>
              <a:t>Políticos.</a:t>
            </a:r>
          </a:p>
          <a:p>
            <a:pPr lvl="2" eaLnBrk="1" hangingPunct="1"/>
            <a:r>
              <a:rPr lang="es-DO" smtClean="0"/>
              <a:t>La Comisión mixta binacional.</a:t>
            </a:r>
            <a:endParaRPr lang="en-US" smtClean="0"/>
          </a:p>
          <a:p>
            <a:pPr eaLnBrk="1" hangingPunct="1">
              <a:buFontTx/>
              <a:buNone/>
            </a:pPr>
            <a:endParaRPr lang="en-US" sz="2400" smtClean="0"/>
          </a:p>
          <a:p>
            <a:pPr eaLnBrk="1" hangingPunct="1"/>
            <a:endParaRPr lang="en-US" sz="2400" smtClean="0"/>
          </a:p>
        </p:txBody>
      </p:sp>
      <p:sp>
        <p:nvSpPr>
          <p:cNvPr id="14339" name="Rectangle 4"/>
          <p:cNvSpPr>
            <a:spLocks noChangeArrowheads="1"/>
          </p:cNvSpPr>
          <p:nvPr/>
        </p:nvSpPr>
        <p:spPr bwMode="auto">
          <a:xfrm>
            <a:off x="827088" y="765175"/>
            <a:ext cx="5761037" cy="217488"/>
          </a:xfrm>
          <a:prstGeom prst="rect">
            <a:avLst/>
          </a:prstGeom>
          <a:solidFill>
            <a:srgbClr val="6666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s-DO" sz="3600">
                <a:solidFill>
                  <a:srgbClr val="FFFFFF"/>
                </a:solidFill>
              </a:rPr>
              <a:t>La experiencia binacional RD-Haiti</a:t>
            </a:r>
            <a:endParaRPr lang="es-ES" sz="3600">
              <a:solidFill>
                <a:srgbClr val="FFFFFF"/>
              </a:solidFill>
            </a:endParaRPr>
          </a:p>
        </p:txBody>
      </p:sp>
      <p:sp>
        <p:nvSpPr>
          <p:cNvPr id="14340" name="8 Marcador de contenido"/>
          <p:cNvSpPr>
            <a:spLocks noGrp="1"/>
          </p:cNvSpPr>
          <p:nvPr>
            <p:ph sz="quarter" idx="4294967295"/>
          </p:nvPr>
        </p:nvSpPr>
        <p:spPr>
          <a:xfrm>
            <a:off x="3851275" y="1484313"/>
            <a:ext cx="4900613" cy="4786312"/>
          </a:xfrm>
          <a:solidFill>
            <a:srgbClr val="FFFF99"/>
          </a:solidFill>
        </p:spPr>
        <p:txBody>
          <a:bodyPr/>
          <a:lstStyle/>
          <a:p>
            <a:pPr eaLnBrk="1" hangingPunct="1"/>
            <a:r>
              <a:rPr lang="es-DO" sz="2400" b="1" smtClean="0"/>
              <a:t>Migraciones y salud</a:t>
            </a:r>
            <a:r>
              <a:rPr lang="es-DO" sz="2400" smtClean="0"/>
              <a:t>: del corte de la caña y la construcción, al sector informal.</a:t>
            </a:r>
          </a:p>
          <a:p>
            <a:pPr lvl="1" eaLnBrk="1" hangingPunct="1"/>
            <a:endParaRPr lang="es-DO" sz="2400" b="1" smtClean="0"/>
          </a:p>
          <a:p>
            <a:pPr lvl="1" eaLnBrk="1" hangingPunct="1"/>
            <a:r>
              <a:rPr lang="es-DO" sz="2400" b="1" smtClean="0"/>
              <a:t>Decisión de salud como Derecho.</a:t>
            </a:r>
          </a:p>
          <a:p>
            <a:pPr lvl="1" eaLnBrk="1" hangingPunct="1"/>
            <a:r>
              <a:rPr lang="es-DO" sz="2400" b="1" smtClean="0"/>
              <a:t>Coordinaciones intersectoriales: con sectores construcción y agrícola.</a:t>
            </a:r>
          </a:p>
          <a:p>
            <a:pPr eaLnBrk="1" hangingPunct="1"/>
            <a:endParaRPr lang="es-DO" sz="2400" b="1" smtClean="0"/>
          </a:p>
          <a:p>
            <a:pPr eaLnBrk="1" hangingPunct="1">
              <a:buFontTx/>
              <a:buNone/>
            </a:pPr>
            <a:r>
              <a:rPr lang="es-ES" sz="2400" b="1" smtClean="0"/>
              <a:t>       </a:t>
            </a:r>
            <a:endParaRPr lang="en-US" sz="2400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5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DO" smtClean="0">
                <a:solidFill>
                  <a:srgbClr val="FFFFFF"/>
                </a:solidFill>
              </a:rPr>
              <a:t>Acciones conjuntas</a:t>
            </a:r>
            <a:endParaRPr lang="es-DO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pPr lvl="2" eaLnBrk="1" hangingPunct="1"/>
            <a:r>
              <a:rPr lang="es-DO" smtClean="0">
                <a:solidFill>
                  <a:srgbClr val="FFFFFF"/>
                </a:solidFill>
              </a:rPr>
              <a:t>Formales:</a:t>
            </a:r>
          </a:p>
          <a:p>
            <a:pPr lvl="3" eaLnBrk="1" hangingPunct="1"/>
            <a:endParaRPr lang="es-DO" sz="2400" b="1" smtClean="0">
              <a:solidFill>
                <a:srgbClr val="FFFFFF"/>
              </a:solidFill>
            </a:endParaRPr>
          </a:p>
          <a:p>
            <a:pPr lvl="3" eaLnBrk="1" hangingPunct="1"/>
            <a:r>
              <a:rPr lang="es-DO" sz="2400" b="1" smtClean="0">
                <a:solidFill>
                  <a:srgbClr val="FFFFFF"/>
                </a:solidFill>
              </a:rPr>
              <a:t>Diciembre 1994- junio 2008,  </a:t>
            </a:r>
            <a:r>
              <a:rPr lang="es-DO" sz="2400" smtClean="0">
                <a:solidFill>
                  <a:srgbClr val="FFFFFF"/>
                </a:solidFill>
              </a:rPr>
              <a:t>34 Declaraciones, Propuestas /o Acuerdos de Salud República Dominicana-Haiti</a:t>
            </a:r>
            <a:r>
              <a:rPr lang="es-DO" sz="2400" b="1" smtClean="0">
                <a:solidFill>
                  <a:srgbClr val="FFFFFF"/>
                </a:solidFill>
              </a:rPr>
              <a:t>.</a:t>
            </a:r>
          </a:p>
          <a:p>
            <a:pPr lvl="3" eaLnBrk="1" hangingPunct="1"/>
            <a:r>
              <a:rPr lang="es-DO" sz="2400" smtClean="0">
                <a:solidFill>
                  <a:srgbClr val="FFFFFF"/>
                </a:solidFill>
              </a:rPr>
              <a:t>Planes conjuntos y Comité Inter-fronterizos del PAI; Convenio Programa- Programa malaria;  </a:t>
            </a:r>
          </a:p>
          <a:p>
            <a:pPr lvl="3" eaLnBrk="1" hangingPunct="1"/>
            <a:r>
              <a:rPr lang="es-DO" sz="2400" smtClean="0">
                <a:solidFill>
                  <a:srgbClr val="FFFFFF"/>
                </a:solidFill>
              </a:rPr>
              <a:t>Acuerdos de Trabajo COPRESIDA; </a:t>
            </a:r>
          </a:p>
          <a:p>
            <a:pPr lvl="3" eaLnBrk="1" hangingPunct="1"/>
            <a:r>
              <a:rPr lang="es-DO" sz="2400" smtClean="0">
                <a:solidFill>
                  <a:srgbClr val="FFFFFF"/>
                </a:solidFill>
              </a:rPr>
              <a:t>Acuerdo TB  Fondo Global</a:t>
            </a:r>
            <a:endParaRPr lang="en-US" sz="2400" b="1" smtClean="0">
              <a:solidFill>
                <a:srgbClr val="FFFFFF"/>
              </a:solidFill>
            </a:endParaRPr>
          </a:p>
          <a:p>
            <a:pPr lvl="3" eaLnBrk="1" hangingPunct="1">
              <a:buFontTx/>
              <a:buNone/>
            </a:pPr>
            <a:endParaRPr lang="en-US" sz="2400" smtClean="0">
              <a:solidFill>
                <a:srgbClr val="FFFFFF"/>
              </a:solidFill>
            </a:endParaRPr>
          </a:p>
          <a:p>
            <a:pPr lvl="2" eaLnBrk="1" hangingPunct="1"/>
            <a:endParaRPr lang="es-DO" smtClean="0">
              <a:solidFill>
                <a:srgbClr val="FFFFFF"/>
              </a:solidFill>
            </a:endParaRPr>
          </a:p>
          <a:p>
            <a:pPr lvl="3" eaLnBrk="1" hangingPunct="1">
              <a:buFontTx/>
              <a:buNone/>
            </a:pPr>
            <a:endParaRPr lang="es-DO" sz="2400" smtClean="0">
              <a:solidFill>
                <a:srgbClr val="FFFFFF"/>
              </a:solidFill>
            </a:endParaRPr>
          </a:p>
          <a:p>
            <a:pPr lvl="1" eaLnBrk="1" hangingPunct="1">
              <a:buFontTx/>
              <a:buNone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059113" y="5949950"/>
            <a:ext cx="5761037" cy="7207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s-DO" sz="2400" b="1" dirty="0"/>
              <a:t>La experiencia binacional Haití- RD.</a:t>
            </a:r>
            <a:endParaRPr lang="es-E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5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DO" smtClean="0">
                <a:solidFill>
                  <a:srgbClr val="FFFFFF"/>
                </a:solidFill>
              </a:rPr>
              <a:t>Acciones conjuntas RD-Haiti</a:t>
            </a:r>
            <a:endParaRPr lang="es-DO" smtClean="0"/>
          </a:p>
        </p:txBody>
      </p:sp>
      <p:sp>
        <p:nvSpPr>
          <p:cNvPr id="6146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1196975"/>
            <a:ext cx="8286750" cy="4525963"/>
          </a:xfrm>
        </p:spPr>
        <p:txBody>
          <a:bodyPr/>
          <a:lstStyle/>
          <a:p>
            <a:pPr lvl="3" eaLnBrk="1" hangingPunct="1">
              <a:buFontTx/>
              <a:buNone/>
              <a:defRPr/>
            </a:pPr>
            <a:endParaRPr lang="en-US" sz="2400" dirty="0" smtClean="0">
              <a:solidFill>
                <a:srgbClr val="FFFFFF"/>
              </a:solidFill>
            </a:endParaRPr>
          </a:p>
          <a:p>
            <a:pPr lvl="2" eaLnBrk="1" hangingPunct="1">
              <a:defRPr/>
            </a:pPr>
            <a:r>
              <a:rPr lang="es-DO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formales</a:t>
            </a:r>
            <a:r>
              <a:rPr lang="es-DO" dirty="0" smtClean="0">
                <a:solidFill>
                  <a:srgbClr val="FFFFFF"/>
                </a:solidFill>
              </a:rPr>
              <a:t>:</a:t>
            </a:r>
          </a:p>
          <a:p>
            <a:pPr lvl="2" eaLnBrk="1" hangingPunct="1">
              <a:defRPr/>
            </a:pPr>
            <a:endParaRPr lang="es-DO" dirty="0" smtClean="0">
              <a:solidFill>
                <a:srgbClr val="FFFFFF"/>
              </a:solidFill>
            </a:endParaRPr>
          </a:p>
          <a:p>
            <a:pPr lvl="3" eaLnBrk="1" hangingPunct="1">
              <a:defRPr/>
            </a:pPr>
            <a:r>
              <a:rPr lang="es-DO" sz="2400" dirty="0" smtClean="0">
                <a:solidFill>
                  <a:srgbClr val="FFFFFF"/>
                </a:solidFill>
              </a:rPr>
              <a:t>Campañas de vacunación coordinadas.</a:t>
            </a:r>
          </a:p>
          <a:p>
            <a:pPr lvl="3" eaLnBrk="1" hangingPunct="1">
              <a:defRPr/>
            </a:pPr>
            <a:r>
              <a:rPr lang="es-DO" sz="2400" dirty="0" smtClean="0">
                <a:solidFill>
                  <a:srgbClr val="FFFFFF"/>
                </a:solidFill>
              </a:rPr>
              <a:t>Coordinaciones programa a programa con dengue, tuberculosis y malaria, incluyendo “préstamo” de insumos, </a:t>
            </a:r>
          </a:p>
          <a:p>
            <a:pPr lvl="3" eaLnBrk="1" hangingPunct="1">
              <a:defRPr/>
            </a:pPr>
            <a:endParaRPr lang="es-DO" sz="2400" dirty="0" smtClean="0">
              <a:solidFill>
                <a:srgbClr val="FFFFFF"/>
              </a:solidFill>
            </a:endParaRPr>
          </a:p>
          <a:p>
            <a:pPr lvl="3" eaLnBrk="1" hangingPunct="1">
              <a:defRPr/>
            </a:pPr>
            <a:r>
              <a:rPr lang="es-DO" sz="2400" dirty="0" smtClean="0">
                <a:solidFill>
                  <a:srgbClr val="FFFFFF"/>
                </a:solidFill>
              </a:rPr>
              <a:t>Acciones conjuntas en VIH-SIDA.</a:t>
            </a:r>
          </a:p>
          <a:p>
            <a:pPr lvl="3" eaLnBrk="1" hangingPunct="1">
              <a:defRPr/>
            </a:pPr>
            <a:r>
              <a:rPr lang="es-DO" sz="2400" dirty="0" smtClean="0">
                <a:solidFill>
                  <a:srgbClr val="FFFFFF"/>
                </a:solidFill>
              </a:rPr>
              <a:t>A nivel local (DPS y establecimientos), intercambio, coordinaciones directas y apoyo.</a:t>
            </a:r>
          </a:p>
          <a:p>
            <a:pPr lvl="3" eaLnBrk="1" hangingPunct="1">
              <a:buFontTx/>
              <a:buNone/>
              <a:defRPr/>
            </a:pPr>
            <a:endParaRPr lang="es-DO" sz="2400" dirty="0" smtClean="0">
              <a:solidFill>
                <a:srgbClr val="FFFFFF"/>
              </a:solidFill>
            </a:endParaRPr>
          </a:p>
          <a:p>
            <a:pPr lvl="1" eaLnBrk="1" hangingPunct="1">
              <a:buFontTx/>
              <a:buNone/>
              <a:defRPr/>
            </a:pPr>
            <a:endParaRPr lang="en-US" sz="2400" dirty="0" smtClean="0">
              <a:solidFill>
                <a:srgbClr val="FFFFFF"/>
              </a:solidFill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059113" y="5949950"/>
            <a:ext cx="5761037" cy="7207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s-DO" sz="2400" b="1" dirty="0"/>
              <a:t>La experiencia binacional Haití- RD.</a:t>
            </a:r>
            <a:endParaRPr lang="es-E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5 Título"/>
          <p:cNvSpPr>
            <a:spLocks noGrp="1"/>
          </p:cNvSpPr>
          <p:nvPr>
            <p:ph type="title"/>
          </p:nvPr>
        </p:nvSpPr>
        <p:spPr>
          <a:xfrm>
            <a:off x="428625" y="785813"/>
            <a:ext cx="8229600" cy="1143000"/>
          </a:xfrm>
        </p:spPr>
        <p:txBody>
          <a:bodyPr/>
          <a:lstStyle/>
          <a:p>
            <a:r>
              <a:rPr lang="es-DO" smtClean="0">
                <a:solidFill>
                  <a:srgbClr val="FFFFFF"/>
                </a:solidFill>
              </a:rPr>
              <a:t>Coordinación binacional en situaciones de epidemia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571500" y="2000250"/>
            <a:ext cx="8229600" cy="4525963"/>
          </a:xfrm>
        </p:spPr>
        <p:txBody>
          <a:bodyPr/>
          <a:lstStyle/>
          <a:p>
            <a:pPr lvl="1" eaLnBrk="1" hangingPunct="1">
              <a:buFontTx/>
              <a:buNone/>
            </a:pPr>
            <a:endParaRPr lang="en-US" sz="2400" smtClean="0">
              <a:solidFill>
                <a:srgbClr val="FFFFFF"/>
              </a:solidFill>
            </a:endParaRPr>
          </a:p>
          <a:p>
            <a:pPr lvl="1" eaLnBrk="1" hangingPunct="1">
              <a:buFontTx/>
              <a:buNone/>
            </a:pPr>
            <a:r>
              <a:rPr lang="es-DO" sz="2400" smtClean="0">
                <a:solidFill>
                  <a:srgbClr val="FFFFFF"/>
                </a:solidFill>
              </a:rPr>
              <a:t>Un buen ejemplo: Influenza H1N1-2009:</a:t>
            </a:r>
          </a:p>
          <a:p>
            <a:pPr lvl="2" eaLnBrk="1" hangingPunct="1"/>
            <a:r>
              <a:rPr lang="es-DO" smtClean="0">
                <a:solidFill>
                  <a:srgbClr val="FFFFFF"/>
                </a:solidFill>
              </a:rPr>
              <a:t>La experiencia regional de preparación frente a una eventual pandemia de influenza aviar, y los compromisos del  RSI</a:t>
            </a:r>
          </a:p>
          <a:p>
            <a:pPr lvl="2" eaLnBrk="1" hangingPunct="1"/>
            <a:r>
              <a:rPr lang="es-DO" smtClean="0">
                <a:solidFill>
                  <a:srgbClr val="FFFFFF"/>
                </a:solidFill>
              </a:rPr>
              <a:t>Coordinación política y técnica.</a:t>
            </a:r>
          </a:p>
          <a:p>
            <a:pPr lvl="2" eaLnBrk="1" hangingPunct="1"/>
            <a:r>
              <a:rPr lang="es-DO" smtClean="0">
                <a:solidFill>
                  <a:srgbClr val="FFFFFF"/>
                </a:solidFill>
              </a:rPr>
              <a:t>Capacitación y materiales técnicos compartidos</a:t>
            </a:r>
          </a:p>
          <a:p>
            <a:pPr lvl="2" eaLnBrk="1" hangingPunct="1"/>
            <a:r>
              <a:rPr lang="es-DO" smtClean="0">
                <a:solidFill>
                  <a:srgbClr val="FFFFFF"/>
                </a:solidFill>
              </a:rPr>
              <a:t>Materiales de promoción y prevención en castellano y creole.</a:t>
            </a:r>
            <a:endParaRPr lang="es-ES" smtClean="0">
              <a:solidFill>
                <a:srgbClr val="FFFFFF"/>
              </a:solidFill>
            </a:endParaRPr>
          </a:p>
          <a:p>
            <a:pPr lvl="1" eaLnBrk="1" hangingPunct="1">
              <a:buFontTx/>
              <a:buNone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382963" y="5929313"/>
            <a:ext cx="5761037" cy="7207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s-DO" sz="2400" b="1"/>
              <a:t>La experiencia binacional Haití- RD.</a:t>
            </a:r>
            <a:endParaRPr lang="es-ES" sz="2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1773238"/>
            <a:ext cx="7443788" cy="450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3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/>
          <a:lstStyle/>
          <a:p>
            <a:r>
              <a:rPr lang="es-DO" smtClean="0">
                <a:solidFill>
                  <a:srgbClr val="FFFFFF"/>
                </a:solidFill>
              </a:rPr>
              <a:t>Inversión en servicios de atención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4286250" y="1428750"/>
            <a:ext cx="985838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DO" sz="2800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2008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382963" y="5661025"/>
            <a:ext cx="5761037" cy="7207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s-DO" sz="2400" b="1" dirty="0"/>
              <a:t>La experiencia binacional Haití- RD.</a:t>
            </a:r>
            <a:endParaRPr lang="es-E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ChangeArrowheads="1"/>
          </p:cNvSpPr>
          <p:nvPr/>
        </p:nvSpPr>
        <p:spPr bwMode="auto">
          <a:xfrm>
            <a:off x="3382963" y="5876925"/>
            <a:ext cx="5761037" cy="7207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s-DO" sz="2400" b="1" dirty="0"/>
              <a:t>La experiencia binacional Haití- RD.</a:t>
            </a:r>
            <a:endParaRPr lang="es-ES" sz="2400" b="1" dirty="0"/>
          </a:p>
        </p:txBody>
      </p:sp>
      <p:sp>
        <p:nvSpPr>
          <p:cNvPr id="4099" name="Title 4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s-DO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Servicios de atención en Haitianos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00" name="8 Marcador de contenido"/>
          <p:cNvSpPr>
            <a:spLocks noGrp="1"/>
          </p:cNvSpPr>
          <p:nvPr>
            <p:ph idx="1"/>
          </p:nvPr>
        </p:nvSpPr>
        <p:spPr>
          <a:xfrm>
            <a:off x="539750" y="1341438"/>
            <a:ext cx="8229600" cy="4071937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s-ES" sz="2800" b="1" dirty="0" smtClean="0">
                <a:solidFill>
                  <a:srgbClr val="FFFFFF"/>
                </a:solidFill>
              </a:rPr>
              <a:t> </a:t>
            </a:r>
            <a:r>
              <a:rPr lang="es-ES" sz="2800" b="1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2009</a:t>
            </a:r>
            <a:r>
              <a:rPr lang="es-ES" sz="2800" b="1" dirty="0" smtClean="0">
                <a:solidFill>
                  <a:srgbClr val="FFFFFF"/>
                </a:solidFill>
              </a:rPr>
              <a:t>:</a:t>
            </a:r>
          </a:p>
          <a:p>
            <a:pPr eaLnBrk="1" hangingPunct="1">
              <a:defRPr/>
            </a:pPr>
            <a:endParaRPr lang="es-ES" sz="2400" b="1" dirty="0" smtClean="0">
              <a:solidFill>
                <a:srgbClr val="FFFFFF"/>
              </a:solidFill>
            </a:endParaRPr>
          </a:p>
          <a:p>
            <a:pPr eaLnBrk="1" hangingPunct="1">
              <a:defRPr/>
            </a:pPr>
            <a:r>
              <a:rPr lang="es-ES" sz="2400" b="1" dirty="0" smtClean="0">
                <a:solidFill>
                  <a:srgbClr val="FFFFFF"/>
                </a:solidFill>
              </a:rPr>
              <a:t>179,760 consultas</a:t>
            </a:r>
          </a:p>
          <a:p>
            <a:pPr eaLnBrk="1" hangingPunct="1">
              <a:defRPr/>
            </a:pPr>
            <a:endParaRPr lang="es-ES" sz="2400" b="1" dirty="0" smtClean="0">
              <a:solidFill>
                <a:srgbClr val="FFFFFF"/>
              </a:solidFill>
            </a:endParaRPr>
          </a:p>
          <a:p>
            <a:pPr eaLnBrk="1" hangingPunct="1">
              <a:defRPr/>
            </a:pPr>
            <a:r>
              <a:rPr lang="es-ES" sz="2400" b="1" dirty="0" smtClean="0">
                <a:solidFill>
                  <a:srgbClr val="FFFFFF"/>
                </a:solidFill>
              </a:rPr>
              <a:t>102,006 atenciones de emergencias</a:t>
            </a:r>
          </a:p>
          <a:p>
            <a:pPr eaLnBrk="1" hangingPunct="1">
              <a:defRPr/>
            </a:pPr>
            <a:endParaRPr lang="es-ES" sz="2400" b="1" dirty="0" smtClean="0">
              <a:solidFill>
                <a:srgbClr val="FFFFFF"/>
              </a:solidFill>
            </a:endParaRPr>
          </a:p>
          <a:p>
            <a:pPr eaLnBrk="1" hangingPunct="1">
              <a:defRPr/>
            </a:pPr>
            <a:r>
              <a:rPr lang="es-ES" sz="2400" b="1" dirty="0" smtClean="0">
                <a:solidFill>
                  <a:srgbClr val="FFFFFF"/>
                </a:solidFill>
              </a:rPr>
              <a:t>  13,738 egresos medico quirúrgicos hospitalarios incluidas 1,859 cirugías mayores</a:t>
            </a:r>
          </a:p>
          <a:p>
            <a:pPr eaLnBrk="1" hangingPunct="1">
              <a:defRPr/>
            </a:pPr>
            <a:r>
              <a:rPr lang="es-ES" sz="2400" b="1" dirty="0" smtClean="0">
                <a:solidFill>
                  <a:srgbClr val="FFFFFF"/>
                </a:solidFill>
              </a:rPr>
              <a:t>  </a:t>
            </a:r>
          </a:p>
          <a:p>
            <a:pPr eaLnBrk="1" hangingPunct="1">
              <a:defRPr/>
            </a:pPr>
            <a:r>
              <a:rPr lang="es-ES" sz="2400" b="1" dirty="0" smtClean="0">
                <a:solidFill>
                  <a:srgbClr val="FFFFFF"/>
                </a:solidFill>
              </a:rPr>
              <a:t>18,095 partos, con 3,039 cesáreas, y 3,726 abortos, entre otras</a:t>
            </a:r>
            <a:endParaRPr lang="en-US" sz="2400" b="1" dirty="0" smtClean="0">
              <a:solidFill>
                <a:srgbClr val="FFFFFF"/>
              </a:solidFill>
            </a:endParaRPr>
          </a:p>
          <a:p>
            <a:pPr eaLnBrk="1" hangingPunct="1">
              <a:defRPr/>
            </a:pPr>
            <a:endParaRPr lang="en-US" sz="2400" b="1" dirty="0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1 Título"/>
          <p:cNvSpPr>
            <a:spLocks noGrp="1"/>
          </p:cNvSpPr>
          <p:nvPr>
            <p:ph type="title"/>
          </p:nvPr>
        </p:nvSpPr>
        <p:spPr>
          <a:xfrm>
            <a:off x="357188" y="642938"/>
            <a:ext cx="8229600" cy="1143000"/>
          </a:xfrm>
        </p:spPr>
        <p:txBody>
          <a:bodyPr/>
          <a:lstStyle/>
          <a:p>
            <a:r>
              <a:rPr lang="es-DO" b="1" smtClean="0">
                <a:solidFill>
                  <a:srgbClr val="FFFFFF"/>
                </a:solidFill>
              </a:rPr>
              <a:t>El terremoto en Puerto Principe-Haiti </a:t>
            </a:r>
            <a:br>
              <a:rPr lang="es-DO" b="1" smtClean="0">
                <a:solidFill>
                  <a:srgbClr val="FFFFFF"/>
                </a:solidFill>
              </a:rPr>
            </a:br>
            <a:endParaRPr lang="es-DO" b="1" smtClean="0">
              <a:solidFill>
                <a:srgbClr val="FFFFFF"/>
              </a:solidFill>
            </a:endParaRPr>
          </a:p>
        </p:txBody>
      </p:sp>
      <p:pic>
        <p:nvPicPr>
          <p:cNvPr id="20483" name="Picture 2" descr="C:\Users\DGP\AppData\Local\Microsoft\Windows\Temporary Internet Files\Low\Content.IE5\U4XJMUWP\generales_heridoshaitianos_578148881[1]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715000" y="1785938"/>
            <a:ext cx="2928938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571500" y="4143375"/>
            <a:ext cx="8229600" cy="252095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s-DO" sz="28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¿Que pasa cuando la emergencia coyuntural afecta a las sociedades en emergencia?</a:t>
            </a:r>
            <a:br>
              <a:rPr lang="es-DO" sz="28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es-DO" sz="28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es-DO" sz="28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es-DO" sz="28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Haití-Dominicana entre el 12 de Enero y el 23 de Octubre</a:t>
            </a:r>
            <a:r>
              <a:rPr lang="es-DO" sz="40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 </a:t>
            </a:r>
            <a:endParaRPr lang="es-ES" sz="40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357188" y="285750"/>
            <a:ext cx="8229600" cy="1143000"/>
          </a:xfrm>
        </p:spPr>
        <p:txBody>
          <a:bodyPr/>
          <a:lstStyle/>
          <a:p>
            <a:r>
              <a:rPr lang="es-ES_tradnl" b="1" smtClean="0">
                <a:solidFill>
                  <a:srgbClr val="FFFFFF"/>
                </a:solidFill>
              </a:rPr>
              <a:t>Marco legal </a:t>
            </a:r>
            <a:endParaRPr lang="en-US" b="1" smtClean="0">
              <a:solidFill>
                <a:srgbClr val="FFFFFF"/>
              </a:solidFill>
            </a:endParaRP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428625" y="1857375"/>
            <a:ext cx="8215313" cy="3817938"/>
          </a:xfrm>
        </p:spPr>
        <p:txBody>
          <a:bodyPr/>
          <a:lstStyle/>
          <a:p>
            <a:r>
              <a:rPr lang="es-ES" sz="2400" smtClean="0">
                <a:solidFill>
                  <a:srgbClr val="FFFFFF"/>
                </a:solidFill>
              </a:rPr>
              <a:t>La Ley General de Salud, 2001</a:t>
            </a:r>
          </a:p>
          <a:p>
            <a:r>
              <a:rPr lang="es-ES" sz="2400" b="1" smtClean="0">
                <a:solidFill>
                  <a:srgbClr val="FFFFFF"/>
                </a:solidFill>
              </a:rPr>
              <a:t>Reglamento Sanitario Internacional, 2005</a:t>
            </a:r>
          </a:p>
          <a:p>
            <a:r>
              <a:rPr lang="es-ES" sz="2400" b="1" smtClean="0">
                <a:solidFill>
                  <a:srgbClr val="FFFFFF"/>
                </a:solidFill>
              </a:rPr>
              <a:t>Reglamento del Sistema Nacional de Vigilancia Epidemiológica, 2007</a:t>
            </a:r>
          </a:p>
          <a:p>
            <a:r>
              <a:rPr lang="es-ES" sz="2400" smtClean="0">
                <a:solidFill>
                  <a:srgbClr val="FFFFFF"/>
                </a:solidFill>
              </a:rPr>
              <a:t>Normas  del Nacional de Vigilancia Epidemiológica, 1998 (en revisión) </a:t>
            </a:r>
          </a:p>
          <a:p>
            <a:r>
              <a:rPr lang="es-ES" sz="2400" smtClean="0">
                <a:solidFill>
                  <a:srgbClr val="FFFFFF"/>
                </a:solidFill>
              </a:rPr>
              <a:t>Ley sobre Gestión de Riesgo (No. 147-02) </a:t>
            </a:r>
          </a:p>
          <a:p>
            <a:r>
              <a:rPr lang="es-ES" sz="2400" smtClean="0">
                <a:solidFill>
                  <a:srgbClr val="FFFFFF"/>
                </a:solidFill>
              </a:rPr>
              <a:t>Reglamento sobre el Servicios de Sanidad Marítima, Aérea y de fronteras, 1958 (en revisión)</a:t>
            </a:r>
          </a:p>
          <a:p>
            <a:pPr>
              <a:buFontTx/>
              <a:buNone/>
            </a:pPr>
            <a:endParaRPr lang="en-US" sz="2400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260350"/>
            <a:ext cx="8229600" cy="993775"/>
          </a:xfrm>
          <a:solidFill>
            <a:srgbClr val="FFFF99"/>
          </a:solidFill>
        </p:spPr>
        <p:txBody>
          <a:bodyPr/>
          <a:lstStyle/>
          <a:p>
            <a:pPr eaLnBrk="1" hangingPunct="1"/>
            <a:r>
              <a:rPr lang="es-DO" sz="2800" smtClean="0"/>
              <a:t>La experiencia del terremoto del 12 de Enero.</a:t>
            </a:r>
            <a:endParaRPr lang="en-US" smtClean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00063" y="1500188"/>
            <a:ext cx="8229600" cy="47688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s-ES" sz="2800" smtClean="0">
                <a:solidFill>
                  <a:srgbClr val="FFFFFF"/>
                </a:solidFill>
              </a:rPr>
              <a:t>Magnitud</a:t>
            </a:r>
          </a:p>
          <a:p>
            <a:pPr eaLnBrk="1" hangingPunct="1">
              <a:lnSpc>
                <a:spcPct val="80000"/>
              </a:lnSpc>
            </a:pPr>
            <a:endParaRPr lang="es-ES" sz="2800" smtClean="0">
              <a:solidFill>
                <a:srgbClr val="FFFFFF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s-ES" sz="2800" smtClean="0">
                <a:solidFill>
                  <a:srgbClr val="FFFFFF"/>
                </a:solidFill>
              </a:rPr>
              <a:t>7,3 grados Richter. </a:t>
            </a:r>
          </a:p>
          <a:p>
            <a:pPr eaLnBrk="1" hangingPunct="1">
              <a:lnSpc>
                <a:spcPct val="80000"/>
              </a:lnSpc>
            </a:pPr>
            <a:endParaRPr lang="es-ES" sz="2800" smtClean="0">
              <a:solidFill>
                <a:srgbClr val="FFFFFF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s-DO" sz="2800" smtClean="0">
                <a:solidFill>
                  <a:srgbClr val="FFFFFF"/>
                </a:solidFill>
              </a:rPr>
              <a:t>Mas de 2 millones de personas necesitaron ayuda inmediata.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s-DO" sz="2800" smtClean="0">
              <a:solidFill>
                <a:srgbClr val="FFFFFF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s-DO" sz="2800" smtClean="0">
                <a:solidFill>
                  <a:srgbClr val="FFFFFF"/>
                </a:solidFill>
              </a:rPr>
              <a:t>El 60% del gobierno, la infraestructura económica y administrativa fue destruida.</a:t>
            </a:r>
          </a:p>
          <a:p>
            <a:pPr eaLnBrk="1" hangingPunct="1">
              <a:lnSpc>
                <a:spcPct val="80000"/>
              </a:lnSpc>
            </a:pPr>
            <a:endParaRPr lang="es-DO" sz="2800" smtClean="0">
              <a:solidFill>
                <a:srgbClr val="FFFFFF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s-ES" sz="2800" smtClean="0">
                <a:solidFill>
                  <a:srgbClr val="FFFFFF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s-ES" sz="2800" smtClean="0">
                <a:solidFill>
                  <a:srgbClr val="FFFFFF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2800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3 Título"/>
          <p:cNvSpPr>
            <a:spLocks noGrp="1"/>
          </p:cNvSpPr>
          <p:nvPr>
            <p:ph type="title" idx="4294967295"/>
          </p:nvPr>
        </p:nvSpPr>
        <p:spPr>
          <a:xfrm>
            <a:off x="5500688" y="0"/>
            <a:ext cx="3328987" cy="857250"/>
          </a:xfrm>
          <a:solidFill>
            <a:srgbClr val="FFFF99"/>
          </a:solidFill>
        </p:spPr>
        <p:txBody>
          <a:bodyPr/>
          <a:lstStyle/>
          <a:p>
            <a:pPr eaLnBrk="1" hangingPunct="1"/>
            <a:r>
              <a:rPr lang="es-DO" smtClean="0"/>
              <a:t>Daños</a:t>
            </a:r>
            <a:endParaRPr lang="en-US" smtClean="0"/>
          </a:p>
        </p:txBody>
      </p:sp>
      <p:sp>
        <p:nvSpPr>
          <p:cNvPr id="10243" name="4 Marcador de texto"/>
          <p:cNvSpPr>
            <a:spLocks noGrp="1"/>
          </p:cNvSpPr>
          <p:nvPr>
            <p:ph type="body" idx="4294967295"/>
          </p:nvPr>
        </p:nvSpPr>
        <p:spPr>
          <a:xfrm>
            <a:off x="323850" y="404813"/>
            <a:ext cx="3286125" cy="428625"/>
          </a:xfrm>
        </p:spPr>
        <p:txBody>
          <a:bodyPr anchor="b"/>
          <a:lstStyle/>
          <a:p>
            <a:pPr marL="0" indent="0" eaLnBrk="1" hangingPunct="1">
              <a:buFontTx/>
              <a:buNone/>
              <a:defRPr/>
            </a:pPr>
            <a:r>
              <a:rPr lang="es-DO" sz="2800" b="1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Haití (1) </a:t>
            </a:r>
            <a:endParaRPr lang="en-US" sz="1800" b="1" u="sng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532" name="5 Marcador de contenido"/>
          <p:cNvSpPr>
            <a:spLocks noGrp="1"/>
          </p:cNvSpPr>
          <p:nvPr>
            <p:ph sz="half" idx="4294967295"/>
          </p:nvPr>
        </p:nvSpPr>
        <p:spPr>
          <a:xfrm>
            <a:off x="214313" y="836613"/>
            <a:ext cx="4718050" cy="5289550"/>
          </a:xfrm>
          <a:ln>
            <a:solidFill>
              <a:srgbClr val="FFFFFF"/>
            </a:solidFill>
          </a:ln>
        </p:spPr>
        <p:txBody>
          <a:bodyPr/>
          <a:lstStyle/>
          <a:p>
            <a:pPr eaLnBrk="1" hangingPunct="1"/>
            <a:r>
              <a:rPr lang="es-ES" sz="2400" b="1" smtClean="0">
                <a:solidFill>
                  <a:srgbClr val="FFFFFF"/>
                </a:solidFill>
              </a:rPr>
              <a:t>220,000 personas fallecidas, </a:t>
            </a:r>
          </a:p>
          <a:p>
            <a:pPr lvl="1" eaLnBrk="1" hangingPunct="1"/>
            <a:r>
              <a:rPr lang="es-ES" sz="2400" b="1" smtClean="0">
                <a:solidFill>
                  <a:srgbClr val="FFFFFF"/>
                </a:solidFill>
              </a:rPr>
              <a:t>300,000 lesionadas, </a:t>
            </a:r>
          </a:p>
          <a:p>
            <a:pPr lvl="1" eaLnBrk="1" hangingPunct="1"/>
            <a:r>
              <a:rPr lang="es-ES" sz="2400" b="1" smtClean="0">
                <a:solidFill>
                  <a:srgbClr val="FFFFFF"/>
                </a:solidFill>
              </a:rPr>
              <a:t>1.3 millones de refugiados y </a:t>
            </a:r>
          </a:p>
          <a:p>
            <a:pPr lvl="1" eaLnBrk="1" hangingPunct="1"/>
            <a:r>
              <a:rPr lang="es-ES" sz="2400" b="1" smtClean="0">
                <a:solidFill>
                  <a:srgbClr val="FFFFFF"/>
                </a:solidFill>
              </a:rPr>
              <a:t> 500,000 desplazados hacia otras zonas del país.  </a:t>
            </a:r>
          </a:p>
          <a:p>
            <a:pPr lvl="1" eaLnBrk="1" hangingPunct="1">
              <a:buFontTx/>
              <a:buNone/>
            </a:pPr>
            <a:endParaRPr lang="es-ES" sz="2400" b="1" smtClean="0">
              <a:solidFill>
                <a:srgbClr val="FFFFFF"/>
              </a:solidFill>
            </a:endParaRPr>
          </a:p>
          <a:p>
            <a:pPr eaLnBrk="1" hangingPunct="1"/>
            <a:r>
              <a:rPr lang="es-ES" sz="2400" b="1" smtClean="0">
                <a:solidFill>
                  <a:srgbClr val="FFFFFF"/>
                </a:solidFill>
              </a:rPr>
              <a:t> 50 hospitales y centros de atención de salud </a:t>
            </a:r>
          </a:p>
          <a:p>
            <a:pPr eaLnBrk="1" hangingPunct="1"/>
            <a:r>
              <a:rPr lang="es-ES" sz="2400" b="1" smtClean="0">
                <a:solidFill>
                  <a:srgbClr val="FFFFFF"/>
                </a:solidFill>
              </a:rPr>
              <a:t> 1,300 centros educativos</a:t>
            </a:r>
          </a:p>
          <a:p>
            <a:pPr eaLnBrk="1" hangingPunct="1"/>
            <a:r>
              <a:rPr lang="es-ES" sz="2400" b="1" smtClean="0">
                <a:solidFill>
                  <a:srgbClr val="FFFFFF"/>
                </a:solidFill>
              </a:rPr>
              <a:t>405,000 viviendas</a:t>
            </a:r>
          </a:p>
          <a:p>
            <a:pPr eaLnBrk="1" hangingPunct="1"/>
            <a:r>
              <a:rPr lang="es-ES" sz="2400" b="1" smtClean="0">
                <a:solidFill>
                  <a:srgbClr val="FFFFFF"/>
                </a:solidFill>
              </a:rPr>
              <a:t> US$ 11, 500 millones. </a:t>
            </a: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2533" name="6 Marcador de texto"/>
          <p:cNvSpPr>
            <a:spLocks noGrp="1"/>
          </p:cNvSpPr>
          <p:nvPr>
            <p:ph type="body" sz="quarter" idx="4294967295"/>
          </p:nvPr>
        </p:nvSpPr>
        <p:spPr>
          <a:xfrm>
            <a:off x="5286375" y="1071563"/>
            <a:ext cx="3600450" cy="503237"/>
          </a:xfrm>
        </p:spPr>
        <p:txBody>
          <a:bodyPr anchor="b"/>
          <a:lstStyle/>
          <a:p>
            <a:pPr marL="0" indent="0" eaLnBrk="1" hangingPunct="1">
              <a:buFontTx/>
              <a:buNone/>
            </a:pPr>
            <a:r>
              <a:rPr lang="es-DO" sz="2400" b="1" u="sng" smtClean="0">
                <a:solidFill>
                  <a:srgbClr val="FFFFFF"/>
                </a:solidFill>
              </a:rPr>
              <a:t>República Dominicana (2) </a:t>
            </a:r>
            <a:endParaRPr lang="en-US" sz="2400" b="1" u="sng" smtClean="0">
              <a:solidFill>
                <a:srgbClr val="FFFFFF"/>
              </a:solidFill>
            </a:endParaRPr>
          </a:p>
        </p:txBody>
      </p:sp>
      <p:sp>
        <p:nvSpPr>
          <p:cNvPr id="22534" name="7 Marcador de contenido"/>
          <p:cNvSpPr>
            <a:spLocks noGrp="1"/>
          </p:cNvSpPr>
          <p:nvPr>
            <p:ph sz="quarter" idx="4294967295"/>
          </p:nvPr>
        </p:nvSpPr>
        <p:spPr>
          <a:xfrm>
            <a:off x="5214938" y="1643063"/>
            <a:ext cx="3717925" cy="3887787"/>
          </a:xfrm>
          <a:ln>
            <a:solidFill>
              <a:srgbClr val="FFFFFF"/>
            </a:solidFill>
          </a:ln>
        </p:spPr>
        <p:txBody>
          <a:bodyPr/>
          <a:lstStyle/>
          <a:p>
            <a:pPr eaLnBrk="1" hangingPunct="1"/>
            <a:r>
              <a:rPr lang="es-ES" sz="2400" smtClean="0">
                <a:solidFill>
                  <a:srgbClr val="FFFFFF"/>
                </a:solidFill>
              </a:rPr>
              <a:t>20 centros educativos públicos y dos hospitales con daños menores.</a:t>
            </a:r>
          </a:p>
          <a:p>
            <a:pPr eaLnBrk="1" hangingPunct="1"/>
            <a:r>
              <a:rPr lang="es-ES" sz="2400" smtClean="0">
                <a:solidFill>
                  <a:srgbClr val="FFFFFF"/>
                </a:solidFill>
              </a:rPr>
              <a:t>Una sola persona lesiona por derrumbe de una pared</a:t>
            </a: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642938" y="6215063"/>
            <a:ext cx="7858125" cy="6000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s-ES" sz="1100" dirty="0">
                <a:solidFill>
                  <a:srgbClr val="FFFFFF"/>
                </a:solidFill>
              </a:rPr>
              <a:t>(</a:t>
            </a:r>
            <a:r>
              <a:rPr lang="es-ES" sz="1050" dirty="0">
                <a:solidFill>
                  <a:srgbClr val="FFFFFF"/>
                </a:solidFill>
              </a:rPr>
              <a:t>1) J.M. </a:t>
            </a:r>
            <a:r>
              <a:rPr lang="es-ES" sz="1050" dirty="0" err="1">
                <a:solidFill>
                  <a:srgbClr val="FFFFFF"/>
                </a:solidFill>
              </a:rPr>
              <a:t>Bellerive</a:t>
            </a:r>
            <a:r>
              <a:rPr lang="es-ES" sz="1050" dirty="0">
                <a:solidFill>
                  <a:srgbClr val="FFFFFF"/>
                </a:solidFill>
              </a:rPr>
              <a:t> (Primer Ministro Haití).- Evaluación Provisional de Daños y Necesidades. Reunión preparatoria de Conferencia Internacional de Solidaridad con Haití. Santo Domingo</a:t>
            </a:r>
          </a:p>
          <a:p>
            <a:pPr>
              <a:defRPr/>
            </a:pPr>
            <a:r>
              <a:rPr lang="es-ES" sz="1050" dirty="0">
                <a:solidFill>
                  <a:srgbClr val="FFFFFF"/>
                </a:solidFill>
              </a:rPr>
              <a:t>(2)Centro de Operaciones de Emergencia,- Santo Domingo, </a:t>
            </a:r>
            <a:r>
              <a:rPr lang="es-ES" sz="1050" dirty="0" err="1">
                <a:solidFill>
                  <a:srgbClr val="FFFFFF"/>
                </a:solidFill>
              </a:rPr>
              <a:t>Republica</a:t>
            </a:r>
            <a:r>
              <a:rPr lang="es-ES" sz="1050" dirty="0">
                <a:solidFill>
                  <a:srgbClr val="FFFFFF"/>
                </a:solidFill>
              </a:rPr>
              <a:t> Dominicana. 15 enero 2010</a:t>
            </a:r>
            <a:endParaRPr lang="en-US" sz="105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419475" y="260350"/>
            <a:ext cx="5122863" cy="582613"/>
          </a:xfrm>
          <a:solidFill>
            <a:srgbClr val="FFFF99"/>
          </a:solidFill>
        </p:spPr>
        <p:txBody>
          <a:bodyPr/>
          <a:lstStyle/>
          <a:p>
            <a:pPr eaLnBrk="1" hangingPunct="1"/>
            <a:r>
              <a:rPr lang="es-DO" sz="3200" smtClean="0"/>
              <a:t>La Respuesta Dominicana</a:t>
            </a:r>
            <a:endParaRPr lang="en-US" sz="3200" smtClean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143250" y="981075"/>
            <a:ext cx="5786438" cy="5688013"/>
          </a:xfrm>
          <a:ln>
            <a:solidFill>
              <a:srgbClr val="FF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s-ES" sz="2400" dirty="0" smtClean="0">
                <a:solidFill>
                  <a:srgbClr val="FFFFFF"/>
                </a:solidFill>
              </a:rPr>
              <a:t> </a:t>
            </a:r>
            <a:r>
              <a:rPr lang="es-E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  de contingente de 38 médicos de diferentes especialidades, 8 consultorios móviles y 10 unidades de ambulancias 400 profesionales de salud y 179 voluntarios.</a:t>
            </a:r>
            <a:endParaRPr lang="en-US" sz="24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endParaRPr lang="es-ES" sz="2400" dirty="0" smtClean="0">
              <a:solidFill>
                <a:srgbClr val="FFFFFF"/>
              </a:solidFill>
            </a:endParaRPr>
          </a:p>
          <a:p>
            <a:pPr eaLnBrk="1" hangingPunct="1">
              <a:defRPr/>
            </a:pPr>
            <a:r>
              <a:rPr lang="es-ES" sz="2400" dirty="0" smtClean="0">
                <a:solidFill>
                  <a:srgbClr val="FFFFFF"/>
                </a:solidFill>
              </a:rPr>
              <a:t>Activación inmediata de los mecanismos de respuesta en la zona fronteriza y de los programas de Salud Publica para acciones inmediatas de prevención.  </a:t>
            </a:r>
            <a:endParaRPr lang="en-US" sz="2400" dirty="0" smtClean="0">
              <a:solidFill>
                <a:srgbClr val="FFFFFF"/>
              </a:solidFill>
            </a:endParaRPr>
          </a:p>
          <a:p>
            <a:pPr eaLnBrk="1" hangingPunct="1">
              <a:defRPr/>
            </a:pPr>
            <a:endParaRPr lang="es-ES" sz="2400" dirty="0" smtClean="0">
              <a:solidFill>
                <a:srgbClr val="FFFFFF"/>
              </a:solidFill>
            </a:endParaRPr>
          </a:p>
          <a:p>
            <a:pPr eaLnBrk="1" hangingPunct="1">
              <a:defRPr/>
            </a:pPr>
            <a:r>
              <a:rPr lang="es-ES" sz="2400" dirty="0" smtClean="0">
                <a:solidFill>
                  <a:srgbClr val="FFFFFF"/>
                </a:solidFill>
              </a:rPr>
              <a:t>Vigilancia epidemiológica y las salas de situación del nivel nacional y provincias fronterizas</a:t>
            </a: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1357313"/>
            <a:ext cx="3295650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s-DO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respuesta inter-</a:t>
            </a:r>
            <a:r>
              <a:rPr lang="es-DO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programatica</a:t>
            </a:r>
            <a:r>
              <a:rPr lang="es-DO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(1)</a:t>
            </a:r>
            <a:endParaRPr lang="es-DO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s-ES" sz="2400" b="1" u="sng" smtClean="0">
                <a:solidFill>
                  <a:srgbClr val="FFFFFF"/>
                </a:solidFill>
              </a:rPr>
              <a:t>Atención a lesionados: </a:t>
            </a:r>
          </a:p>
          <a:p>
            <a:pPr eaLnBrk="1" hangingPunct="1">
              <a:lnSpc>
                <a:spcPct val="80000"/>
              </a:lnSpc>
            </a:pPr>
            <a:r>
              <a:rPr lang="es-ES" sz="2400" smtClean="0">
                <a:solidFill>
                  <a:srgbClr val="FFFFFF"/>
                </a:solidFill>
              </a:rPr>
              <a:t>4209 pacientes, 2408 cirugías y 217 pacientes amputados</a:t>
            </a:r>
          </a:p>
          <a:p>
            <a:pPr eaLnBrk="1" hangingPunct="1">
              <a:lnSpc>
                <a:spcPct val="80000"/>
              </a:lnSpc>
            </a:pPr>
            <a:endParaRPr lang="es-ES" sz="2400" b="1" smtClean="0">
              <a:solidFill>
                <a:srgbClr val="FFFFFF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s-ES" sz="2400" b="1" u="sng" smtClean="0">
                <a:solidFill>
                  <a:srgbClr val="FFFFFF"/>
                </a:solidFill>
              </a:rPr>
              <a:t>VIH SIDA</a:t>
            </a:r>
            <a:r>
              <a:rPr lang="es-ES" sz="2400" smtClean="0">
                <a:solidFill>
                  <a:srgbClr val="FFFFFF"/>
                </a:solidFill>
              </a:rPr>
              <a:t>: 4,500 pruebas VIH y 200 confirmatorias. </a:t>
            </a:r>
            <a:endParaRPr lang="en-US" sz="2400" smtClean="0">
              <a:solidFill>
                <a:srgbClr val="FFFFFF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es-ES" sz="2400" b="1" smtClean="0">
              <a:solidFill>
                <a:srgbClr val="FFFFFF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s-ES" sz="2400" b="1" u="sng" smtClean="0">
                <a:solidFill>
                  <a:srgbClr val="FFFFFF"/>
                </a:solidFill>
              </a:rPr>
              <a:t>Tuberculosis</a:t>
            </a:r>
            <a:r>
              <a:rPr lang="es-ES" sz="2400" b="1" smtClean="0">
                <a:solidFill>
                  <a:srgbClr val="FFFFFF"/>
                </a:solidFill>
              </a:rPr>
              <a:t>:</a:t>
            </a:r>
            <a:r>
              <a:rPr lang="es-ES" sz="2400" smtClean="0">
                <a:solidFill>
                  <a:srgbClr val="FFFFFF"/>
                </a:solidFill>
              </a:rPr>
              <a:t>  250 esquemas de tratamiento de primera línea, 5,000 envases para muestras de esputo y reactivos para 3,000 pruebas de baciloscopia. </a:t>
            </a:r>
            <a:endParaRPr lang="en-US" sz="2400" smtClean="0">
              <a:solidFill>
                <a:srgbClr val="FFFFFF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es-ES" sz="2400" b="1" smtClean="0">
              <a:solidFill>
                <a:srgbClr val="FFFFFF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s-ES" sz="2400" b="1" u="sng" smtClean="0">
                <a:solidFill>
                  <a:srgbClr val="FFFFFF"/>
                </a:solidFill>
              </a:rPr>
              <a:t>Salud mental</a:t>
            </a:r>
            <a:r>
              <a:rPr lang="es-ES" sz="2400" smtClean="0">
                <a:solidFill>
                  <a:srgbClr val="FFFFFF"/>
                </a:solidFill>
              </a:rPr>
              <a:t>:  19 brigadas multi-disciplinarías atendieron a más de 2100 personas</a:t>
            </a: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059113" y="5949950"/>
            <a:ext cx="5761037" cy="7207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s-DO" sz="2400" b="1" dirty="0"/>
              <a:t>Post- Terremoto </a:t>
            </a:r>
            <a:r>
              <a:rPr lang="es-DO" sz="2400" b="1" dirty="0" err="1"/>
              <a:t>Haiti</a:t>
            </a:r>
            <a:endParaRPr lang="es-E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00063" y="1143000"/>
            <a:ext cx="8229600" cy="512603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s-ES" sz="2400" b="1" smtClean="0">
                <a:solidFill>
                  <a:srgbClr val="FFFFFF"/>
                </a:solidFill>
              </a:rPr>
              <a:t>Enfermedades transmisibles por vectores</a:t>
            </a:r>
          </a:p>
          <a:p>
            <a:pPr eaLnBrk="1" hangingPunct="1">
              <a:lnSpc>
                <a:spcPct val="80000"/>
              </a:lnSpc>
            </a:pPr>
            <a:r>
              <a:rPr lang="es-ES" sz="2400" smtClean="0">
                <a:solidFill>
                  <a:srgbClr val="FFFFFF"/>
                </a:solidFill>
              </a:rPr>
              <a:t>tratamientos presuntivos a 7,219 personas, y  2,299 muestras de gota gruesa.  </a:t>
            </a:r>
            <a:endParaRPr lang="en-US" sz="2400" smtClean="0">
              <a:solidFill>
                <a:srgbClr val="FFFFFF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es-ES" sz="2400" b="1" smtClean="0">
              <a:solidFill>
                <a:srgbClr val="FFFFFF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s-ES" sz="2400" b="1" smtClean="0">
                <a:solidFill>
                  <a:srgbClr val="FFFFFF"/>
                </a:solidFill>
              </a:rPr>
              <a:t>Zoonosis: </a:t>
            </a:r>
            <a:r>
              <a:rPr lang="es-ES" sz="2400" smtClean="0">
                <a:solidFill>
                  <a:srgbClr val="FFFFFF"/>
                </a:solidFill>
              </a:rPr>
              <a:t>21,957 dosis de vacunas antirrábicas en las poblaciones del área fronteriza</a:t>
            </a:r>
          </a:p>
          <a:p>
            <a:pPr eaLnBrk="1" hangingPunct="1">
              <a:lnSpc>
                <a:spcPct val="80000"/>
              </a:lnSpc>
            </a:pPr>
            <a:endParaRPr lang="es-ES" sz="2400" b="1" smtClean="0">
              <a:solidFill>
                <a:srgbClr val="FFFFFF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s-ES" sz="2400" b="1" smtClean="0">
                <a:solidFill>
                  <a:srgbClr val="FFFFFF"/>
                </a:solidFill>
              </a:rPr>
              <a:t>Enfermedades prevenibles por vacuna</a:t>
            </a:r>
            <a:r>
              <a:rPr lang="es-ES" sz="2400" smtClean="0">
                <a:solidFill>
                  <a:srgbClr val="FFFFFF"/>
                </a:solidFill>
              </a:rPr>
              <a:t>:   </a:t>
            </a:r>
          </a:p>
          <a:p>
            <a:pPr lvl="1" eaLnBrk="1" hangingPunct="1">
              <a:lnSpc>
                <a:spcPct val="80000"/>
              </a:lnSpc>
            </a:pPr>
            <a:r>
              <a:rPr lang="es-ES" sz="2000" smtClean="0">
                <a:solidFill>
                  <a:srgbClr val="FFFFFF"/>
                </a:solidFill>
              </a:rPr>
              <a:t>226,070 dosis de dt; , </a:t>
            </a:r>
          </a:p>
          <a:p>
            <a:pPr lvl="1" eaLnBrk="1" hangingPunct="1">
              <a:lnSpc>
                <a:spcPct val="80000"/>
              </a:lnSpc>
            </a:pPr>
            <a:r>
              <a:rPr lang="es-ES" sz="2000" smtClean="0">
                <a:solidFill>
                  <a:srgbClr val="FFFFFF"/>
                </a:solidFill>
              </a:rPr>
              <a:t>71,560 de DPT;  </a:t>
            </a:r>
          </a:p>
          <a:p>
            <a:pPr lvl="1" eaLnBrk="1" hangingPunct="1">
              <a:lnSpc>
                <a:spcPct val="80000"/>
              </a:lnSpc>
            </a:pPr>
            <a:r>
              <a:rPr lang="es-ES" sz="2000" smtClean="0">
                <a:solidFill>
                  <a:srgbClr val="FFFFFF"/>
                </a:solidFill>
              </a:rPr>
              <a:t>19,958 dosis de SRP, </a:t>
            </a:r>
          </a:p>
          <a:p>
            <a:pPr lvl="1" eaLnBrk="1" hangingPunct="1">
              <a:lnSpc>
                <a:spcPct val="80000"/>
              </a:lnSpc>
            </a:pPr>
            <a:r>
              <a:rPr lang="es-ES" sz="2000" smtClean="0">
                <a:solidFill>
                  <a:srgbClr val="FFFFFF"/>
                </a:solidFill>
              </a:rPr>
              <a:t>146,310 dosis contra poliomielitis, </a:t>
            </a:r>
          </a:p>
          <a:p>
            <a:pPr lvl="1" eaLnBrk="1" hangingPunct="1">
              <a:lnSpc>
                <a:spcPct val="80000"/>
              </a:lnSpc>
            </a:pPr>
            <a:r>
              <a:rPr lang="es-ES" sz="2000" smtClean="0">
                <a:solidFill>
                  <a:srgbClr val="FFFFFF"/>
                </a:solidFill>
              </a:rPr>
              <a:t>86,437 dosis de pentavalente en menores de 1 año;  </a:t>
            </a:r>
          </a:p>
          <a:p>
            <a:pPr lvl="1" eaLnBrk="1" hangingPunct="1">
              <a:lnSpc>
                <a:spcPct val="80000"/>
              </a:lnSpc>
            </a:pPr>
            <a:r>
              <a:rPr lang="es-ES" sz="2000" smtClean="0">
                <a:solidFill>
                  <a:srgbClr val="FFFFFF"/>
                </a:solidFill>
              </a:rPr>
              <a:t>44,420 dosis de vacunas contra hepatitis, y</a:t>
            </a:r>
          </a:p>
          <a:p>
            <a:pPr lvl="1" eaLnBrk="1" hangingPunct="1">
              <a:lnSpc>
                <a:spcPct val="80000"/>
              </a:lnSpc>
            </a:pPr>
            <a:r>
              <a:rPr lang="es-ES" sz="2000" smtClean="0">
                <a:solidFill>
                  <a:srgbClr val="FFFFFF"/>
                </a:solidFill>
              </a:rPr>
              <a:t> 4,320 de gammaglobulina antitetánica.</a:t>
            </a:r>
            <a:endParaRPr lang="en-US" sz="2000" smtClean="0">
              <a:solidFill>
                <a:srgbClr val="FFFFFF"/>
              </a:solidFill>
            </a:endParaRPr>
          </a:p>
        </p:txBody>
      </p:sp>
      <p:sp>
        <p:nvSpPr>
          <p:cNvPr id="4" name="3 Título"/>
          <p:cNvSpPr txBox="1">
            <a:spLocks/>
          </p:cNvSpPr>
          <p:nvPr/>
        </p:nvSpPr>
        <p:spPr>
          <a:xfrm>
            <a:off x="0" y="274638"/>
            <a:ext cx="9144000" cy="11430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s-DO" sz="4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La respuesta inter-</a:t>
            </a:r>
            <a:r>
              <a:rPr lang="es-DO" sz="44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programatica</a:t>
            </a:r>
            <a:r>
              <a:rPr lang="es-DO" sz="4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(2)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059113" y="6137275"/>
            <a:ext cx="5761037" cy="7207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s-DO" sz="2400" b="1" dirty="0"/>
              <a:t>Post Terremoto </a:t>
            </a:r>
            <a:r>
              <a:rPr lang="es-DO" sz="2400" b="1" dirty="0" err="1"/>
              <a:t>Haiti</a:t>
            </a:r>
            <a:endParaRPr lang="es-E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00063" y="1285875"/>
            <a:ext cx="8229600" cy="512603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s-ES" sz="2400" b="1" smtClean="0">
                <a:solidFill>
                  <a:srgbClr val="FFFFFF"/>
                </a:solidFill>
              </a:rPr>
              <a:t>Salud ambiental:  </a:t>
            </a:r>
            <a:r>
              <a:rPr lang="es-ES" sz="2400" smtClean="0">
                <a:solidFill>
                  <a:srgbClr val="FFFFFF"/>
                </a:solidFill>
              </a:rPr>
              <a:t>agua, disposición de excretas y residuos.  </a:t>
            </a:r>
            <a:endParaRPr lang="en-US" sz="2400" smtClean="0">
              <a:solidFill>
                <a:srgbClr val="FFFFFF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es-ES" sz="2400" b="1" smtClean="0">
              <a:solidFill>
                <a:srgbClr val="FFFFFF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es-ES" sz="2400" b="1" smtClean="0">
              <a:solidFill>
                <a:srgbClr val="FFFFFF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s-ES" sz="2400" b="1" smtClean="0">
                <a:solidFill>
                  <a:srgbClr val="FFFFFF"/>
                </a:solidFill>
              </a:rPr>
              <a:t>Nutrición</a:t>
            </a:r>
            <a:endParaRPr lang="es-ES" sz="2400" smtClean="0">
              <a:solidFill>
                <a:srgbClr val="FFFFFF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s-ES" sz="2400" smtClean="0">
                <a:solidFill>
                  <a:srgbClr val="FFFFFF"/>
                </a:solidFill>
              </a:rPr>
              <a:t>	400,980 raciones “Listas para comer” a pacientes y familiares según las guías alimentarias para situaciones de emergencia y 9450 raciones de suplemento nutricional de alto valor energético “ Plumpy Nut”</a:t>
            </a: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" name="3 Título"/>
          <p:cNvSpPr txBox="1">
            <a:spLocks/>
          </p:cNvSpPr>
          <p:nvPr/>
        </p:nvSpPr>
        <p:spPr>
          <a:xfrm>
            <a:off x="0" y="274638"/>
            <a:ext cx="9144000" cy="11430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s-DO" sz="4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La respuesta inter-</a:t>
            </a:r>
            <a:r>
              <a:rPr lang="es-DO" sz="44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programatica</a:t>
            </a:r>
            <a:r>
              <a:rPr lang="es-DO" sz="4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(2)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987675" y="5300663"/>
            <a:ext cx="5761038" cy="7207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s-DO" sz="2400" b="1" dirty="0"/>
              <a:t>Post Terremoto </a:t>
            </a:r>
            <a:r>
              <a:rPr lang="es-DO" sz="2400" b="1" dirty="0" err="1"/>
              <a:t>Haiti</a:t>
            </a:r>
            <a:endParaRPr lang="es-E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6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b="1" smtClean="0">
                <a:solidFill>
                  <a:srgbClr val="FFFFFF"/>
                </a:solidFill>
              </a:rPr>
              <a:t>Inversión del Gobierno Dominicano</a:t>
            </a:r>
            <a:endParaRPr lang="es-DO" sz="3600" smtClean="0"/>
          </a:p>
        </p:txBody>
      </p:sp>
      <p:sp>
        <p:nvSpPr>
          <p:cNvPr id="27651" name="4 Marcador de contenido"/>
          <p:cNvSpPr>
            <a:spLocks noGrp="1"/>
          </p:cNvSpPr>
          <p:nvPr>
            <p:ph idx="1"/>
          </p:nvPr>
        </p:nvSpPr>
        <p:spPr>
          <a:xfrm>
            <a:off x="4214813" y="1600200"/>
            <a:ext cx="4929187" cy="4525963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s-ES" sz="2400" b="1" smtClean="0">
              <a:solidFill>
                <a:srgbClr val="FFFFFF"/>
              </a:solidFill>
            </a:endParaRPr>
          </a:p>
          <a:p>
            <a:pPr eaLnBrk="1" hangingPunct="1">
              <a:buFontTx/>
              <a:buNone/>
            </a:pPr>
            <a:r>
              <a:rPr lang="es-ES" sz="2400" smtClean="0">
                <a:solidFill>
                  <a:srgbClr val="FFFFFF"/>
                </a:solidFill>
              </a:rPr>
              <a:t>    $18.687.744 millones de dólares. </a:t>
            </a:r>
          </a:p>
          <a:p>
            <a:pPr eaLnBrk="1" hangingPunct="1"/>
            <a:endParaRPr lang="es-ES" sz="2400" smtClean="0">
              <a:solidFill>
                <a:srgbClr val="FFFFFF"/>
              </a:solidFill>
            </a:endParaRPr>
          </a:p>
          <a:p>
            <a:pPr eaLnBrk="1" hangingPunct="1"/>
            <a:r>
              <a:rPr lang="es-ES" sz="2400" smtClean="0">
                <a:solidFill>
                  <a:srgbClr val="FFFFFF"/>
                </a:solidFill>
              </a:rPr>
              <a:t> 47.4% para la oferta temporal de servicios, y 47.5%  compra de medicamentos, equipos, insumos y suministros y </a:t>
            </a:r>
          </a:p>
          <a:p>
            <a:pPr eaLnBrk="1" hangingPunct="1"/>
            <a:endParaRPr lang="es-ES" sz="2400" smtClean="0">
              <a:solidFill>
                <a:srgbClr val="FFFFFF"/>
              </a:solidFill>
            </a:endParaRPr>
          </a:p>
          <a:p>
            <a:pPr eaLnBrk="1" hangingPunct="1"/>
            <a:r>
              <a:rPr lang="es-ES" sz="2400" smtClean="0">
                <a:solidFill>
                  <a:srgbClr val="FFFFFF"/>
                </a:solidFill>
              </a:rPr>
              <a:t>un 5.2% al componente logístico. </a:t>
            </a: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652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en-US"/>
          </a:p>
        </p:txBody>
      </p:sp>
      <p:pic>
        <p:nvPicPr>
          <p:cNvPr id="27653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23850" y="2205038"/>
            <a:ext cx="4143375" cy="435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50825" y="1268413"/>
            <a:ext cx="5761038" cy="7207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s-DO" sz="2400" b="1" dirty="0"/>
              <a:t>Post Terremoto Haití</a:t>
            </a:r>
            <a:endParaRPr lang="es-E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6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smtClean="0">
                <a:solidFill>
                  <a:srgbClr val="FFFFFF"/>
                </a:solidFill>
              </a:rPr>
              <a:t>La Ayuda Humanitaria</a:t>
            </a:r>
            <a:endParaRPr lang="es-DO" smtClean="0"/>
          </a:p>
        </p:txBody>
      </p:sp>
      <p:sp>
        <p:nvSpPr>
          <p:cNvPr id="28675" name="5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s-ES" sz="2400" b="1" smtClean="0">
                <a:solidFill>
                  <a:srgbClr val="FFFFFF"/>
                </a:solidFill>
              </a:rPr>
              <a:t>La activación del cluster de salud</a:t>
            </a:r>
          </a:p>
          <a:p>
            <a:pPr eaLnBrk="1" hangingPunct="1">
              <a:buFontTx/>
              <a:buNone/>
            </a:pPr>
            <a:r>
              <a:rPr lang="es-ES" sz="2400" smtClean="0">
                <a:solidFill>
                  <a:srgbClr val="FFFFFF"/>
                </a:solidFill>
              </a:rPr>
              <a:t>  </a:t>
            </a:r>
          </a:p>
          <a:p>
            <a:pPr eaLnBrk="1" hangingPunct="1"/>
            <a:r>
              <a:rPr lang="es-ES" sz="2400" smtClean="0">
                <a:solidFill>
                  <a:srgbClr val="FFFFFF"/>
                </a:solidFill>
              </a:rPr>
              <a:t>308,354.13 Kg. de diferentes categorías de insumos y suministros: uso médico, agua y saneamiento, operaciones logísticas y manejo de cadáveres. </a:t>
            </a:r>
          </a:p>
          <a:p>
            <a:pPr eaLnBrk="1" hangingPunct="1"/>
            <a:endParaRPr lang="es-ES" sz="2400" smtClean="0">
              <a:solidFill>
                <a:srgbClr val="FFFFFF"/>
              </a:solidFill>
            </a:endParaRPr>
          </a:p>
          <a:p>
            <a:pPr eaLnBrk="1" hangingPunct="1"/>
            <a:r>
              <a:rPr lang="es-ES" sz="2400" smtClean="0">
                <a:solidFill>
                  <a:srgbClr val="FFFFFF"/>
                </a:solidFill>
              </a:rPr>
              <a:t>6,523 Kg. fueron equipos médicos  incluyendo equipos de laboratorio, de rayos X, carpas y así como kits de emergencia para 10,000 personas.  </a:t>
            </a: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8676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900113" y="5516563"/>
            <a:ext cx="5761037" cy="7207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s-DO" sz="2400" b="1" dirty="0"/>
              <a:t>Post Terremoto </a:t>
            </a:r>
            <a:r>
              <a:rPr lang="es-DO" sz="2400" b="1" dirty="0" err="1"/>
              <a:t>Haiti</a:t>
            </a:r>
            <a:endParaRPr lang="es-E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1 Título"/>
          <p:cNvSpPr>
            <a:spLocks noGrp="1"/>
          </p:cNvSpPr>
          <p:nvPr>
            <p:ph type="title"/>
          </p:nvPr>
        </p:nvSpPr>
        <p:spPr>
          <a:xfrm>
            <a:off x="285750" y="428625"/>
            <a:ext cx="8401050" cy="1143000"/>
          </a:xfrm>
        </p:spPr>
        <p:txBody>
          <a:bodyPr/>
          <a:lstStyle/>
          <a:p>
            <a:r>
              <a:rPr lang="es-DO" smtClean="0"/>
              <a:t> </a:t>
            </a:r>
            <a:r>
              <a:rPr lang="es-DO" smtClean="0">
                <a:solidFill>
                  <a:srgbClr val="FFFFFF"/>
                </a:solidFill>
              </a:rPr>
              <a:t>Necesidades post-terremoto en comunidades fronterizas</a:t>
            </a:r>
            <a:endParaRPr lang="es-DO" smtClean="0"/>
          </a:p>
        </p:txBody>
      </p:sp>
      <p:sp>
        <p:nvSpPr>
          <p:cNvPr id="29699" name="2 Marcador de contenido"/>
          <p:cNvSpPr>
            <a:spLocks noGrp="1"/>
          </p:cNvSpPr>
          <p:nvPr>
            <p:ph idx="1"/>
          </p:nvPr>
        </p:nvSpPr>
        <p:spPr>
          <a:xfrm>
            <a:off x="642938" y="1928813"/>
            <a:ext cx="8229600" cy="4525962"/>
          </a:xfrm>
        </p:spPr>
        <p:txBody>
          <a:bodyPr/>
          <a:lstStyle/>
          <a:p>
            <a:r>
              <a:rPr lang="es-DO" sz="2400" smtClean="0">
                <a:solidFill>
                  <a:srgbClr val="FFFFFF"/>
                </a:solidFill>
              </a:rPr>
              <a:t>68% residiendo en zona rural</a:t>
            </a:r>
          </a:p>
          <a:p>
            <a:r>
              <a:rPr lang="es-DO" sz="2400" smtClean="0">
                <a:solidFill>
                  <a:srgbClr val="FFFFFF"/>
                </a:solidFill>
              </a:rPr>
              <a:t>4.5 personas por hogar (rango=1-17)</a:t>
            </a:r>
          </a:p>
          <a:p>
            <a:r>
              <a:rPr lang="es-DO" sz="2400" smtClean="0">
                <a:solidFill>
                  <a:srgbClr val="FFFFFF"/>
                </a:solidFill>
              </a:rPr>
              <a:t>31% en hacinamiento</a:t>
            </a:r>
          </a:p>
          <a:p>
            <a:r>
              <a:rPr lang="es-DO" sz="2400" smtClean="0">
                <a:solidFill>
                  <a:srgbClr val="FFFFFF"/>
                </a:solidFill>
              </a:rPr>
              <a:t>16.5% con necesidades de agua</a:t>
            </a:r>
          </a:p>
          <a:p>
            <a:r>
              <a:rPr lang="es-DO" sz="2400" smtClean="0">
                <a:solidFill>
                  <a:srgbClr val="FFFFFF"/>
                </a:solidFill>
              </a:rPr>
              <a:t>77% acueducto y 5% ríos, arroyos, norias</a:t>
            </a:r>
          </a:p>
          <a:p>
            <a:r>
              <a:rPr lang="es-DO" sz="2400" smtClean="0">
                <a:solidFill>
                  <a:srgbClr val="FFFFFF"/>
                </a:solidFill>
              </a:rPr>
              <a:t>36% no tienen servicios sanitarios</a:t>
            </a:r>
          </a:p>
          <a:p>
            <a:endParaRPr lang="es-DO" sz="2400" smtClean="0">
              <a:solidFill>
                <a:srgbClr val="FFFFFF"/>
              </a:solidFill>
            </a:endParaRPr>
          </a:p>
          <a:p>
            <a:r>
              <a:rPr lang="es-DO" sz="2400" smtClean="0">
                <a:solidFill>
                  <a:srgbClr val="FFFFFF"/>
                </a:solidFill>
              </a:rPr>
              <a:t>259 de 3583 (7%) viviendas recibieron entre 1-13 personas desplazadas post-terremoto. </a:t>
            </a:r>
          </a:p>
          <a:p>
            <a:r>
              <a:rPr lang="es-DO" sz="2400" smtClean="0">
                <a:solidFill>
                  <a:srgbClr val="FFFFFF"/>
                </a:solidFill>
              </a:rPr>
              <a:t>54% pensaban no quedarse en la comunidad</a:t>
            </a:r>
          </a:p>
          <a:p>
            <a:endParaRPr lang="es-DO" sz="2400" smtClean="0">
              <a:solidFill>
                <a:srgbClr val="FFFFFF"/>
              </a:solidFill>
            </a:endParaRPr>
          </a:p>
          <a:p>
            <a:endParaRPr lang="es-DO" sz="2400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2 Marcador de contenido"/>
          <p:cNvSpPr>
            <a:spLocks noGrp="1"/>
          </p:cNvSpPr>
          <p:nvPr>
            <p:ph idx="1"/>
          </p:nvPr>
        </p:nvSpPr>
        <p:spPr>
          <a:xfrm>
            <a:off x="500063" y="1714500"/>
            <a:ext cx="8229600" cy="4525963"/>
          </a:xfrm>
        </p:spPr>
        <p:txBody>
          <a:bodyPr/>
          <a:lstStyle/>
          <a:p>
            <a:r>
              <a:rPr lang="es-DO" smtClean="0">
                <a:solidFill>
                  <a:srgbClr val="FFFFFF"/>
                </a:solidFill>
              </a:rPr>
              <a:t>79% demanda atención de salud en hospitales y centros de primer nivel </a:t>
            </a:r>
          </a:p>
          <a:p>
            <a:r>
              <a:rPr lang="es-DO" smtClean="0">
                <a:solidFill>
                  <a:srgbClr val="FFFFFF"/>
                </a:solidFill>
              </a:rPr>
              <a:t>32.5% lesionados</a:t>
            </a:r>
          </a:p>
          <a:p>
            <a:r>
              <a:rPr lang="es-DO" smtClean="0">
                <a:solidFill>
                  <a:srgbClr val="FFFFFF"/>
                </a:solidFill>
              </a:rPr>
              <a:t>20% tos y catarro</a:t>
            </a:r>
          </a:p>
          <a:p>
            <a:r>
              <a:rPr lang="es-DO" smtClean="0">
                <a:solidFill>
                  <a:srgbClr val="FFFFFF"/>
                </a:solidFill>
              </a:rPr>
              <a:t>16% fiebre</a:t>
            </a:r>
          </a:p>
          <a:p>
            <a:r>
              <a:rPr lang="es-DO" smtClean="0">
                <a:solidFill>
                  <a:srgbClr val="FFFFFF"/>
                </a:solidFill>
              </a:rPr>
              <a:t>7% de la mujeres de 12-50 estaban embarazadas</a:t>
            </a:r>
          </a:p>
        </p:txBody>
      </p:sp>
      <p:sp>
        <p:nvSpPr>
          <p:cNvPr id="30723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DO" smtClean="0"/>
              <a:t> </a:t>
            </a:r>
            <a:r>
              <a:rPr lang="es-DO" smtClean="0">
                <a:solidFill>
                  <a:srgbClr val="FFFFFF"/>
                </a:solidFill>
              </a:rPr>
              <a:t>Necesidades post-terremoto en comunidades fronterizas</a:t>
            </a:r>
            <a:endParaRPr lang="es-DO" smtClean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859338" y="981075"/>
            <a:ext cx="3540125" cy="265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Title 2"/>
          <p:cNvSpPr>
            <a:spLocks noGrp="1"/>
          </p:cNvSpPr>
          <p:nvPr>
            <p:ph type="title"/>
          </p:nvPr>
        </p:nvSpPr>
        <p:spPr>
          <a:xfrm>
            <a:off x="179388" y="476250"/>
            <a:ext cx="8229600" cy="1143000"/>
          </a:xfrm>
        </p:spPr>
        <p:txBody>
          <a:bodyPr/>
          <a:lstStyle/>
          <a:p>
            <a:pPr algn="l"/>
            <a:r>
              <a:rPr lang="es-ES_tradnl" smtClean="0">
                <a:solidFill>
                  <a:srgbClr val="FFFFFF"/>
                </a:solidFill>
              </a:rPr>
              <a:t>El contexto</a:t>
            </a: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4100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4402138" cy="4525963"/>
          </a:xfrm>
        </p:spPr>
        <p:txBody>
          <a:bodyPr/>
          <a:lstStyle/>
          <a:p>
            <a:r>
              <a:rPr lang="es-ES_tradnl" smtClean="0">
                <a:solidFill>
                  <a:srgbClr val="FFFFFF"/>
                </a:solidFill>
              </a:rPr>
              <a:t>Crecimiento del sector turístico y de la construcción</a:t>
            </a:r>
          </a:p>
          <a:p>
            <a:endParaRPr lang="es-ES_tradnl" smtClean="0">
              <a:solidFill>
                <a:srgbClr val="FFFFFF"/>
              </a:solidFill>
            </a:endParaRPr>
          </a:p>
          <a:p>
            <a:r>
              <a:rPr lang="es-ES_tradnl" smtClean="0">
                <a:solidFill>
                  <a:srgbClr val="FFFFFF"/>
                </a:solidFill>
              </a:rPr>
              <a:t>2/3 de la inmigración es haitiana</a:t>
            </a:r>
          </a:p>
          <a:p>
            <a:pPr lvl="1"/>
            <a:r>
              <a:rPr lang="es-ES_tradnl" smtClean="0">
                <a:solidFill>
                  <a:srgbClr val="FFFFFF"/>
                </a:solidFill>
              </a:rPr>
              <a:t>De un patrón  estacional a un indeterminado</a:t>
            </a:r>
            <a:endParaRPr lang="en-US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email"/>
          <a:srcRect t="9091"/>
          <a:stretch>
            <a:fillRect/>
          </a:stretch>
        </p:blipFill>
        <p:spPr bwMode="auto">
          <a:xfrm>
            <a:off x="642938" y="642938"/>
            <a:ext cx="7786687" cy="5715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85813" y="857250"/>
            <a:ext cx="7786687" cy="542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4 Título"/>
          <p:cNvSpPr>
            <a:spLocks noGrp="1"/>
          </p:cNvSpPr>
          <p:nvPr>
            <p:ph type="title"/>
          </p:nvPr>
        </p:nvSpPr>
        <p:spPr>
          <a:xfrm>
            <a:off x="500063" y="214313"/>
            <a:ext cx="8229600" cy="1143000"/>
          </a:xfrm>
        </p:spPr>
        <p:txBody>
          <a:bodyPr/>
          <a:lstStyle/>
          <a:p>
            <a:r>
              <a:rPr lang="es-ES_tradnl" b="1" smtClean="0">
                <a:solidFill>
                  <a:srgbClr val="FFFFFF"/>
                </a:solidFill>
                <a:cs typeface="Times New Roman" pitchFamily="18" charset="0"/>
              </a:rPr>
              <a:t>Situación post terremoto (1)</a:t>
            </a:r>
            <a:br>
              <a:rPr lang="es-ES_tradnl" b="1" smtClean="0">
                <a:solidFill>
                  <a:srgbClr val="FFFFFF"/>
                </a:solidFill>
                <a:cs typeface="Times New Roman" pitchFamily="18" charset="0"/>
              </a:rPr>
            </a:br>
            <a:endParaRPr lang="es-DO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410075" y="3857625"/>
            <a:ext cx="459105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85813" y="1785938"/>
            <a:ext cx="3929062" cy="236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4 CuadroTexto"/>
          <p:cNvSpPr txBox="1">
            <a:spLocks noChangeArrowheads="1"/>
          </p:cNvSpPr>
          <p:nvPr/>
        </p:nvSpPr>
        <p:spPr bwMode="auto">
          <a:xfrm>
            <a:off x="714375" y="1357313"/>
            <a:ext cx="44592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DO" sz="2400" b="1">
                <a:solidFill>
                  <a:srgbClr val="FFFFFF"/>
                </a:solidFill>
              </a:rPr>
              <a:t>Casos importados de Malaria</a:t>
            </a:r>
          </a:p>
        </p:txBody>
      </p:sp>
      <p:sp>
        <p:nvSpPr>
          <p:cNvPr id="33797" name="4 Título"/>
          <p:cNvSpPr>
            <a:spLocks noGrp="1"/>
          </p:cNvSpPr>
          <p:nvPr>
            <p:ph type="title"/>
          </p:nvPr>
        </p:nvSpPr>
        <p:spPr>
          <a:xfrm>
            <a:off x="500063" y="428625"/>
            <a:ext cx="8229600" cy="1143000"/>
          </a:xfrm>
        </p:spPr>
        <p:txBody>
          <a:bodyPr/>
          <a:lstStyle/>
          <a:p>
            <a:r>
              <a:rPr lang="es-ES_tradnl" b="1" smtClean="0">
                <a:solidFill>
                  <a:srgbClr val="FFFFFF"/>
                </a:solidFill>
                <a:cs typeface="Times New Roman" pitchFamily="18" charset="0"/>
              </a:rPr>
              <a:t>Situación post terremoto (2)</a:t>
            </a:r>
            <a:br>
              <a:rPr lang="es-ES_tradnl" b="1" smtClean="0">
                <a:solidFill>
                  <a:srgbClr val="FFFFFF"/>
                </a:solidFill>
                <a:cs typeface="Times New Roman" pitchFamily="18" charset="0"/>
              </a:rPr>
            </a:br>
            <a:endParaRPr lang="es-DO" smtClean="0">
              <a:solidFill>
                <a:srgbClr val="FFFFFF"/>
              </a:solidFill>
            </a:endParaRPr>
          </a:p>
        </p:txBody>
      </p:sp>
      <p:sp>
        <p:nvSpPr>
          <p:cNvPr id="33798" name="4 CuadroTexto"/>
          <p:cNvSpPr txBox="1">
            <a:spLocks noChangeArrowheads="1"/>
          </p:cNvSpPr>
          <p:nvPr/>
        </p:nvSpPr>
        <p:spPr bwMode="auto">
          <a:xfrm>
            <a:off x="4684713" y="3429000"/>
            <a:ext cx="43719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DO" sz="2400" b="1">
                <a:solidFill>
                  <a:srgbClr val="FFFFFF"/>
                </a:solidFill>
              </a:rPr>
              <a:t>Mortalidad materna e infantil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Otro nuevo desafio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 smtClean="0">
                <a:solidFill>
                  <a:srgbClr val="FFFFFF"/>
                </a:solidFill>
              </a:rPr>
              <a:t>La respuesta para la epidemia de colera</a:t>
            </a:r>
          </a:p>
          <a:p>
            <a:endParaRPr lang="en-US" sz="2400" smtClean="0">
              <a:solidFill>
                <a:srgbClr val="FFFFFF"/>
              </a:solidFill>
            </a:endParaRPr>
          </a:p>
          <a:p>
            <a:r>
              <a:rPr lang="en-US" sz="2400" smtClean="0">
                <a:solidFill>
                  <a:srgbClr val="FFFFFF"/>
                </a:solidFill>
              </a:rPr>
              <a:t>Espacios de encuentro y comunidades urbano marginales y rurales con  necesidades agua y saneamiento</a:t>
            </a:r>
          </a:p>
          <a:p>
            <a:endParaRPr lang="en-US" sz="2400" smtClean="0">
              <a:solidFill>
                <a:srgbClr val="FFFFFF"/>
              </a:solidFill>
            </a:endParaRPr>
          </a:p>
          <a:p>
            <a:r>
              <a:rPr lang="en-US" sz="2400" smtClean="0">
                <a:solidFill>
                  <a:srgbClr val="FFFFFF"/>
                </a:solidFill>
              </a:rPr>
              <a:t>36% hogares con casos reportaron recibieron visitantes desde Haiti</a:t>
            </a:r>
          </a:p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34820" name="Picture 2" descr="Fotos agua y saneamiento 052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427538" y="1557338"/>
            <a:ext cx="44958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DO" smtClean="0">
                <a:solidFill>
                  <a:srgbClr val="FFFFFF"/>
                </a:solidFill>
              </a:rPr>
              <a:t>Retos</a:t>
            </a:r>
          </a:p>
        </p:txBody>
      </p:sp>
      <p:sp>
        <p:nvSpPr>
          <p:cNvPr id="35843" name="5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DO" smtClean="0">
                <a:solidFill>
                  <a:srgbClr val="FFFFFF"/>
                </a:solidFill>
              </a:rPr>
              <a:t>Articular mecanismos  inter-programaticos sostenible para un abordaje intersectorial en materia de salud y migración</a:t>
            </a:r>
          </a:p>
          <a:p>
            <a:endParaRPr lang="es-DO" smtClean="0">
              <a:solidFill>
                <a:srgbClr val="FFFFFF"/>
              </a:solidFill>
            </a:endParaRPr>
          </a:p>
          <a:p>
            <a:r>
              <a:rPr lang="es-DO" smtClean="0">
                <a:solidFill>
                  <a:srgbClr val="FFFFFF"/>
                </a:solidFill>
              </a:rPr>
              <a:t>Continuar con el desarrollo de capacidades 	que faciliten la comunicación y repuesta bilateral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428625"/>
            <a:ext cx="8075613" cy="706438"/>
          </a:xfrm>
        </p:spPr>
        <p:txBody>
          <a:bodyPr/>
          <a:lstStyle/>
          <a:p>
            <a:pPr eaLnBrk="1" hangingPunct="1"/>
            <a:r>
              <a:rPr lang="es-DO" sz="3600" b="1" smtClean="0">
                <a:solidFill>
                  <a:srgbClr val="FFFFFF"/>
                </a:solidFill>
              </a:rPr>
              <a:t>Bibliografía</a:t>
            </a:r>
            <a:endParaRPr lang="es-ES" sz="3600" smtClean="0">
              <a:solidFill>
                <a:srgbClr val="FFFFFF"/>
              </a:solidFill>
            </a:endParaRP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268413"/>
            <a:ext cx="8229600" cy="4886325"/>
          </a:xfrm>
        </p:spPr>
        <p:txBody>
          <a:bodyPr/>
          <a:lstStyle/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s-ES" sz="2000" smtClean="0">
                <a:solidFill>
                  <a:srgbClr val="FFFFFF"/>
                </a:solidFill>
              </a:rPr>
              <a:t>CEPAL. 2009 Extracto del Balance Preliminar de las Economías de America Latina y el Caribe 2009. Versión en Electrónico S.09.11.6.149</a:t>
            </a:r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s-DO" sz="2000" smtClean="0">
                <a:solidFill>
                  <a:srgbClr val="FFFFFF"/>
                </a:solidFill>
              </a:rPr>
              <a:t>Fieldman, A.  y Montés, J. E. 2008. “Haitía: tribulaciones de un estado copalsado”. Revista de Ciencias Políticas (Santiago) Vol 28/No.1, 2008. 245/264. Versión en electrónico ISSN 0718-090X</a:t>
            </a:r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s-DO" sz="2000" smtClean="0">
                <a:solidFill>
                  <a:srgbClr val="FFFFFF"/>
                </a:solidFill>
              </a:rPr>
              <a:t>Groupe URD (2010) The ealth Response in Haiti after the earthquake” Preparado por Francois Grunewald. (s/d)</a:t>
            </a:r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s-DO" sz="2000" smtClean="0">
                <a:solidFill>
                  <a:srgbClr val="FFFFFF"/>
                </a:solidFill>
              </a:rPr>
              <a:t>Merlin, 2010. “Is Haiti´s Health System any Better?. London</a:t>
            </a:r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s-DO" sz="2000" smtClean="0">
                <a:solidFill>
                  <a:srgbClr val="FFFFFF"/>
                </a:solidFill>
              </a:rPr>
              <a:t>Ministerio de Salud Pública. 2010. “Indicadores básicos de salud”. Con la colaboración de la OPS. Santo Domingo, RD.</a:t>
            </a:r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s-DO" sz="2000" smtClean="0">
                <a:solidFill>
                  <a:srgbClr val="FFFFFF"/>
                </a:solidFill>
              </a:rPr>
              <a:t>Ministerio de Salud Pública. 2010. “Respuesta Epidemiológica ante el terremoto de Haití”. Documento de Trabajo preparado por la Dirección General de Epidemiología.</a:t>
            </a:r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s-DO" sz="2000" smtClean="0">
                <a:solidFill>
                  <a:srgbClr val="FFFFFF"/>
                </a:solidFill>
              </a:rPr>
              <a:t>Ministerio de Salud Pública. 2010. “Situación de Cólera 2010”. Documento de Trabajo preparado por la Dirección General de Epidemiología</a:t>
            </a:r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s-DO" sz="2000" smtClean="0">
                <a:solidFill>
                  <a:srgbClr val="FFFFFF"/>
                </a:solidFill>
              </a:rPr>
              <a:t>Ministerio de Salud Pública. 2010. Boletín Epidemiológico correspondiente a la semana 01 del 2011.  Dirección General de Epidemiología. </a:t>
            </a:r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s-DO" sz="2000" smtClean="0">
                <a:solidFill>
                  <a:srgbClr val="FFFFFF"/>
                </a:solidFill>
              </a:rPr>
              <a:t>OPS-OMS, 2010. “Respuesta del Sistema de Salud de  República Dominicana al terremoto en Haití: Informe ejecutivo preliminar”. Documento de trabajo preparado por Jacqeline Gernau, Liz Parra y Edna Nadal.</a:t>
            </a:r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s-DO" sz="2000" smtClean="0">
                <a:solidFill>
                  <a:srgbClr val="FFFFFF"/>
                </a:solidFill>
              </a:rPr>
              <a:t>OPS-OMS (2011). “Crónica del Terremoto en Haití: respuesta de la Organización Panamericana de la Salu/Organización Mundial de la Salud”. Santo Domingo.</a:t>
            </a:r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endParaRPr lang="es-DO" sz="2000" smtClean="0">
              <a:solidFill>
                <a:srgbClr val="FFFFFF"/>
              </a:solidFill>
            </a:endParaRPr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endParaRPr lang="es-DO" sz="2000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1 Título"/>
          <p:cNvSpPr>
            <a:spLocks noGrp="1"/>
          </p:cNvSpPr>
          <p:nvPr>
            <p:ph type="ctrTitle"/>
          </p:nvPr>
        </p:nvSpPr>
        <p:spPr>
          <a:xfrm>
            <a:off x="1905000" y="1905000"/>
            <a:ext cx="6781800" cy="1893888"/>
          </a:xfrm>
        </p:spPr>
        <p:txBody>
          <a:bodyPr/>
          <a:lstStyle/>
          <a:p>
            <a:r>
              <a:rPr lang="en-US" sz="5400" smtClean="0">
                <a:solidFill>
                  <a:srgbClr val="FFFFFF"/>
                </a:solidFill>
              </a:rPr>
              <a:t>Muchas gracias</a:t>
            </a:r>
            <a:br>
              <a:rPr lang="en-US" sz="5400" smtClean="0">
                <a:solidFill>
                  <a:srgbClr val="FFFFFF"/>
                </a:solidFill>
              </a:rPr>
            </a:br>
            <a:r>
              <a:rPr lang="en-US" sz="5400" smtClean="0">
                <a:solidFill>
                  <a:srgbClr val="FFFFFF"/>
                </a:solidFill>
              </a:rPr>
              <a:t>por su </a:t>
            </a:r>
            <a:r>
              <a:rPr lang="es-ES" sz="5400" smtClean="0">
                <a:solidFill>
                  <a:srgbClr val="FFFFFF"/>
                </a:solidFill>
              </a:rPr>
              <a:t>atención</a:t>
            </a:r>
            <a:r>
              <a:rPr lang="en-US" sz="5400" smtClean="0">
                <a:solidFill>
                  <a:srgbClr val="FFFFFF"/>
                </a:solidFill>
              </a:rPr>
              <a:t>!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WHDlogo07E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027988" y="6021388"/>
            <a:ext cx="400050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468313" y="195263"/>
            <a:ext cx="8675687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3600" b="1">
                <a:solidFill>
                  <a:srgbClr val="FFFFFF"/>
                </a:solidFill>
                <a:ea typeface="ＭＳ Ｐゴシック" pitchFamily="34" charset="-128"/>
              </a:rPr>
              <a:t>ENFERMEDADES EMERGENTES – AMENAZAS DE SALUD NO RECONOCEN FRONTERAS</a:t>
            </a:r>
            <a:endParaRPr lang="en-US" sz="3600" b="1">
              <a:solidFill>
                <a:srgbClr val="FFFFFF"/>
              </a:solidFill>
              <a:ea typeface="ＭＳ Ｐゴシック" pitchFamily="34" charset="-128"/>
            </a:endParaRPr>
          </a:p>
        </p:txBody>
      </p:sp>
      <p:grpSp>
        <p:nvGrpSpPr>
          <p:cNvPr id="5124" name="Group 40"/>
          <p:cNvGrpSpPr>
            <a:grpSpLocks/>
          </p:cNvGrpSpPr>
          <p:nvPr/>
        </p:nvGrpSpPr>
        <p:grpSpPr bwMode="auto">
          <a:xfrm>
            <a:off x="6288088" y="2112963"/>
            <a:ext cx="2686050" cy="4340225"/>
            <a:chOff x="3552" y="816"/>
            <a:chExt cx="1692" cy="2734"/>
          </a:xfrm>
        </p:grpSpPr>
        <p:grpSp>
          <p:nvGrpSpPr>
            <p:cNvPr id="5146" name="Group 7"/>
            <p:cNvGrpSpPr>
              <a:grpSpLocks/>
            </p:cNvGrpSpPr>
            <p:nvPr/>
          </p:nvGrpSpPr>
          <p:grpSpPr bwMode="auto">
            <a:xfrm>
              <a:off x="3648" y="816"/>
              <a:ext cx="1200" cy="1168"/>
              <a:chOff x="4176" y="960"/>
              <a:chExt cx="739" cy="813"/>
            </a:xfrm>
          </p:grpSpPr>
          <p:pic>
            <p:nvPicPr>
              <p:cNvPr id="5161" name="Picture 8" descr="Stylets and proboscis of an Aedes aegypti feeding."/>
              <p:cNvPicPr>
                <a:picLocks noChangeAspect="1" noChangeArrowheads="1"/>
              </p:cNvPicPr>
              <p:nvPr/>
            </p:nvPicPr>
            <p:blipFill>
              <a:blip r:embed="rId4" cstate="email"/>
              <a:srcRect/>
              <a:stretch>
                <a:fillRect/>
              </a:stretch>
            </p:blipFill>
            <p:spPr bwMode="auto">
              <a:xfrm>
                <a:off x="4176" y="960"/>
                <a:ext cx="739" cy="7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162" name="Text Box 9"/>
              <p:cNvSpPr txBox="1">
                <a:spLocks noChangeArrowheads="1"/>
              </p:cNvSpPr>
              <p:nvPr/>
            </p:nvSpPr>
            <p:spPr bwMode="auto">
              <a:xfrm>
                <a:off x="4320" y="1680"/>
                <a:ext cx="306" cy="9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800">
                    <a:latin typeface="Times New Roman" pitchFamily="18" charset="0"/>
                    <a:ea typeface="ＭＳ Ｐゴシック" pitchFamily="34" charset="-128"/>
                  </a:rPr>
                  <a:t>Aedes Aegypti</a:t>
                </a:r>
                <a:endParaRPr lang="en-US" sz="800">
                  <a:latin typeface="Times New Roman" pitchFamily="18" charset="0"/>
                  <a:ea typeface="ＭＳ Ｐゴシック" pitchFamily="34" charset="-128"/>
                </a:endParaRPr>
              </a:p>
            </p:txBody>
          </p:sp>
        </p:grpSp>
        <p:grpSp>
          <p:nvGrpSpPr>
            <p:cNvPr id="5147" name="Group 10"/>
            <p:cNvGrpSpPr>
              <a:grpSpLocks/>
            </p:cNvGrpSpPr>
            <p:nvPr/>
          </p:nvGrpSpPr>
          <p:grpSpPr bwMode="auto">
            <a:xfrm>
              <a:off x="3552" y="2880"/>
              <a:ext cx="1162" cy="670"/>
              <a:chOff x="192" y="3264"/>
              <a:chExt cx="1162" cy="675"/>
            </a:xfrm>
          </p:grpSpPr>
          <p:pic>
            <p:nvPicPr>
              <p:cNvPr id="5159" name="Picture 11" descr="Cheob6x4_w_inset_sm"/>
              <p:cNvPicPr>
                <a:picLocks noChangeAspect="1" noChangeArrowheads="1"/>
              </p:cNvPicPr>
              <p:nvPr/>
            </p:nvPicPr>
            <p:blipFill>
              <a:blip r:embed="rId5" cstate="email"/>
              <a:srcRect/>
              <a:stretch>
                <a:fillRect/>
              </a:stretch>
            </p:blipFill>
            <p:spPr bwMode="auto">
              <a:xfrm>
                <a:off x="288" y="3264"/>
                <a:ext cx="574" cy="3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160" name="Text Box 12"/>
              <p:cNvSpPr txBox="1">
                <a:spLocks noChangeArrowheads="1"/>
              </p:cNvSpPr>
              <p:nvPr/>
            </p:nvSpPr>
            <p:spPr bwMode="auto">
              <a:xfrm>
                <a:off x="192" y="3648"/>
                <a:ext cx="1162" cy="29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800">
                    <a:latin typeface="Times New Roman" pitchFamily="18" charset="0"/>
                    <a:ea typeface="ＭＳ Ｐゴシック" pitchFamily="34" charset="-128"/>
                  </a:rPr>
                  <a:t>Male </a:t>
                </a:r>
                <a:r>
                  <a:rPr lang="en-US" sz="800" u="sng">
                    <a:latin typeface="Times New Roman" pitchFamily="18" charset="0"/>
                    <a:ea typeface="ＭＳ Ｐゴシック" pitchFamily="34" charset="-128"/>
                  </a:rPr>
                  <a:t>Xenopsylla cheopis</a:t>
                </a:r>
                <a:r>
                  <a:rPr lang="en-US" sz="800">
                    <a:latin typeface="Times New Roman" pitchFamily="18" charset="0"/>
                    <a:ea typeface="ＭＳ Ｐゴシック" pitchFamily="34" charset="-128"/>
                  </a:rPr>
                  <a:t> (oriental rat flea) </a:t>
                </a:r>
                <a:r>
                  <a:rPr lang="en-GB" sz="800">
                    <a:latin typeface="Times New Roman" pitchFamily="18" charset="0"/>
                    <a:ea typeface="ＭＳ Ｐゴシック" pitchFamily="34" charset="-128"/>
                  </a:rPr>
                  <a:t>.</a:t>
                </a:r>
                <a:r>
                  <a:rPr lang="en-US" sz="800">
                    <a:latin typeface="Times New Roman" pitchFamily="18" charset="0"/>
                    <a:ea typeface="ＭＳ Ｐゴシック" pitchFamily="34" charset="-128"/>
                  </a:rPr>
                  <a:t>This flea is the primary vector of plague </a:t>
                </a:r>
              </a:p>
            </p:txBody>
          </p:sp>
        </p:grpSp>
        <p:grpSp>
          <p:nvGrpSpPr>
            <p:cNvPr id="5148" name="Group 19"/>
            <p:cNvGrpSpPr>
              <a:grpSpLocks/>
            </p:cNvGrpSpPr>
            <p:nvPr/>
          </p:nvGrpSpPr>
          <p:grpSpPr bwMode="auto">
            <a:xfrm>
              <a:off x="3984" y="1440"/>
              <a:ext cx="1260" cy="896"/>
              <a:chOff x="3456" y="2880"/>
              <a:chExt cx="1260" cy="903"/>
            </a:xfrm>
          </p:grpSpPr>
          <p:pic>
            <p:nvPicPr>
              <p:cNvPr id="5157" name="Picture 20" descr="Mastomys rodent (15523 bytes)"/>
              <p:cNvPicPr>
                <a:picLocks noChangeAspect="1" noChangeArrowheads="1"/>
              </p:cNvPicPr>
              <p:nvPr/>
            </p:nvPicPr>
            <p:blipFill>
              <a:blip r:embed="rId6" cstate="email"/>
              <a:srcRect/>
              <a:stretch>
                <a:fillRect/>
              </a:stretch>
            </p:blipFill>
            <p:spPr bwMode="auto">
              <a:xfrm>
                <a:off x="3456" y="2880"/>
                <a:ext cx="1260" cy="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158" name="Text Box 21"/>
              <p:cNvSpPr txBox="1">
                <a:spLocks noChangeArrowheads="1"/>
              </p:cNvSpPr>
              <p:nvPr/>
            </p:nvSpPr>
            <p:spPr bwMode="auto">
              <a:xfrm>
                <a:off x="3696" y="3648"/>
                <a:ext cx="891" cy="13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800">
                    <a:latin typeface="Times New Roman" pitchFamily="18" charset="0"/>
                    <a:ea typeface="ＭＳ Ｐゴシック" pitchFamily="34" charset="-128"/>
                  </a:rPr>
                  <a:t>Mostomys rodent: Lassa fever</a:t>
                </a:r>
                <a:endParaRPr lang="en-US" sz="800">
                  <a:latin typeface="Times New Roman" pitchFamily="18" charset="0"/>
                  <a:ea typeface="ＭＳ Ｐゴシック" pitchFamily="34" charset="-128"/>
                </a:endParaRPr>
              </a:p>
            </p:txBody>
          </p:sp>
        </p:grpSp>
        <p:grpSp>
          <p:nvGrpSpPr>
            <p:cNvPr id="5149" name="Group 22"/>
            <p:cNvGrpSpPr>
              <a:grpSpLocks/>
            </p:cNvGrpSpPr>
            <p:nvPr/>
          </p:nvGrpSpPr>
          <p:grpSpPr bwMode="auto">
            <a:xfrm>
              <a:off x="3552" y="1968"/>
              <a:ext cx="922" cy="762"/>
              <a:chOff x="2256" y="2784"/>
              <a:chExt cx="922" cy="768"/>
            </a:xfrm>
          </p:grpSpPr>
          <p:pic>
            <p:nvPicPr>
              <p:cNvPr id="5153" name="Picture 23" descr="From left to right: Ixodes scapularis adult female, adult male, nymph, larva on centimeter scale"/>
              <p:cNvPicPr>
                <a:picLocks noChangeAspect="1" noChangeArrowheads="1"/>
              </p:cNvPicPr>
              <p:nvPr/>
            </p:nvPicPr>
            <p:blipFill>
              <a:blip r:embed="rId7" cstate="email"/>
              <a:srcRect/>
              <a:stretch>
                <a:fillRect/>
              </a:stretch>
            </p:blipFill>
            <p:spPr bwMode="auto">
              <a:xfrm>
                <a:off x="2256" y="2784"/>
                <a:ext cx="922" cy="5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5154" name="Group 24"/>
              <p:cNvGrpSpPr>
                <a:grpSpLocks/>
              </p:cNvGrpSpPr>
              <p:nvPr/>
            </p:nvGrpSpPr>
            <p:grpSpPr bwMode="auto">
              <a:xfrm>
                <a:off x="2256" y="3408"/>
                <a:ext cx="912" cy="144"/>
                <a:chOff x="0" y="0"/>
                <a:chExt cx="2520" cy="346"/>
              </a:xfrm>
            </p:grpSpPr>
            <p:sp>
              <p:nvSpPr>
                <p:cNvPr id="5155" name="Rectangle 25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2520" cy="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endParaRPr lang="es-PE"/>
                </a:p>
              </p:txBody>
            </p:sp>
            <p:sp>
              <p:nvSpPr>
                <p:cNvPr id="5156" name="Rectangle 26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2520" cy="346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 sz="800">
                      <a:latin typeface="Times New Roman" pitchFamily="18" charset="0"/>
                      <a:ea typeface="ＭＳ Ｐゴシック" pitchFamily="34" charset="-128"/>
                    </a:rPr>
                    <a:t>deer tick (</a:t>
                  </a:r>
                  <a:r>
                    <a:rPr lang="en-US" sz="800" u="sng">
                      <a:latin typeface="Times New Roman" pitchFamily="18" charset="0"/>
                      <a:ea typeface="ＭＳ Ｐゴシック" pitchFamily="34" charset="-128"/>
                    </a:rPr>
                    <a:t>Ixodes scapularis</a:t>
                  </a:r>
                  <a:r>
                    <a:rPr lang="en-US" sz="800">
                      <a:latin typeface="Times New Roman" pitchFamily="18" charset="0"/>
                      <a:ea typeface="ＭＳ Ｐゴシック" pitchFamily="34" charset="-128"/>
                    </a:rPr>
                    <a:t>)</a:t>
                  </a:r>
                </a:p>
              </p:txBody>
            </p:sp>
          </p:grpSp>
        </p:grpSp>
        <p:grpSp>
          <p:nvGrpSpPr>
            <p:cNvPr id="5150" name="Group 27"/>
            <p:cNvGrpSpPr>
              <a:grpSpLocks/>
            </p:cNvGrpSpPr>
            <p:nvPr/>
          </p:nvGrpSpPr>
          <p:grpSpPr bwMode="auto">
            <a:xfrm>
              <a:off x="4176" y="2496"/>
              <a:ext cx="972" cy="706"/>
              <a:chOff x="0" y="1968"/>
              <a:chExt cx="972" cy="711"/>
            </a:xfrm>
          </p:grpSpPr>
          <p:pic>
            <p:nvPicPr>
              <p:cNvPr id="5151" name="Picture 28" descr="txms_thb.jpg (3954 bytes)"/>
              <p:cNvPicPr>
                <a:picLocks noChangeAspect="1" noChangeArrowheads="1"/>
              </p:cNvPicPr>
              <p:nvPr/>
            </p:nvPicPr>
            <p:blipFill>
              <a:blip r:embed="rId8" cstate="email"/>
              <a:srcRect/>
              <a:stretch>
                <a:fillRect/>
              </a:stretch>
            </p:blipFill>
            <p:spPr bwMode="auto">
              <a:xfrm>
                <a:off x="96" y="1968"/>
                <a:ext cx="720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152" name="Text Box 29"/>
              <p:cNvSpPr txBox="1">
                <a:spLocks noChangeArrowheads="1"/>
              </p:cNvSpPr>
              <p:nvPr/>
            </p:nvSpPr>
            <p:spPr bwMode="auto">
              <a:xfrm>
                <a:off x="0" y="2544"/>
                <a:ext cx="972" cy="13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800">
                    <a:latin typeface="Times New Roman" pitchFamily="18" charset="0"/>
                    <a:ea typeface="ＭＳ Ｐゴシック" pitchFamily="34" charset="-128"/>
                  </a:rPr>
                  <a:t>Hantavirus Pulmonary Syndrome</a:t>
                </a:r>
                <a:endParaRPr lang="en-US" sz="800">
                  <a:latin typeface="Times New Roman" pitchFamily="18" charset="0"/>
                  <a:ea typeface="ＭＳ Ｐゴシック" pitchFamily="34" charset="-128"/>
                </a:endParaRPr>
              </a:p>
            </p:txBody>
          </p:sp>
        </p:grpSp>
      </p:grpSp>
      <p:grpSp>
        <p:nvGrpSpPr>
          <p:cNvPr id="5125" name="Group 39"/>
          <p:cNvGrpSpPr>
            <a:grpSpLocks/>
          </p:cNvGrpSpPr>
          <p:nvPr/>
        </p:nvGrpSpPr>
        <p:grpSpPr bwMode="auto">
          <a:xfrm>
            <a:off x="211138" y="1692275"/>
            <a:ext cx="2652712" cy="4760913"/>
            <a:chOff x="576" y="816"/>
            <a:chExt cx="1671" cy="2999"/>
          </a:xfrm>
        </p:grpSpPr>
        <p:grpSp>
          <p:nvGrpSpPr>
            <p:cNvPr id="5128" name="Group 4"/>
            <p:cNvGrpSpPr>
              <a:grpSpLocks/>
            </p:cNvGrpSpPr>
            <p:nvPr/>
          </p:nvGrpSpPr>
          <p:grpSpPr bwMode="auto">
            <a:xfrm>
              <a:off x="672" y="816"/>
              <a:ext cx="836" cy="807"/>
              <a:chOff x="2352" y="624"/>
              <a:chExt cx="792" cy="807"/>
            </a:xfrm>
          </p:grpSpPr>
          <p:pic>
            <p:nvPicPr>
              <p:cNvPr id="5144" name="Picture 5" descr="Marburg virus, electron micrograph"/>
              <p:cNvPicPr>
                <a:picLocks noChangeAspect="1" noChangeArrowheads="1"/>
              </p:cNvPicPr>
              <p:nvPr/>
            </p:nvPicPr>
            <p:blipFill>
              <a:blip r:embed="rId9" cstate="email"/>
              <a:srcRect/>
              <a:stretch>
                <a:fillRect/>
              </a:stretch>
            </p:blipFill>
            <p:spPr bwMode="auto">
              <a:xfrm>
                <a:off x="2352" y="624"/>
                <a:ext cx="792" cy="6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145" name="Text Box 6"/>
              <p:cNvSpPr txBox="1">
                <a:spLocks noChangeArrowheads="1"/>
              </p:cNvSpPr>
              <p:nvPr/>
            </p:nvSpPr>
            <p:spPr bwMode="auto">
              <a:xfrm>
                <a:off x="2544" y="1296"/>
                <a:ext cx="458" cy="13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800">
                    <a:latin typeface="Times New Roman" pitchFamily="18" charset="0"/>
                    <a:ea typeface="ＭＳ Ｐゴシック" pitchFamily="34" charset="-128"/>
                  </a:rPr>
                  <a:t>Marburg virus</a:t>
                </a:r>
                <a:endParaRPr lang="en-US" sz="800">
                  <a:latin typeface="Times New Roman" pitchFamily="18" charset="0"/>
                  <a:ea typeface="ＭＳ Ｐゴシック" pitchFamily="34" charset="-128"/>
                </a:endParaRPr>
              </a:p>
            </p:txBody>
          </p:sp>
        </p:grpSp>
        <p:grpSp>
          <p:nvGrpSpPr>
            <p:cNvPr id="5129" name="Group 13"/>
            <p:cNvGrpSpPr>
              <a:grpSpLocks/>
            </p:cNvGrpSpPr>
            <p:nvPr/>
          </p:nvGrpSpPr>
          <p:grpSpPr bwMode="auto">
            <a:xfrm>
              <a:off x="1248" y="1152"/>
              <a:ext cx="892" cy="711"/>
              <a:chOff x="0" y="1056"/>
              <a:chExt cx="845" cy="711"/>
            </a:xfrm>
          </p:grpSpPr>
          <p:sp>
            <p:nvSpPr>
              <p:cNvPr id="5142" name="Text Box 14"/>
              <p:cNvSpPr txBox="1">
                <a:spLocks noChangeArrowheads="1"/>
              </p:cNvSpPr>
              <p:nvPr/>
            </p:nvSpPr>
            <p:spPr bwMode="auto">
              <a:xfrm>
                <a:off x="0" y="1632"/>
                <a:ext cx="845" cy="13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800">
                    <a:latin typeface="Times New Roman" pitchFamily="18" charset="0"/>
                    <a:ea typeface="ＭＳ Ｐゴシック" pitchFamily="34" charset="-128"/>
                  </a:rPr>
                  <a:t>Ebola virus electromicrograph</a:t>
                </a:r>
                <a:endParaRPr lang="en-US" sz="800">
                  <a:latin typeface="Times New Roman" pitchFamily="18" charset="0"/>
                  <a:ea typeface="ＭＳ Ｐゴシック" pitchFamily="34" charset="-128"/>
                </a:endParaRPr>
              </a:p>
            </p:txBody>
          </p:sp>
          <p:pic>
            <p:nvPicPr>
              <p:cNvPr id="5143" name="Picture 15" descr="ebolavir picture"/>
              <p:cNvPicPr>
                <a:picLocks noChangeAspect="1" noChangeArrowheads="1"/>
              </p:cNvPicPr>
              <p:nvPr/>
            </p:nvPicPr>
            <p:blipFill>
              <a:blip r:embed="rId10" cstate="email"/>
              <a:srcRect/>
              <a:stretch>
                <a:fillRect/>
              </a:stretch>
            </p:blipFill>
            <p:spPr bwMode="auto">
              <a:xfrm>
                <a:off x="96" y="1056"/>
                <a:ext cx="684" cy="5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5130" name="Group 16"/>
            <p:cNvGrpSpPr>
              <a:grpSpLocks/>
            </p:cNvGrpSpPr>
            <p:nvPr/>
          </p:nvGrpSpPr>
          <p:grpSpPr bwMode="auto">
            <a:xfrm>
              <a:off x="576" y="1584"/>
              <a:ext cx="1267" cy="768"/>
              <a:chOff x="3216" y="96"/>
              <a:chExt cx="1200" cy="768"/>
            </a:xfrm>
          </p:grpSpPr>
          <p:pic>
            <p:nvPicPr>
              <p:cNvPr id="5140" name="Picture 17" descr="arena">
                <a:hlinkClick r:id="rId11"/>
              </p:cNvPr>
              <p:cNvPicPr>
                <a:picLocks noChangeAspect="1" noChangeArrowheads="1"/>
              </p:cNvPicPr>
              <p:nvPr/>
            </p:nvPicPr>
            <p:blipFill>
              <a:blip r:embed="rId12" cstate="email"/>
              <a:srcRect/>
              <a:stretch>
                <a:fillRect/>
              </a:stretch>
            </p:blipFill>
            <p:spPr bwMode="auto">
              <a:xfrm>
                <a:off x="3312" y="96"/>
                <a:ext cx="758" cy="6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141" name="Rectangle 18"/>
              <p:cNvSpPr>
                <a:spLocks noChangeArrowheads="1"/>
              </p:cNvSpPr>
              <p:nvPr/>
            </p:nvSpPr>
            <p:spPr bwMode="auto">
              <a:xfrm>
                <a:off x="3216" y="768"/>
                <a:ext cx="1200" cy="9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600" i="1">
                    <a:solidFill>
                      <a:srgbClr val="000000"/>
                    </a:solidFill>
                    <a:latin typeface="Times New Roman" pitchFamily="18" charset="0"/>
                    <a:ea typeface="ＭＳ Ｐゴシック" pitchFamily="34" charset="-128"/>
                    <a:cs typeface="Times New Roman" pitchFamily="18" charset="0"/>
                  </a:rPr>
                  <a:t>Vero E6 tissue culture cell infected with an arenavirus. </a:t>
                </a:r>
                <a:endParaRPr lang="en-US" sz="2400"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endParaRPr>
              </a:p>
            </p:txBody>
          </p:sp>
        </p:grpSp>
        <p:grpSp>
          <p:nvGrpSpPr>
            <p:cNvPr id="5131" name="Group 30"/>
            <p:cNvGrpSpPr>
              <a:grpSpLocks/>
            </p:cNvGrpSpPr>
            <p:nvPr/>
          </p:nvGrpSpPr>
          <p:grpSpPr bwMode="auto">
            <a:xfrm>
              <a:off x="1200" y="1824"/>
              <a:ext cx="912" cy="759"/>
              <a:chOff x="864" y="1872"/>
              <a:chExt cx="864" cy="759"/>
            </a:xfrm>
          </p:grpSpPr>
          <p:pic>
            <p:nvPicPr>
              <p:cNvPr id="5138" name="Picture 31" descr="hanta08"/>
              <p:cNvPicPr>
                <a:picLocks noChangeAspect="1" noChangeArrowheads="1"/>
              </p:cNvPicPr>
              <p:nvPr/>
            </p:nvPicPr>
            <p:blipFill>
              <a:blip r:embed="rId13" cstate="email"/>
              <a:srcRect/>
              <a:stretch>
                <a:fillRect/>
              </a:stretch>
            </p:blipFill>
            <p:spPr bwMode="auto">
              <a:xfrm>
                <a:off x="864" y="1872"/>
                <a:ext cx="864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139" name="Text Box 32"/>
              <p:cNvSpPr txBox="1">
                <a:spLocks noChangeArrowheads="1"/>
              </p:cNvSpPr>
              <p:nvPr/>
            </p:nvSpPr>
            <p:spPr bwMode="auto">
              <a:xfrm>
                <a:off x="1008" y="2496"/>
                <a:ext cx="528" cy="13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800">
                    <a:latin typeface="Times New Roman" pitchFamily="18" charset="0"/>
                    <a:ea typeface="ＭＳ Ｐゴシック" pitchFamily="34" charset="-128"/>
                  </a:rPr>
                  <a:t>Sin nombre virus</a:t>
                </a:r>
                <a:endParaRPr lang="en-US" sz="800">
                  <a:latin typeface="Times New Roman" pitchFamily="18" charset="0"/>
                  <a:ea typeface="ＭＳ Ｐゴシック" pitchFamily="34" charset="-128"/>
                </a:endParaRPr>
              </a:p>
            </p:txBody>
          </p:sp>
        </p:grpSp>
        <p:grpSp>
          <p:nvGrpSpPr>
            <p:cNvPr id="5132" name="Group 33"/>
            <p:cNvGrpSpPr>
              <a:grpSpLocks/>
            </p:cNvGrpSpPr>
            <p:nvPr/>
          </p:nvGrpSpPr>
          <p:grpSpPr bwMode="auto">
            <a:xfrm>
              <a:off x="720" y="2352"/>
              <a:ext cx="1005" cy="903"/>
              <a:chOff x="1584" y="1824"/>
              <a:chExt cx="952" cy="903"/>
            </a:xfrm>
          </p:grpSpPr>
          <p:pic>
            <p:nvPicPr>
              <p:cNvPr id="5136" name="Picture 34" descr="bburg"/>
              <p:cNvPicPr>
                <a:picLocks noChangeAspect="1" noChangeArrowheads="1"/>
              </p:cNvPicPr>
              <p:nvPr/>
            </p:nvPicPr>
            <p:blipFill>
              <a:blip r:embed="rId14" cstate="email"/>
              <a:srcRect/>
              <a:stretch>
                <a:fillRect/>
              </a:stretch>
            </p:blipFill>
            <p:spPr bwMode="auto">
              <a:xfrm>
                <a:off x="1584" y="1824"/>
                <a:ext cx="952" cy="7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137" name="Text Box 35"/>
              <p:cNvSpPr txBox="1">
                <a:spLocks noChangeArrowheads="1"/>
              </p:cNvSpPr>
              <p:nvPr/>
            </p:nvSpPr>
            <p:spPr bwMode="auto">
              <a:xfrm>
                <a:off x="1632" y="2592"/>
                <a:ext cx="782" cy="13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800">
                    <a:latin typeface="Times New Roman" pitchFamily="18" charset="0"/>
                    <a:ea typeface="ＭＳ Ｐゴシック" pitchFamily="34" charset="-128"/>
                  </a:rPr>
                  <a:t>Borrelia Burgdorferi: Lyme</a:t>
                </a:r>
                <a:endParaRPr lang="en-US" sz="800">
                  <a:latin typeface="Times New Roman" pitchFamily="18" charset="0"/>
                  <a:ea typeface="ＭＳ Ｐゴシック" pitchFamily="34" charset="-128"/>
                </a:endParaRPr>
              </a:p>
            </p:txBody>
          </p:sp>
        </p:grpSp>
        <p:grpSp>
          <p:nvGrpSpPr>
            <p:cNvPr id="5133" name="Group 36"/>
            <p:cNvGrpSpPr>
              <a:grpSpLocks/>
            </p:cNvGrpSpPr>
            <p:nvPr/>
          </p:nvGrpSpPr>
          <p:grpSpPr bwMode="auto">
            <a:xfrm>
              <a:off x="1056" y="2880"/>
              <a:ext cx="1191" cy="935"/>
              <a:chOff x="4944" y="864"/>
              <a:chExt cx="648" cy="786"/>
            </a:xfrm>
          </p:grpSpPr>
          <p:pic>
            <p:nvPicPr>
              <p:cNvPr id="5134" name="Picture 37" descr="Dengue 2 virus, image 1"/>
              <p:cNvPicPr>
                <a:picLocks noChangeAspect="1" noChangeArrowheads="1"/>
              </p:cNvPicPr>
              <p:nvPr/>
            </p:nvPicPr>
            <p:blipFill>
              <a:blip r:embed="rId15" cstate="email"/>
              <a:srcRect/>
              <a:stretch>
                <a:fillRect/>
              </a:stretch>
            </p:blipFill>
            <p:spPr bwMode="auto">
              <a:xfrm>
                <a:off x="4944" y="864"/>
                <a:ext cx="648" cy="6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135" name="Text Box 38"/>
              <p:cNvSpPr txBox="1">
                <a:spLocks noChangeArrowheads="1"/>
              </p:cNvSpPr>
              <p:nvPr/>
            </p:nvSpPr>
            <p:spPr bwMode="auto">
              <a:xfrm>
                <a:off x="4992" y="1536"/>
                <a:ext cx="278" cy="11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800">
                    <a:latin typeface="Times New Roman" pitchFamily="18" charset="0"/>
                    <a:ea typeface="ＭＳ Ｐゴシック" pitchFamily="34" charset="-128"/>
                  </a:rPr>
                  <a:t>Dengue-2 virus</a:t>
                </a:r>
                <a:endParaRPr lang="en-US" sz="800">
                  <a:latin typeface="Times New Roman" pitchFamily="18" charset="0"/>
                  <a:ea typeface="ＭＳ Ｐゴシック" pitchFamily="34" charset="-128"/>
                </a:endParaRPr>
              </a:p>
            </p:txBody>
          </p:sp>
        </p:grpSp>
      </p:grpSp>
      <p:sp>
        <p:nvSpPr>
          <p:cNvPr id="5126" name="Text Box 41"/>
          <p:cNvSpPr txBox="1">
            <a:spLocks noChangeArrowheads="1"/>
          </p:cNvSpPr>
          <p:nvPr/>
        </p:nvSpPr>
        <p:spPr bwMode="auto">
          <a:xfrm>
            <a:off x="3059113" y="2060575"/>
            <a:ext cx="3192462" cy="2032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Tx/>
              <a:buChar char="•"/>
            </a:pPr>
            <a:r>
              <a:rPr lang="es-ES" b="1">
                <a:solidFill>
                  <a:srgbClr val="FFFFFF"/>
                </a:solidFill>
              </a:rPr>
              <a:t>Emergencia de nuevas Patologías y nuevas Enf.</a:t>
            </a:r>
          </a:p>
          <a:p>
            <a:pPr algn="just">
              <a:buFontTx/>
              <a:buChar char="•"/>
            </a:pPr>
            <a:r>
              <a:rPr lang="es-ES" b="1">
                <a:solidFill>
                  <a:srgbClr val="FFFFFF"/>
                </a:solidFill>
              </a:rPr>
              <a:t>Reemergencia de problemas ya controlados.</a:t>
            </a:r>
          </a:p>
          <a:p>
            <a:pPr algn="just">
              <a:buFontTx/>
              <a:buChar char="•"/>
            </a:pPr>
            <a:r>
              <a:rPr lang="es-ES" b="1">
                <a:solidFill>
                  <a:srgbClr val="FFFFFF"/>
                </a:solidFill>
              </a:rPr>
              <a:t>Últimos 30 años :  Un patógeno ó 01 Enf. Nueva c/año.</a:t>
            </a:r>
          </a:p>
        </p:txBody>
      </p:sp>
      <p:sp>
        <p:nvSpPr>
          <p:cNvPr id="5127" name="Text Box 42"/>
          <p:cNvSpPr txBox="1">
            <a:spLocks noChangeArrowheads="1"/>
          </p:cNvSpPr>
          <p:nvPr/>
        </p:nvSpPr>
        <p:spPr bwMode="auto">
          <a:xfrm>
            <a:off x="3059113" y="4508500"/>
            <a:ext cx="3529012" cy="2032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s-ES" b="1">
                <a:solidFill>
                  <a:srgbClr val="FFFFFF"/>
                </a:solidFill>
              </a:rPr>
              <a:t>Relacionado en parte c/adelanto de la capacidad de Investigación</a:t>
            </a:r>
          </a:p>
          <a:p>
            <a:pPr>
              <a:buFontTx/>
              <a:buChar char="•"/>
            </a:pPr>
            <a:r>
              <a:rPr lang="es-ES" b="1">
                <a:solidFill>
                  <a:srgbClr val="FFFFFF"/>
                </a:solidFill>
              </a:rPr>
              <a:t>Tecnología de Laboratorios</a:t>
            </a:r>
          </a:p>
          <a:p>
            <a:pPr>
              <a:buFontTx/>
              <a:buChar char="•"/>
            </a:pPr>
            <a:r>
              <a:rPr lang="es-ES" b="1">
                <a:solidFill>
                  <a:srgbClr val="FFFFFF"/>
                </a:solidFill>
              </a:rPr>
              <a:t>Acercamiento de la Población Humana a poblaciones animales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027"/>
          <p:cNvSpPr>
            <a:spLocks noGrp="1" noChangeArrowheads="1"/>
          </p:cNvSpPr>
          <p:nvPr>
            <p:ph idx="1"/>
          </p:nvPr>
        </p:nvSpPr>
        <p:spPr>
          <a:xfrm>
            <a:off x="0" y="3983038"/>
            <a:ext cx="9144000" cy="241935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s-AR" sz="2800" smtClean="0">
                <a:solidFill>
                  <a:srgbClr val="FFFFFF"/>
                </a:solidFill>
              </a:rPr>
              <a:t>Cambia de lista de enfermedades a eventos (ESPII)</a:t>
            </a:r>
          </a:p>
          <a:p>
            <a:pPr>
              <a:lnSpc>
                <a:spcPct val="110000"/>
              </a:lnSpc>
            </a:pPr>
            <a:r>
              <a:rPr lang="es-AR" sz="2800" smtClean="0">
                <a:solidFill>
                  <a:srgbClr val="FFFFFF"/>
                </a:solidFill>
              </a:rPr>
              <a:t>de medidas estáticas a respuestas adaptadas</a:t>
            </a:r>
          </a:p>
          <a:p>
            <a:pPr>
              <a:lnSpc>
                <a:spcPct val="110000"/>
              </a:lnSpc>
            </a:pPr>
            <a:r>
              <a:rPr lang="es-AR" sz="2800" smtClean="0">
                <a:solidFill>
                  <a:srgbClr val="FFFFFF"/>
                </a:solidFill>
              </a:rPr>
              <a:t>de defensa en puntos de entrada,  a vigilancia,  notificación y contención de fuentes</a:t>
            </a:r>
          </a:p>
        </p:txBody>
      </p:sp>
      <p:pic>
        <p:nvPicPr>
          <p:cNvPr id="59396" name="Picture 1028" descr="IHR-1969-cover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33413" y="889000"/>
            <a:ext cx="1855787" cy="2847975"/>
          </a:xfrm>
          <a:prstGeom prst="rect">
            <a:avLst/>
          </a:prstGeom>
          <a:noFill/>
          <a:effectLst>
            <a:outerShdw dist="152928" dir="2498012" algn="ctr" rotWithShape="0">
              <a:schemeClr val="folHlink">
                <a:alpha val="50000"/>
              </a:schemeClr>
            </a:outerShdw>
          </a:effectLst>
        </p:spPr>
      </p:pic>
      <p:pic>
        <p:nvPicPr>
          <p:cNvPr id="59397" name="Picture 1029" descr="11504207"/>
          <p:cNvPicPr>
            <a:picLocks noChangeAspect="1" noChangeArrowheads="1"/>
          </p:cNvPicPr>
          <p:nvPr/>
        </p:nvPicPr>
        <p:blipFill>
          <a:blip r:embed="rId4" cstate="email">
            <a:lum bright="6000" contrast="22000"/>
          </a:blip>
          <a:srcRect/>
          <a:stretch>
            <a:fillRect/>
          </a:stretch>
        </p:blipFill>
        <p:spPr bwMode="auto">
          <a:xfrm>
            <a:off x="6646863" y="968375"/>
            <a:ext cx="1919287" cy="288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43684" dir="2700000" algn="ctr" rotWithShape="0">
              <a:srgbClr val="000066">
                <a:alpha val="50000"/>
              </a:srgbClr>
            </a:outerShdw>
          </a:effectLst>
        </p:spPr>
      </p:pic>
      <p:sp>
        <p:nvSpPr>
          <p:cNvPr id="59398" name="AutoShape 1030"/>
          <p:cNvSpPr>
            <a:spLocks noChangeArrowheads="1"/>
          </p:cNvSpPr>
          <p:nvPr/>
        </p:nvSpPr>
        <p:spPr bwMode="auto">
          <a:xfrm>
            <a:off x="1878013" y="1814513"/>
            <a:ext cx="5556250" cy="1397000"/>
          </a:xfrm>
          <a:prstGeom prst="notchedRightArrow">
            <a:avLst>
              <a:gd name="adj1" fmla="val 43565"/>
              <a:gd name="adj2" fmla="val 98824"/>
            </a:avLst>
          </a:prstGeom>
          <a:gradFill rotWithShape="1">
            <a:gsLst>
              <a:gs pos="0">
                <a:srgbClr val="F1FD51"/>
              </a:gs>
              <a:gs pos="100000">
                <a:srgbClr val="FF660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outerShdw dist="56796" dir="1593903" algn="ctr" rotWithShape="0">
              <a:srgbClr val="000066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s-MX"/>
          </a:p>
        </p:txBody>
      </p:sp>
      <p:sp>
        <p:nvSpPr>
          <p:cNvPr id="59400" name="Text Box 1032"/>
          <p:cNvSpPr txBox="1">
            <a:spLocks noChangeArrowheads="1"/>
          </p:cNvSpPr>
          <p:nvPr/>
        </p:nvSpPr>
        <p:spPr bwMode="auto">
          <a:xfrm>
            <a:off x="0" y="134938"/>
            <a:ext cx="914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Los cambios</a:t>
            </a:r>
            <a:endParaRPr lang="es-MX" sz="3600" b="1" u="sng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151" name="Line 4"/>
          <p:cNvSpPr>
            <a:spLocks noChangeShapeType="1"/>
          </p:cNvSpPr>
          <p:nvPr/>
        </p:nvSpPr>
        <p:spPr bwMode="auto">
          <a:xfrm>
            <a:off x="641350" y="723900"/>
            <a:ext cx="8001000" cy="0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60350"/>
            <a:ext cx="9144000" cy="803275"/>
          </a:xfrm>
        </p:spPr>
        <p:txBody>
          <a:bodyPr/>
          <a:lstStyle/>
          <a:p>
            <a:r>
              <a:rPr lang="es-MX" sz="3200" smtClean="0">
                <a:solidFill>
                  <a:srgbClr val="FFFFFF"/>
                </a:solidFill>
              </a:rPr>
              <a:t>Reglamento Sanitario Internacional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823913" y="1390650"/>
            <a:ext cx="4768850" cy="4340225"/>
          </a:xfrm>
        </p:spPr>
        <p:txBody>
          <a:bodyPr/>
          <a:lstStyle/>
          <a:p>
            <a:r>
              <a:rPr lang="es-MX" sz="2400" smtClean="0">
                <a:solidFill>
                  <a:srgbClr val="FFFFFF"/>
                </a:solidFill>
              </a:rPr>
              <a:t>En síntesis</a:t>
            </a:r>
          </a:p>
          <a:p>
            <a:pPr lvl="2"/>
            <a:r>
              <a:rPr lang="es-MX" b="1" smtClean="0">
                <a:solidFill>
                  <a:srgbClr val="FFFFFF"/>
                </a:solidFill>
              </a:rPr>
              <a:t>Desarrollo laborioso:</a:t>
            </a:r>
          </a:p>
          <a:p>
            <a:pPr lvl="3">
              <a:buFontTx/>
              <a:buChar char="•"/>
            </a:pPr>
            <a:r>
              <a:rPr lang="es-MX" b="1" smtClean="0">
                <a:solidFill>
                  <a:srgbClr val="FFFFFF"/>
                </a:solidFill>
              </a:rPr>
              <a:t>Asambleas Mundiales de la Salud </a:t>
            </a:r>
          </a:p>
          <a:p>
            <a:r>
              <a:rPr lang="es-MX" smtClean="0">
                <a:solidFill>
                  <a:srgbClr val="FFFFFF"/>
                </a:solidFill>
              </a:rPr>
              <a:t>Impulso debido a: </a:t>
            </a:r>
          </a:p>
          <a:p>
            <a:pPr lvl="2"/>
            <a:r>
              <a:rPr lang="es-MX" b="1" smtClean="0">
                <a:solidFill>
                  <a:srgbClr val="FFFFFF"/>
                </a:solidFill>
              </a:rPr>
              <a:t>SARS</a:t>
            </a:r>
          </a:p>
          <a:p>
            <a:pPr lvl="2"/>
            <a:r>
              <a:rPr lang="es-MX" b="1" smtClean="0">
                <a:solidFill>
                  <a:srgbClr val="FFFFFF"/>
                </a:solidFill>
              </a:rPr>
              <a:t>Accidentes nucleares </a:t>
            </a:r>
          </a:p>
          <a:p>
            <a:pPr lvl="2"/>
            <a:r>
              <a:rPr lang="es-MX" b="1" smtClean="0">
                <a:solidFill>
                  <a:srgbClr val="FFFFFF"/>
                </a:solidFill>
              </a:rPr>
              <a:t>Bioterrorismo</a:t>
            </a:r>
          </a:p>
          <a:p>
            <a:pPr lvl="2"/>
            <a:r>
              <a:rPr lang="es-MX" b="1" smtClean="0">
                <a:solidFill>
                  <a:srgbClr val="FFFFFF"/>
                </a:solidFill>
              </a:rPr>
              <a:t>Gripe Aviar</a:t>
            </a:r>
          </a:p>
          <a:p>
            <a:pPr lvl="2">
              <a:buFontTx/>
              <a:buNone/>
            </a:pPr>
            <a:endParaRPr lang="es-MX" b="1" smtClean="0">
              <a:solidFill>
                <a:srgbClr val="FFFFFF"/>
              </a:solidFill>
            </a:endParaRPr>
          </a:p>
        </p:txBody>
      </p:sp>
      <p:pic>
        <p:nvPicPr>
          <p:cNvPr id="7172" name="Picture 4" descr="SARS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email">
            <a:lum bright="-10000" contrast="-10000"/>
          </a:blip>
          <a:srcRect/>
          <a:stretch>
            <a:fillRect/>
          </a:stretch>
        </p:blipFill>
        <p:spPr>
          <a:xfrm>
            <a:off x="6111875" y="2344738"/>
            <a:ext cx="2592388" cy="1944687"/>
          </a:xfrm>
          <a:noFill/>
          <a:ln w="28575">
            <a:solidFill>
              <a:schemeClr val="tx1"/>
            </a:solidFill>
          </a:ln>
        </p:spPr>
      </p:pic>
      <p:sp>
        <p:nvSpPr>
          <p:cNvPr id="7173" name="Line 4"/>
          <p:cNvSpPr>
            <a:spLocks noChangeShapeType="1"/>
          </p:cNvSpPr>
          <p:nvPr/>
        </p:nvSpPr>
        <p:spPr bwMode="auto">
          <a:xfrm>
            <a:off x="755650" y="981075"/>
            <a:ext cx="800100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93750" y="692150"/>
            <a:ext cx="7523163" cy="544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Content Placeholder 3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  <a:solidFill>
            <a:srgbClr val="FFFFFF"/>
          </a:solidFill>
        </p:spPr>
        <p:txBody>
          <a:bodyPr/>
          <a:lstStyle/>
          <a:p>
            <a:endParaRPr lang="en-US" smtClean="0"/>
          </a:p>
        </p:txBody>
      </p:sp>
      <p:pic>
        <p:nvPicPr>
          <p:cNvPr id="9219" name="Picture 2" descr="Ver imagen original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983163" y="3573463"/>
            <a:ext cx="525462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Text Box 2"/>
          <p:cNvSpPr txBox="1">
            <a:spLocks noChangeArrowheads="1"/>
          </p:cNvSpPr>
          <p:nvPr/>
        </p:nvSpPr>
        <p:spPr bwMode="auto">
          <a:xfrm>
            <a:off x="5795963" y="3284538"/>
            <a:ext cx="2447925" cy="2614612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rgbClr val="FFFF99"/>
              </a:gs>
            </a:gsLst>
            <a:lin ang="5400000" scaled="1"/>
          </a:gradFill>
          <a:ln w="571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MX" sz="1700" b="1">
                <a:solidFill>
                  <a:srgbClr val="000000"/>
                </a:solidFill>
              </a:rPr>
              <a:t>Acciones:</a:t>
            </a:r>
          </a:p>
          <a:p>
            <a:endParaRPr lang="es-MX" sz="1700" b="1">
              <a:solidFill>
                <a:srgbClr val="000000"/>
              </a:solidFill>
            </a:endParaRPr>
          </a:p>
          <a:p>
            <a:pPr>
              <a:buFontTx/>
              <a:buChar char="•"/>
            </a:pPr>
            <a:r>
              <a:rPr lang="es-MX" sz="1700" b="1">
                <a:solidFill>
                  <a:srgbClr val="000000"/>
                </a:solidFill>
              </a:rPr>
              <a:t> Rutina</a:t>
            </a:r>
          </a:p>
          <a:p>
            <a:endParaRPr lang="es-MX" sz="1700" b="1">
              <a:solidFill>
                <a:srgbClr val="000000"/>
              </a:solidFill>
            </a:endParaRPr>
          </a:p>
          <a:p>
            <a:pPr>
              <a:buFontTx/>
              <a:buChar char="•"/>
            </a:pPr>
            <a:r>
              <a:rPr lang="es-MX" sz="1700" b="1">
                <a:solidFill>
                  <a:srgbClr val="000000"/>
                </a:solidFill>
              </a:rPr>
              <a:t>Alerta</a:t>
            </a:r>
          </a:p>
          <a:p>
            <a:endParaRPr lang="es-MX" sz="1400" b="1">
              <a:solidFill>
                <a:srgbClr val="000000"/>
              </a:solidFill>
            </a:endParaRPr>
          </a:p>
          <a:p>
            <a:pPr>
              <a:buFontTx/>
              <a:buChar char="•"/>
            </a:pPr>
            <a:r>
              <a:rPr lang="es-MX" sz="1700" b="1">
                <a:solidFill>
                  <a:srgbClr val="000000"/>
                </a:solidFill>
              </a:rPr>
              <a:t>Emergencia</a:t>
            </a:r>
            <a:endParaRPr lang="es-ES" sz="1700" b="1">
              <a:solidFill>
                <a:srgbClr val="000000"/>
              </a:solidFill>
            </a:endParaRP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1143000" y="381000"/>
            <a:ext cx="7848600" cy="608013"/>
          </a:xfrm>
          <a:prstGeom prst="rect">
            <a:avLst/>
          </a:prstGeom>
          <a:gradFill rotWithShape="1">
            <a:gsLst>
              <a:gs pos="0">
                <a:srgbClr val="99CC00"/>
              </a:gs>
              <a:gs pos="100000">
                <a:srgbClr val="99CC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s-MX" sz="3200" b="1">
                <a:solidFill>
                  <a:srgbClr val="FFFF00"/>
                </a:solidFill>
                <a:latin typeface="Tempus Sans ITC" pitchFamily="82" charset="0"/>
              </a:rPr>
              <a:t>FASES DE IMPLEMENTACIÓN DEL RSI</a:t>
            </a:r>
            <a:endParaRPr lang="es-ES" sz="3200" b="1">
              <a:solidFill>
                <a:srgbClr val="FFFF00"/>
              </a:solidFill>
              <a:latin typeface="Tempus Sans ITC" pitchFamily="82" charset="0"/>
            </a:endParaRPr>
          </a:p>
        </p:txBody>
      </p:sp>
      <p:sp>
        <p:nvSpPr>
          <p:cNvPr id="9222" name="Line 4"/>
          <p:cNvSpPr>
            <a:spLocks noChangeShapeType="1"/>
          </p:cNvSpPr>
          <p:nvPr/>
        </p:nvSpPr>
        <p:spPr bwMode="auto">
          <a:xfrm flipV="1">
            <a:off x="1738313" y="1870075"/>
            <a:ext cx="0" cy="424815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9223" name="Line 5"/>
          <p:cNvSpPr>
            <a:spLocks noChangeShapeType="1"/>
          </p:cNvSpPr>
          <p:nvPr/>
        </p:nvSpPr>
        <p:spPr bwMode="auto">
          <a:xfrm>
            <a:off x="1042988" y="5949950"/>
            <a:ext cx="7416800" cy="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40966" name="Text Box 6"/>
          <p:cNvSpPr txBox="1">
            <a:spLocks noChangeArrowheads="1"/>
          </p:cNvSpPr>
          <p:nvPr/>
        </p:nvSpPr>
        <p:spPr bwMode="auto">
          <a:xfrm rot="16200000">
            <a:off x="-293687" y="3832225"/>
            <a:ext cx="3240088" cy="274637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s-CO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ENTRADA EN VIGENCIA DEL RSI (2005)</a:t>
            </a:r>
            <a:endParaRPr lang="es-ES" sz="12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225" name="Text Box 7"/>
          <p:cNvSpPr txBox="1">
            <a:spLocks noChangeArrowheads="1"/>
          </p:cNvSpPr>
          <p:nvPr/>
        </p:nvSpPr>
        <p:spPr bwMode="auto">
          <a:xfrm>
            <a:off x="1030288" y="5970588"/>
            <a:ext cx="14398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MX" b="1">
                <a:solidFill>
                  <a:srgbClr val="000000"/>
                </a:solidFill>
              </a:rPr>
              <a:t>Junio 2007</a:t>
            </a:r>
            <a:endParaRPr lang="es-ES" b="1">
              <a:solidFill>
                <a:srgbClr val="000000"/>
              </a:solidFill>
            </a:endParaRPr>
          </a:p>
        </p:txBody>
      </p:sp>
      <p:sp>
        <p:nvSpPr>
          <p:cNvPr id="9226" name="Line 8"/>
          <p:cNvSpPr>
            <a:spLocks noChangeShapeType="1"/>
          </p:cNvSpPr>
          <p:nvPr/>
        </p:nvSpPr>
        <p:spPr bwMode="auto">
          <a:xfrm>
            <a:off x="3348038" y="5805488"/>
            <a:ext cx="0" cy="287337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9227" name="Line 9"/>
          <p:cNvSpPr>
            <a:spLocks noChangeShapeType="1"/>
          </p:cNvSpPr>
          <p:nvPr/>
        </p:nvSpPr>
        <p:spPr bwMode="auto">
          <a:xfrm>
            <a:off x="4140200" y="5805488"/>
            <a:ext cx="0" cy="287337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9228" name="Line 10"/>
          <p:cNvSpPr>
            <a:spLocks noChangeShapeType="1"/>
          </p:cNvSpPr>
          <p:nvPr/>
        </p:nvSpPr>
        <p:spPr bwMode="auto">
          <a:xfrm>
            <a:off x="4932363" y="5805488"/>
            <a:ext cx="0" cy="287337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9229" name="Line 11"/>
          <p:cNvSpPr>
            <a:spLocks noChangeShapeType="1"/>
          </p:cNvSpPr>
          <p:nvPr/>
        </p:nvSpPr>
        <p:spPr bwMode="auto">
          <a:xfrm>
            <a:off x="5724525" y="5805488"/>
            <a:ext cx="0" cy="287337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9230" name="Line 12"/>
          <p:cNvSpPr>
            <a:spLocks noChangeShapeType="1"/>
          </p:cNvSpPr>
          <p:nvPr/>
        </p:nvSpPr>
        <p:spPr bwMode="auto">
          <a:xfrm>
            <a:off x="6516688" y="5805488"/>
            <a:ext cx="0" cy="287337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9231" name="Line 13"/>
          <p:cNvSpPr>
            <a:spLocks noChangeShapeType="1"/>
          </p:cNvSpPr>
          <p:nvPr/>
        </p:nvSpPr>
        <p:spPr bwMode="auto">
          <a:xfrm>
            <a:off x="7308850" y="5805488"/>
            <a:ext cx="0" cy="287337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9232" name="Line 14"/>
          <p:cNvSpPr>
            <a:spLocks noChangeShapeType="1"/>
          </p:cNvSpPr>
          <p:nvPr/>
        </p:nvSpPr>
        <p:spPr bwMode="auto">
          <a:xfrm>
            <a:off x="2555875" y="5805488"/>
            <a:ext cx="0" cy="287337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9233" name="Text Box 15"/>
          <p:cNvSpPr txBox="1">
            <a:spLocks noChangeArrowheads="1"/>
          </p:cNvSpPr>
          <p:nvPr/>
        </p:nvSpPr>
        <p:spPr bwMode="auto">
          <a:xfrm>
            <a:off x="5338763" y="6021388"/>
            <a:ext cx="863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MX" b="1">
                <a:solidFill>
                  <a:srgbClr val="000000"/>
                </a:solidFill>
              </a:rPr>
              <a:t> 2012</a:t>
            </a:r>
            <a:endParaRPr lang="es-ES" b="1">
              <a:solidFill>
                <a:srgbClr val="000000"/>
              </a:solidFill>
            </a:endParaRPr>
          </a:p>
        </p:txBody>
      </p:sp>
      <p:sp>
        <p:nvSpPr>
          <p:cNvPr id="9234" name="Text Box 16"/>
          <p:cNvSpPr txBox="1">
            <a:spLocks noChangeArrowheads="1"/>
          </p:cNvSpPr>
          <p:nvPr/>
        </p:nvSpPr>
        <p:spPr bwMode="auto">
          <a:xfrm>
            <a:off x="2954338" y="6013450"/>
            <a:ext cx="7921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MX" b="1">
                <a:solidFill>
                  <a:srgbClr val="000000"/>
                </a:solidFill>
              </a:rPr>
              <a:t> 2009</a:t>
            </a:r>
            <a:endParaRPr lang="es-ES" b="1">
              <a:solidFill>
                <a:srgbClr val="000000"/>
              </a:solidFill>
            </a:endParaRPr>
          </a:p>
        </p:txBody>
      </p:sp>
      <p:sp>
        <p:nvSpPr>
          <p:cNvPr id="9235" name="Text Box 17"/>
          <p:cNvSpPr txBox="1">
            <a:spLocks noChangeArrowheads="1"/>
          </p:cNvSpPr>
          <p:nvPr/>
        </p:nvSpPr>
        <p:spPr bwMode="auto">
          <a:xfrm>
            <a:off x="6923088" y="6013450"/>
            <a:ext cx="7191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MX" b="1">
                <a:solidFill>
                  <a:srgbClr val="000000"/>
                </a:solidFill>
              </a:rPr>
              <a:t>2014</a:t>
            </a:r>
            <a:endParaRPr lang="es-ES" b="1">
              <a:solidFill>
                <a:srgbClr val="000000"/>
              </a:solidFill>
            </a:endParaRPr>
          </a:p>
        </p:txBody>
      </p:sp>
      <p:sp>
        <p:nvSpPr>
          <p:cNvPr id="9236" name="Line 18"/>
          <p:cNvSpPr>
            <a:spLocks noChangeShapeType="1"/>
          </p:cNvSpPr>
          <p:nvPr/>
        </p:nvSpPr>
        <p:spPr bwMode="auto">
          <a:xfrm>
            <a:off x="1835150" y="4941888"/>
            <a:ext cx="1512888" cy="0"/>
          </a:xfrm>
          <a:prstGeom prst="line">
            <a:avLst/>
          </a:prstGeom>
          <a:noFill/>
          <a:ln w="57150">
            <a:solidFill>
              <a:srgbClr val="CC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9237" name="Line 19"/>
          <p:cNvSpPr>
            <a:spLocks noChangeShapeType="1"/>
          </p:cNvSpPr>
          <p:nvPr/>
        </p:nvSpPr>
        <p:spPr bwMode="auto">
          <a:xfrm>
            <a:off x="3348038" y="4149725"/>
            <a:ext cx="2447925" cy="0"/>
          </a:xfrm>
          <a:prstGeom prst="line">
            <a:avLst/>
          </a:prstGeom>
          <a:noFill/>
          <a:ln w="57150">
            <a:solidFill>
              <a:srgbClr val="CC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9238" name="Line 20"/>
          <p:cNvSpPr>
            <a:spLocks noChangeShapeType="1"/>
          </p:cNvSpPr>
          <p:nvPr/>
        </p:nvSpPr>
        <p:spPr bwMode="auto">
          <a:xfrm>
            <a:off x="3348038" y="4149725"/>
            <a:ext cx="0" cy="790575"/>
          </a:xfrm>
          <a:prstGeom prst="line">
            <a:avLst/>
          </a:prstGeom>
          <a:noFill/>
          <a:ln w="57150">
            <a:solidFill>
              <a:srgbClr val="CC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9239" name="Line 21"/>
          <p:cNvSpPr>
            <a:spLocks noChangeShapeType="1"/>
          </p:cNvSpPr>
          <p:nvPr/>
        </p:nvSpPr>
        <p:spPr bwMode="auto">
          <a:xfrm>
            <a:off x="5795963" y="3213100"/>
            <a:ext cx="2447925" cy="0"/>
          </a:xfrm>
          <a:prstGeom prst="line">
            <a:avLst/>
          </a:prstGeom>
          <a:noFill/>
          <a:ln w="57150">
            <a:solidFill>
              <a:srgbClr val="CC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9240" name="Line 22"/>
          <p:cNvSpPr>
            <a:spLocks noChangeShapeType="1"/>
          </p:cNvSpPr>
          <p:nvPr/>
        </p:nvSpPr>
        <p:spPr bwMode="auto">
          <a:xfrm>
            <a:off x="3348038" y="4149725"/>
            <a:ext cx="2376487" cy="0"/>
          </a:xfrm>
          <a:prstGeom prst="line">
            <a:avLst/>
          </a:prstGeom>
          <a:noFill/>
          <a:ln w="57150">
            <a:solidFill>
              <a:srgbClr val="CC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9241" name="Line 23"/>
          <p:cNvSpPr>
            <a:spLocks noChangeShapeType="1"/>
          </p:cNvSpPr>
          <p:nvPr/>
        </p:nvSpPr>
        <p:spPr bwMode="auto">
          <a:xfrm>
            <a:off x="5795963" y="3213100"/>
            <a:ext cx="0" cy="935038"/>
          </a:xfrm>
          <a:prstGeom prst="line">
            <a:avLst/>
          </a:prstGeom>
          <a:noFill/>
          <a:ln w="57150">
            <a:solidFill>
              <a:srgbClr val="CC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9242" name="Text Box 24"/>
          <p:cNvSpPr txBox="1">
            <a:spLocks noChangeArrowheads="1"/>
          </p:cNvSpPr>
          <p:nvPr/>
        </p:nvSpPr>
        <p:spPr bwMode="auto">
          <a:xfrm>
            <a:off x="1835150" y="5013325"/>
            <a:ext cx="1728788" cy="868363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rgbClr val="FFFF99"/>
              </a:gs>
            </a:gsLst>
            <a:lin ang="5400000" scaled="1"/>
          </a:gradFill>
          <a:ln w="571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MX" sz="1700" b="1">
                <a:solidFill>
                  <a:srgbClr val="000000"/>
                </a:solidFill>
              </a:rPr>
              <a:t>Evaluación de estructuras y planeación</a:t>
            </a:r>
            <a:endParaRPr lang="es-ES" sz="1700" b="1">
              <a:solidFill>
                <a:srgbClr val="000000"/>
              </a:solidFill>
            </a:endParaRPr>
          </a:p>
        </p:txBody>
      </p:sp>
      <p:sp>
        <p:nvSpPr>
          <p:cNvPr id="9243" name="Text Box 25"/>
          <p:cNvSpPr txBox="1">
            <a:spLocks noChangeArrowheads="1"/>
          </p:cNvSpPr>
          <p:nvPr/>
        </p:nvSpPr>
        <p:spPr bwMode="auto">
          <a:xfrm>
            <a:off x="3419475" y="4221163"/>
            <a:ext cx="2376488" cy="1662112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rgbClr val="FFFF99"/>
              </a:gs>
            </a:gsLst>
            <a:lin ang="5400000" scaled="1"/>
          </a:gradFill>
          <a:ln w="571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MX" sz="1700" b="1">
                <a:solidFill>
                  <a:srgbClr val="000000"/>
                </a:solidFill>
              </a:rPr>
              <a:t>Implementación del plan</a:t>
            </a:r>
          </a:p>
          <a:p>
            <a:endParaRPr lang="es-MX" sz="1700" b="1">
              <a:solidFill>
                <a:srgbClr val="000000"/>
              </a:solidFill>
            </a:endParaRPr>
          </a:p>
          <a:p>
            <a:endParaRPr lang="es-MX" sz="1700" b="1">
              <a:solidFill>
                <a:srgbClr val="000000"/>
              </a:solidFill>
            </a:endParaRPr>
          </a:p>
          <a:p>
            <a:endParaRPr lang="es-ES" sz="1200" b="1">
              <a:solidFill>
                <a:srgbClr val="000000"/>
              </a:solidFill>
            </a:endParaRPr>
          </a:p>
        </p:txBody>
      </p:sp>
      <p:sp>
        <p:nvSpPr>
          <p:cNvPr id="9244" name="AutoShape 26"/>
          <p:cNvSpPr>
            <a:spLocks noChangeArrowheads="1"/>
          </p:cNvSpPr>
          <p:nvPr/>
        </p:nvSpPr>
        <p:spPr bwMode="auto">
          <a:xfrm rot="-1724059">
            <a:off x="2493963" y="2016125"/>
            <a:ext cx="4681537" cy="1150938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1">
            <a:gsLst>
              <a:gs pos="0">
                <a:schemeClr val="tx1"/>
              </a:gs>
              <a:gs pos="100000">
                <a:srgbClr val="FFFF00"/>
              </a:gs>
            </a:gsLst>
            <a:lin ang="5400000" scaled="1"/>
          </a:gradFill>
          <a:ln w="38100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45" name="Text Box 27"/>
          <p:cNvSpPr txBox="1">
            <a:spLocks noChangeArrowheads="1"/>
          </p:cNvSpPr>
          <p:nvPr/>
        </p:nvSpPr>
        <p:spPr bwMode="auto">
          <a:xfrm rot="-1677734">
            <a:off x="3079750" y="2274888"/>
            <a:ext cx="3600450" cy="581025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MX" sz="1600" b="1">
                <a:solidFill>
                  <a:srgbClr val="000000"/>
                </a:solidFill>
              </a:rPr>
              <a:t>Sistema de Vigilancia Nacional Fortalecido</a:t>
            </a:r>
            <a:endParaRPr lang="es-ES" sz="1600" b="1">
              <a:solidFill>
                <a:srgbClr val="000000"/>
              </a:solidFill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 rot="5400000">
            <a:off x="4751388" y="5337175"/>
            <a:ext cx="12255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47" name="TextBox 30"/>
          <p:cNvSpPr txBox="1">
            <a:spLocks noChangeArrowheads="1"/>
          </p:cNvSpPr>
          <p:nvPr/>
        </p:nvSpPr>
        <p:spPr bwMode="auto">
          <a:xfrm>
            <a:off x="4643438" y="6211888"/>
            <a:ext cx="9937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_tradnl" b="1">
                <a:solidFill>
                  <a:srgbClr val="0070C0"/>
                </a:solidFill>
              </a:rPr>
              <a:t>8Junio </a:t>
            </a:r>
          </a:p>
          <a:p>
            <a:r>
              <a:rPr lang="es-ES_tradnl" b="1">
                <a:solidFill>
                  <a:srgbClr val="0070C0"/>
                </a:solidFill>
              </a:rPr>
              <a:t>2011</a:t>
            </a:r>
            <a:endParaRPr lang="en-US" b="1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DO" smtClean="0">
                <a:solidFill>
                  <a:srgbClr val="FFFFFF"/>
                </a:solidFill>
              </a:rPr>
              <a:t>Progreso del RSI-2005</a:t>
            </a:r>
          </a:p>
        </p:txBody>
      </p:sp>
      <p:sp>
        <p:nvSpPr>
          <p:cNvPr id="1024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DO" sz="2400" smtClean="0">
                <a:solidFill>
                  <a:srgbClr val="FFFFFF"/>
                </a:solidFill>
              </a:rPr>
              <a:t>Creación del Centro Nacional de Enlace</a:t>
            </a:r>
          </a:p>
          <a:p>
            <a:endParaRPr lang="es-DO" sz="2400" smtClean="0">
              <a:solidFill>
                <a:srgbClr val="FFFFFF"/>
              </a:solidFill>
            </a:endParaRPr>
          </a:p>
          <a:p>
            <a:r>
              <a:rPr lang="es-DO" sz="2400" smtClean="0">
                <a:solidFill>
                  <a:srgbClr val="FFFFFF"/>
                </a:solidFill>
              </a:rPr>
              <a:t>Evaluación de capacidades en punto de entrada</a:t>
            </a:r>
          </a:p>
          <a:p>
            <a:pPr lvl="1"/>
            <a:r>
              <a:rPr lang="es-DO" sz="2400" smtClean="0">
                <a:solidFill>
                  <a:srgbClr val="FFFFFF"/>
                </a:solidFill>
              </a:rPr>
              <a:t>5 pasos terrestres</a:t>
            </a:r>
          </a:p>
          <a:p>
            <a:pPr lvl="1"/>
            <a:r>
              <a:rPr lang="es-DO" sz="2400" smtClean="0">
                <a:solidFill>
                  <a:srgbClr val="FFFFFF"/>
                </a:solidFill>
              </a:rPr>
              <a:t>7 aeropuertos internacionales</a:t>
            </a:r>
          </a:p>
          <a:p>
            <a:pPr lvl="1"/>
            <a:r>
              <a:rPr lang="es-DO" sz="2400" smtClean="0">
                <a:solidFill>
                  <a:srgbClr val="FFFFFF"/>
                </a:solidFill>
              </a:rPr>
              <a:t>5 puertos internacionales</a:t>
            </a:r>
          </a:p>
          <a:p>
            <a:endParaRPr lang="es-DO" sz="2400" smtClean="0">
              <a:solidFill>
                <a:srgbClr val="FFFFFF"/>
              </a:solidFill>
            </a:endParaRPr>
          </a:p>
          <a:p>
            <a:r>
              <a:rPr lang="es-DO" sz="2400" smtClean="0">
                <a:solidFill>
                  <a:srgbClr val="FFFFFF"/>
                </a:solidFill>
              </a:rPr>
              <a:t>Planes de fortalecimiento de capacidades en marcha</a:t>
            </a:r>
          </a:p>
          <a:p>
            <a:endParaRPr lang="es-DO" sz="2400" smtClean="0">
              <a:solidFill>
                <a:srgbClr val="FFFFFF"/>
              </a:solidFill>
            </a:endParaRPr>
          </a:p>
          <a:p>
            <a:r>
              <a:rPr lang="es-DO" sz="2400" smtClean="0">
                <a:solidFill>
                  <a:srgbClr val="FFFFFF"/>
                </a:solidFill>
              </a:rPr>
              <a:t>Coordinación con MS y oficinas consulares: Ej.: Estados Unidos para programa TB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Custom 6">
      <a:dk1>
        <a:sysClr val="windowText" lastClr="000000"/>
      </a:dk1>
      <a:lt1>
        <a:srgbClr val="0000B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</TotalTime>
  <Words>1840</Words>
  <Application>Microsoft Office PowerPoint</Application>
  <PresentationFormat>On-screen Show (4:3)</PresentationFormat>
  <Paragraphs>320</Paragraphs>
  <Slides>36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Default Design</vt:lpstr>
      <vt:lpstr>Salud y migración Caso República Dominicana y Haití </vt:lpstr>
      <vt:lpstr>Marco legal </vt:lpstr>
      <vt:lpstr>El contexto</vt:lpstr>
      <vt:lpstr>PowerPoint Presentation</vt:lpstr>
      <vt:lpstr>PowerPoint Presentation</vt:lpstr>
      <vt:lpstr>Reglamento Sanitario Internacional</vt:lpstr>
      <vt:lpstr>PowerPoint Presentation</vt:lpstr>
      <vt:lpstr>PowerPoint Presentation</vt:lpstr>
      <vt:lpstr>Progreso del RSI-2005</vt:lpstr>
      <vt:lpstr>Centro Nacional de Enlace (CNE) Organigrama funcional</vt:lpstr>
      <vt:lpstr>CNE-Funcionamiento</vt:lpstr>
      <vt:lpstr>Eventos bajo alerta temprana </vt:lpstr>
      <vt:lpstr>PowerPoint Presentation</vt:lpstr>
      <vt:lpstr>Acciones conjuntas</vt:lpstr>
      <vt:lpstr>Acciones conjuntas RD-Haiti</vt:lpstr>
      <vt:lpstr>Coordinación binacional en situaciones de epidemia</vt:lpstr>
      <vt:lpstr>Inversión en servicios de atención</vt:lpstr>
      <vt:lpstr>Servicios de atención en Haitianos</vt:lpstr>
      <vt:lpstr>El terremoto en Puerto Principe-Haiti  </vt:lpstr>
      <vt:lpstr>La experiencia del terremoto del 12 de Enero.</vt:lpstr>
      <vt:lpstr>Daños</vt:lpstr>
      <vt:lpstr>La Respuesta Dominicana</vt:lpstr>
      <vt:lpstr>La respuesta inter-programatica (1)</vt:lpstr>
      <vt:lpstr>PowerPoint Presentation</vt:lpstr>
      <vt:lpstr>PowerPoint Presentation</vt:lpstr>
      <vt:lpstr>Inversión del Gobierno Dominicano</vt:lpstr>
      <vt:lpstr>La Ayuda Humanitaria</vt:lpstr>
      <vt:lpstr> Necesidades post-terremoto en comunidades fronterizas</vt:lpstr>
      <vt:lpstr> Necesidades post-terremoto en comunidades fronterizas</vt:lpstr>
      <vt:lpstr>PowerPoint Presentation</vt:lpstr>
      <vt:lpstr>Situación post terremoto (1) </vt:lpstr>
      <vt:lpstr>Situación post terremoto (2) </vt:lpstr>
      <vt:lpstr>Otro nuevo desafio</vt:lpstr>
      <vt:lpstr>Retos</vt:lpstr>
      <vt:lpstr>Bibliografía</vt:lpstr>
      <vt:lpstr>Muchas gracias por su atención!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relación entre países en una isla dividida:  La experiencia binacional Haití- Dominicana</dc:title>
  <dc:creator>Tirsis Quezada</dc:creator>
  <cp:lastModifiedBy>CON Ana Paola</cp:lastModifiedBy>
  <cp:revision>59</cp:revision>
  <dcterms:created xsi:type="dcterms:W3CDTF">2011-06-04T14:30:35Z</dcterms:created>
  <dcterms:modified xsi:type="dcterms:W3CDTF">2017-03-14T15:26:37Z</dcterms:modified>
</cp:coreProperties>
</file>