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9" r:id="rId11"/>
    <p:sldId id="270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CENTRAL.DGMCENTRAL\Ejimenez$\Documentos%20escritorio\Memorias%20a&#241;o%202012\Deportados%20Procedentes%20de%20America,%20Asia%20y%20Europa%202012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CENTRAL.DGMCENTRAL\Ejimenez$\Documentos%20escritorio\Memorias%20a&#241;o%202012\Extranjeros%20Deportados%20Enero-%20Diciembre%20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RCENTRAL.DGMCENTRAL\Ejimenez$\Documentos%20escritorio\Estadisticas%202013\Deportados%20America,%20Asia%20Y%20Europa%20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7843063441771"/>
          <c:y val="0.154348794635965"/>
          <c:w val="0.931532766571509"/>
          <c:h val="0.57302851849401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99FFCC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CC66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66CC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FFCC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rgbClr val="6699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9933FF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3333CC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CCFF99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996633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3"/>
            <c:invertIfNegative val="0"/>
            <c:bubble3D val="0"/>
            <c:spPr>
              <a:solidFill>
                <a:srgbClr val="99CC00"/>
              </a:solidFill>
            </c:spPr>
          </c:dPt>
          <c:dPt>
            <c:idx val="3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6"/>
            <c:invertIfNegative val="0"/>
            <c:bubble3D val="0"/>
            <c:spPr>
              <a:solidFill>
                <a:srgbClr val="99FFCC"/>
              </a:solidFill>
            </c:spPr>
          </c:dPt>
          <c:dPt>
            <c:idx val="37"/>
            <c:invertIfNegative val="0"/>
            <c:bubble3D val="0"/>
            <c:spPr>
              <a:solidFill>
                <a:srgbClr val="FFCCCC"/>
              </a:solidFill>
            </c:spPr>
          </c:dPt>
          <c:dPt>
            <c:idx val="38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5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'Datos Porcentuales'!$B$10:$B$55</c:f>
              <c:strCache>
                <c:ptCount val="46"/>
                <c:pt idx="0">
                  <c:v>ALEMANIA</c:v>
                </c:pt>
                <c:pt idx="1">
                  <c:v>ANTIGUA Y BARBUDA</c:v>
                </c:pt>
                <c:pt idx="2">
                  <c:v>ARGENTINA</c:v>
                </c:pt>
                <c:pt idx="3">
                  <c:v>ARUBA</c:v>
                </c:pt>
                <c:pt idx="4">
                  <c:v>AUSTRIA</c:v>
                </c:pt>
                <c:pt idx="5">
                  <c:v>BAHAMAS</c:v>
                </c:pt>
                <c:pt idx="6">
                  <c:v>BELGICA</c:v>
                </c:pt>
                <c:pt idx="7">
                  <c:v>CANADA</c:v>
                </c:pt>
                <c:pt idx="8">
                  <c:v>COLOMBIA</c:v>
                </c:pt>
                <c:pt idx="9">
                  <c:v>COSTA RICA</c:v>
                </c:pt>
                <c:pt idx="10">
                  <c:v>CUBA</c:v>
                </c:pt>
                <c:pt idx="11">
                  <c:v>CURAZAO</c:v>
                </c:pt>
                <c:pt idx="12">
                  <c:v>CHILE</c:v>
                </c:pt>
                <c:pt idx="13">
                  <c:v>ECUADOR</c:v>
                </c:pt>
                <c:pt idx="14">
                  <c:v>ESPAÑA</c:v>
                </c:pt>
                <c:pt idx="15">
                  <c:v>ESTADOS UNIDOS</c:v>
                </c:pt>
                <c:pt idx="16">
                  <c:v>FRANCIA</c:v>
                </c:pt>
                <c:pt idx="17">
                  <c:v>GUADALUPE</c:v>
                </c:pt>
                <c:pt idx="18">
                  <c:v>GUATEMALA</c:v>
                </c:pt>
                <c:pt idx="19">
                  <c:v>GUAYANA FRANCESA</c:v>
                </c:pt>
                <c:pt idx="20">
                  <c:v>GUYANA</c:v>
                </c:pt>
                <c:pt idx="21">
                  <c:v>GRAN BRETAÑA</c:v>
                </c:pt>
                <c:pt idx="22">
                  <c:v>GRECIA</c:v>
                </c:pt>
                <c:pt idx="23">
                  <c:v>HOLANDA</c:v>
                </c:pt>
                <c:pt idx="24">
                  <c:v>HONDURAS</c:v>
                </c:pt>
                <c:pt idx="25">
                  <c:v>TURCOS Y CAICOS</c:v>
                </c:pt>
                <c:pt idx="26">
                  <c:v>ISLAS VIRGENES</c:v>
                </c:pt>
                <c:pt idx="27">
                  <c:v>ISRAEL</c:v>
                </c:pt>
                <c:pt idx="28">
                  <c:v>ITALIA</c:v>
                </c:pt>
                <c:pt idx="29">
                  <c:v>JAMAICA</c:v>
                </c:pt>
                <c:pt idx="30">
                  <c:v>JAPON</c:v>
                </c:pt>
                <c:pt idx="31">
                  <c:v>MEXICO</c:v>
                </c:pt>
                <c:pt idx="32">
                  <c:v>NICARAGUA</c:v>
                </c:pt>
                <c:pt idx="33">
                  <c:v>PAISES BAJOS</c:v>
                </c:pt>
                <c:pt idx="34">
                  <c:v>PANAMA</c:v>
                </c:pt>
                <c:pt idx="35">
                  <c:v>PUERTO RICO</c:v>
                </c:pt>
                <c:pt idx="36">
                  <c:v>SAINT CROIX</c:v>
                </c:pt>
                <c:pt idx="37">
                  <c:v>SAINT KITTS</c:v>
                </c:pt>
                <c:pt idx="38">
                  <c:v>SAINT MARTIN</c:v>
                </c:pt>
                <c:pt idx="39">
                  <c:v>SAINT THOMAS</c:v>
                </c:pt>
                <c:pt idx="40">
                  <c:v>SUECIA</c:v>
                </c:pt>
                <c:pt idx="41">
                  <c:v>SUIZA</c:v>
                </c:pt>
                <c:pt idx="42">
                  <c:v>SURINAM</c:v>
                </c:pt>
                <c:pt idx="43">
                  <c:v>TRINIDAD Y TOBAGO</c:v>
                </c:pt>
                <c:pt idx="44">
                  <c:v>TURQUIA</c:v>
                </c:pt>
                <c:pt idx="45">
                  <c:v>VENEZUELA</c:v>
                </c:pt>
              </c:strCache>
            </c:strRef>
          </c:cat>
          <c:val>
            <c:numRef>
              <c:f>'Datos Porcentuales'!$C$10:$C$55</c:f>
              <c:numCache>
                <c:formatCode>General</c:formatCode>
                <c:ptCount val="46"/>
                <c:pt idx="0">
                  <c:v>16.0</c:v>
                </c:pt>
                <c:pt idx="1">
                  <c:v>6.0</c:v>
                </c:pt>
                <c:pt idx="2">
                  <c:v>5.0</c:v>
                </c:pt>
                <c:pt idx="3">
                  <c:v>6.0</c:v>
                </c:pt>
                <c:pt idx="4">
                  <c:v>1.0</c:v>
                </c:pt>
                <c:pt idx="5">
                  <c:v>42.0</c:v>
                </c:pt>
                <c:pt idx="6">
                  <c:v>3.0</c:v>
                </c:pt>
                <c:pt idx="7">
                  <c:v>34.0</c:v>
                </c:pt>
                <c:pt idx="8">
                  <c:v>5.0</c:v>
                </c:pt>
                <c:pt idx="9">
                  <c:v>11.0</c:v>
                </c:pt>
                <c:pt idx="10">
                  <c:v>5.0</c:v>
                </c:pt>
                <c:pt idx="11">
                  <c:v>97.0</c:v>
                </c:pt>
                <c:pt idx="12">
                  <c:v>14.0</c:v>
                </c:pt>
                <c:pt idx="13">
                  <c:v>7.0</c:v>
                </c:pt>
                <c:pt idx="14">
                  <c:v>150.0</c:v>
                </c:pt>
                <c:pt idx="15">
                  <c:v>2326.0</c:v>
                </c:pt>
                <c:pt idx="16">
                  <c:v>32.0</c:v>
                </c:pt>
                <c:pt idx="17">
                  <c:v>19.0</c:v>
                </c:pt>
                <c:pt idx="18">
                  <c:v>2.0</c:v>
                </c:pt>
                <c:pt idx="19">
                  <c:v>8.0</c:v>
                </c:pt>
                <c:pt idx="20">
                  <c:v>1.0</c:v>
                </c:pt>
                <c:pt idx="21">
                  <c:v>4.0</c:v>
                </c:pt>
                <c:pt idx="22">
                  <c:v>31.0</c:v>
                </c:pt>
                <c:pt idx="23">
                  <c:v>5.0</c:v>
                </c:pt>
                <c:pt idx="24">
                  <c:v>8.0</c:v>
                </c:pt>
                <c:pt idx="25">
                  <c:v>6.0</c:v>
                </c:pt>
                <c:pt idx="26">
                  <c:v>5.0</c:v>
                </c:pt>
                <c:pt idx="27">
                  <c:v>1.0</c:v>
                </c:pt>
                <c:pt idx="28">
                  <c:v>11.0</c:v>
                </c:pt>
                <c:pt idx="29">
                  <c:v>1.0</c:v>
                </c:pt>
                <c:pt idx="30">
                  <c:v>2.0</c:v>
                </c:pt>
                <c:pt idx="31">
                  <c:v>52.0</c:v>
                </c:pt>
                <c:pt idx="32">
                  <c:v>13.0</c:v>
                </c:pt>
                <c:pt idx="33">
                  <c:v>13.0</c:v>
                </c:pt>
                <c:pt idx="34">
                  <c:v>63.0</c:v>
                </c:pt>
                <c:pt idx="35">
                  <c:v>380.0</c:v>
                </c:pt>
                <c:pt idx="36">
                  <c:v>3.0</c:v>
                </c:pt>
                <c:pt idx="37">
                  <c:v>1.0</c:v>
                </c:pt>
                <c:pt idx="38">
                  <c:v>21.0</c:v>
                </c:pt>
                <c:pt idx="39">
                  <c:v>17.0</c:v>
                </c:pt>
                <c:pt idx="40">
                  <c:v>1.0</c:v>
                </c:pt>
                <c:pt idx="41">
                  <c:v>11.0</c:v>
                </c:pt>
                <c:pt idx="42">
                  <c:v>1.0</c:v>
                </c:pt>
                <c:pt idx="43">
                  <c:v>20.0</c:v>
                </c:pt>
                <c:pt idx="44">
                  <c:v>6.0</c:v>
                </c:pt>
                <c:pt idx="45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128894104"/>
        <c:axId val="2128636296"/>
        <c:axId val="0"/>
      </c:bar3DChart>
      <c:catAx>
        <c:axId val="212889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DO" sz="800" b="1">
                <a:latin typeface="Courier New" pitchFamily="49" charset="0"/>
                <a:cs typeface="Courier New" pitchFamily="49" charset="0"/>
              </a:defRPr>
            </a:pPr>
            <a:endParaRPr lang="es-ES"/>
          </a:p>
        </c:txPr>
        <c:crossAx val="2128636296"/>
        <c:crosses val="autoZero"/>
        <c:auto val="1"/>
        <c:lblAlgn val="ctr"/>
        <c:lblOffset val="100"/>
        <c:noMultiLvlLbl val="0"/>
      </c:catAx>
      <c:valAx>
        <c:axId val="2128636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DO"/>
            </a:pPr>
            <a:endParaRPr lang="es-ES"/>
          </a:p>
        </c:txPr>
        <c:crossAx val="2128894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 lang="es-DO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DO" sz="1100" b="1" i="0" strike="noStrike">
                <a:solidFill>
                  <a:srgbClr val="000000"/>
                </a:solidFill>
                <a:latin typeface="Courier New"/>
                <a:cs typeface="Courier New"/>
              </a:rPr>
              <a:t>CIUDADANOS EXTRANJEROS DEPORTADOS </a:t>
            </a:r>
          </a:p>
          <a:p>
            <a:pPr>
              <a:defRPr lang="es-DO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DO" sz="1100" b="1" i="0" strike="noStrike">
                <a:solidFill>
                  <a:srgbClr val="000000"/>
                </a:solidFill>
                <a:latin typeface="Courier New"/>
                <a:cs typeface="Courier New"/>
              </a:rPr>
              <a:t>Según Nacionalidad. </a:t>
            </a:r>
          </a:p>
          <a:p>
            <a:pPr>
              <a:defRPr lang="es-DO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DO" sz="1100" b="1" i="0" strike="noStrike">
                <a:solidFill>
                  <a:srgbClr val="000000"/>
                </a:solidFill>
                <a:latin typeface="Courier New"/>
                <a:cs typeface="Courier New"/>
              </a:rPr>
              <a:t>AÑO 2012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51128482889218"/>
          <c:y val="0.151554454569583"/>
          <c:w val="0.8526804338137"/>
          <c:h val="0.47027998390050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A50021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16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FFCC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'Datos Porcentuales'!$C$5:$C$38</c:f>
              <c:strCache>
                <c:ptCount val="34"/>
                <c:pt idx="0">
                  <c:v>ALEMANIA</c:v>
                </c:pt>
                <c:pt idx="1">
                  <c:v>ALBANIA</c:v>
                </c:pt>
                <c:pt idx="2">
                  <c:v>BULGARIA</c:v>
                </c:pt>
                <c:pt idx="3">
                  <c:v>CANADA</c:v>
                </c:pt>
                <c:pt idx="4">
                  <c:v>COLOMBIA</c:v>
                </c:pt>
                <c:pt idx="5">
                  <c:v>CUBA</c:v>
                </c:pt>
                <c:pt idx="6">
                  <c:v>CURAZAO</c:v>
                </c:pt>
                <c:pt idx="7">
                  <c:v>ESLOVENIA</c:v>
                </c:pt>
                <c:pt idx="8">
                  <c:v>ESPAÑA</c:v>
                </c:pt>
                <c:pt idx="9">
                  <c:v>ESTADOS UNIDOS</c:v>
                </c:pt>
                <c:pt idx="10">
                  <c:v>GUYANA</c:v>
                </c:pt>
                <c:pt idx="11">
                  <c:v>HAITI</c:v>
                </c:pt>
                <c:pt idx="12">
                  <c:v>HOLANDA</c:v>
                </c:pt>
                <c:pt idx="13">
                  <c:v>INDIA</c:v>
                </c:pt>
                <c:pt idx="14">
                  <c:v>INGLATERRA</c:v>
                </c:pt>
                <c:pt idx="15">
                  <c:v>IRAN</c:v>
                </c:pt>
                <c:pt idx="16">
                  <c:v>ITALIA</c:v>
                </c:pt>
                <c:pt idx="17">
                  <c:v>LIBIA</c:v>
                </c:pt>
                <c:pt idx="18">
                  <c:v>MEXICO</c:v>
                </c:pt>
                <c:pt idx="19">
                  <c:v>PANAMA</c:v>
                </c:pt>
                <c:pt idx="20">
                  <c:v>PERU</c:v>
                </c:pt>
                <c:pt idx="21">
                  <c:v>PUERTO RICO</c:v>
                </c:pt>
                <c:pt idx="22">
                  <c:v>REINO UNIDO</c:v>
                </c:pt>
                <c:pt idx="23">
                  <c:v>REPUBLICA CHECA</c:v>
                </c:pt>
                <c:pt idx="24">
                  <c:v>REPUBLICA POPULAR CHINA</c:v>
                </c:pt>
                <c:pt idx="25">
                  <c:v>RUMANIA</c:v>
                </c:pt>
                <c:pt idx="26">
                  <c:v>RUSIA</c:v>
                </c:pt>
                <c:pt idx="27">
                  <c:v>SERBIA</c:v>
                </c:pt>
                <c:pt idx="28">
                  <c:v>SOMALIA</c:v>
                </c:pt>
                <c:pt idx="29">
                  <c:v>SRI-LANKA</c:v>
                </c:pt>
                <c:pt idx="30">
                  <c:v>TURQUIA</c:v>
                </c:pt>
                <c:pt idx="31">
                  <c:v>UCRANIA</c:v>
                </c:pt>
                <c:pt idx="32">
                  <c:v>VENEZUELA</c:v>
                </c:pt>
                <c:pt idx="33">
                  <c:v>YUGOSLAVIA</c:v>
                </c:pt>
              </c:strCache>
            </c:strRef>
          </c:cat>
          <c:val>
            <c:numRef>
              <c:f>'Datos Porcentuales'!$D$5:$D$38</c:f>
              <c:numCache>
                <c:formatCode>General</c:formatCode>
                <c:ptCount val="34"/>
                <c:pt idx="0">
                  <c:v>6.0</c:v>
                </c:pt>
                <c:pt idx="1">
                  <c:v>5.0</c:v>
                </c:pt>
                <c:pt idx="2">
                  <c:v>2.0</c:v>
                </c:pt>
                <c:pt idx="3">
                  <c:v>1.0</c:v>
                </c:pt>
                <c:pt idx="4">
                  <c:v>4.0</c:v>
                </c:pt>
                <c:pt idx="5">
                  <c:v>10.0</c:v>
                </c:pt>
                <c:pt idx="6">
                  <c:v>1.0</c:v>
                </c:pt>
                <c:pt idx="7">
                  <c:v>1.0</c:v>
                </c:pt>
                <c:pt idx="8">
                  <c:v>4.0</c:v>
                </c:pt>
                <c:pt idx="9">
                  <c:v>10.0</c:v>
                </c:pt>
                <c:pt idx="10">
                  <c:v>1.0</c:v>
                </c:pt>
                <c:pt idx="11">
                  <c:v>25.0</c:v>
                </c:pt>
                <c:pt idx="12">
                  <c:v>8.0</c:v>
                </c:pt>
                <c:pt idx="13">
                  <c:v>2.0</c:v>
                </c:pt>
                <c:pt idx="14">
                  <c:v>1.0</c:v>
                </c:pt>
                <c:pt idx="15">
                  <c:v>6.0</c:v>
                </c:pt>
                <c:pt idx="16">
                  <c:v>6.0</c:v>
                </c:pt>
                <c:pt idx="17">
                  <c:v>1.0</c:v>
                </c:pt>
                <c:pt idx="18">
                  <c:v>2.0</c:v>
                </c:pt>
                <c:pt idx="19">
                  <c:v>1.0</c:v>
                </c:pt>
                <c:pt idx="20">
                  <c:v>4.0</c:v>
                </c:pt>
                <c:pt idx="21">
                  <c:v>2.0</c:v>
                </c:pt>
                <c:pt idx="22">
                  <c:v>1.0</c:v>
                </c:pt>
                <c:pt idx="23">
                  <c:v>14.0</c:v>
                </c:pt>
                <c:pt idx="24">
                  <c:v>1.0</c:v>
                </c:pt>
                <c:pt idx="25">
                  <c:v>2.0</c:v>
                </c:pt>
                <c:pt idx="26">
                  <c:v>6.0</c:v>
                </c:pt>
                <c:pt idx="27">
                  <c:v>3.0</c:v>
                </c:pt>
                <c:pt idx="28">
                  <c:v>1.0</c:v>
                </c:pt>
                <c:pt idx="29">
                  <c:v>1.0</c:v>
                </c:pt>
                <c:pt idx="30">
                  <c:v>2.0</c:v>
                </c:pt>
                <c:pt idx="31">
                  <c:v>2.0</c:v>
                </c:pt>
                <c:pt idx="32">
                  <c:v>3.0</c:v>
                </c:pt>
                <c:pt idx="3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93418088"/>
        <c:axId val="-2093895304"/>
        <c:axId val="0"/>
      </c:bar3DChart>
      <c:catAx>
        <c:axId val="-209341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lang="es-DO" sz="1050" b="1" i="0" u="none" strike="noStrike" baseline="0">
                <a:solidFill>
                  <a:srgbClr val="000000"/>
                </a:solidFill>
                <a:latin typeface="Courier New"/>
                <a:ea typeface="Courier New"/>
                <a:cs typeface="Courier New"/>
              </a:defRPr>
            </a:pPr>
            <a:endParaRPr lang="es-ES"/>
          </a:p>
        </c:txPr>
        <c:crossAx val="-2093895304"/>
        <c:crosses val="autoZero"/>
        <c:auto val="1"/>
        <c:lblAlgn val="ctr"/>
        <c:lblOffset val="100"/>
        <c:noMultiLvlLbl val="0"/>
      </c:catAx>
      <c:valAx>
        <c:axId val="-20938953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s-DO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2093418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DO" sz="1800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Countries of</a:t>
            </a: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 Departure of Repatriated Dominican Nationals</a:t>
            </a:r>
            <a:endParaRPr lang="en-US" sz="1800" baseline="0" dirty="0">
              <a:latin typeface="Times New Roman" pitchFamily="18" charset="0"/>
              <a:cs typeface="Times New Roman" pitchFamily="18" charset="0"/>
            </a:endParaRPr>
          </a:p>
          <a:p>
            <a:pPr>
              <a:defRPr lang="es-DO" sz="1800"/>
            </a:pPr>
            <a:r>
              <a:rPr lang="en-US" sz="1800" baseline="0" dirty="0" smtClean="0">
                <a:latin typeface="Times New Roman" pitchFamily="18" charset="0"/>
                <a:cs typeface="Times New Roman" pitchFamily="18" charset="0"/>
              </a:rPr>
              <a:t>January-July 2013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1218163701759"/>
          <c:y val="0.0024775387700678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39660493827161"/>
          <c:y val="0.0251595074904501"/>
          <c:w val="0.945925564304462"/>
          <c:h val="0.5994018055435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Hoja2!$N$6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Hoja2!$A$7:$A$46</c:f>
              <c:strCache>
                <c:ptCount val="40"/>
                <c:pt idx="0">
                  <c:v>ALEMANIA</c:v>
                </c:pt>
                <c:pt idx="1">
                  <c:v>ANTIGUA Y BARBUDA</c:v>
                </c:pt>
                <c:pt idx="2">
                  <c:v>ARGENTINA</c:v>
                </c:pt>
                <c:pt idx="3">
                  <c:v>ARUBA</c:v>
                </c:pt>
                <c:pt idx="4">
                  <c:v>BAHAMAS</c:v>
                </c:pt>
                <c:pt idx="5">
                  <c:v>BELGICA</c:v>
                </c:pt>
                <c:pt idx="6">
                  <c:v>BULGARIA</c:v>
                </c:pt>
                <c:pt idx="7">
                  <c:v>CANADA</c:v>
                </c:pt>
                <c:pt idx="8">
                  <c:v>COLOMBIA</c:v>
                </c:pt>
                <c:pt idx="9">
                  <c:v>COSTA RICA</c:v>
                </c:pt>
                <c:pt idx="10">
                  <c:v>CURAZAO</c:v>
                </c:pt>
                <c:pt idx="11">
                  <c:v>CHILE</c:v>
                </c:pt>
                <c:pt idx="12">
                  <c:v>ECUADOR</c:v>
                </c:pt>
                <c:pt idx="13">
                  <c:v>ESPAÑA</c:v>
                </c:pt>
                <c:pt idx="14">
                  <c:v>ESTADOS UNIDOS</c:v>
                </c:pt>
                <c:pt idx="15">
                  <c:v>EL SALVADOR</c:v>
                </c:pt>
                <c:pt idx="16">
                  <c:v>FINLANDIA</c:v>
                </c:pt>
                <c:pt idx="17">
                  <c:v>FRANCIA</c:v>
                </c:pt>
                <c:pt idx="18">
                  <c:v>GUADALUPE</c:v>
                </c:pt>
                <c:pt idx="19">
                  <c:v>GUATEMALA</c:v>
                </c:pt>
                <c:pt idx="20">
                  <c:v>GUAYANA FRANCESA</c:v>
                </c:pt>
                <c:pt idx="21">
                  <c:v>GRAN BRETAÑA</c:v>
                </c:pt>
                <c:pt idx="22">
                  <c:v>GRECIA</c:v>
                </c:pt>
                <c:pt idx="23">
                  <c:v>HOLANDA</c:v>
                </c:pt>
                <c:pt idx="24">
                  <c:v>HONDURAS</c:v>
                </c:pt>
                <c:pt idx="25">
                  <c:v>INGLATERRA</c:v>
                </c:pt>
                <c:pt idx="26">
                  <c:v>ITALIA</c:v>
                </c:pt>
                <c:pt idx="27">
                  <c:v>JAPON</c:v>
                </c:pt>
                <c:pt idx="28">
                  <c:v>MEXICO</c:v>
                </c:pt>
                <c:pt idx="29">
                  <c:v>NICARAGUA</c:v>
                </c:pt>
                <c:pt idx="30">
                  <c:v>NORUEGA</c:v>
                </c:pt>
                <c:pt idx="31">
                  <c:v>PANAMA</c:v>
                </c:pt>
                <c:pt idx="32">
                  <c:v>PUERTO RICO</c:v>
                </c:pt>
                <c:pt idx="33">
                  <c:v>SAINT MARTIN</c:v>
                </c:pt>
                <c:pt idx="34">
                  <c:v>SAINT THOMAS</c:v>
                </c:pt>
                <c:pt idx="35">
                  <c:v>SUIZA</c:v>
                </c:pt>
                <c:pt idx="36">
                  <c:v>SURINAM</c:v>
                </c:pt>
                <c:pt idx="37">
                  <c:v>TRINIDAD Y TOBAGO</c:v>
                </c:pt>
                <c:pt idx="38">
                  <c:v>TURCOS Y CAICOS</c:v>
                </c:pt>
                <c:pt idx="39">
                  <c:v>VENEZUELA</c:v>
                </c:pt>
              </c:strCache>
            </c:strRef>
          </c:cat>
          <c:val>
            <c:numRef>
              <c:f>Hoja2!$N$7:$N$46</c:f>
              <c:numCache>
                <c:formatCode>0;[Red]0</c:formatCode>
                <c:ptCount val="40"/>
                <c:pt idx="0">
                  <c:v>6.0</c:v>
                </c:pt>
                <c:pt idx="1">
                  <c:v>3.0</c:v>
                </c:pt>
                <c:pt idx="2">
                  <c:v>2.0</c:v>
                </c:pt>
                <c:pt idx="3">
                  <c:v>3.0</c:v>
                </c:pt>
                <c:pt idx="4">
                  <c:v>12.0</c:v>
                </c:pt>
                <c:pt idx="5">
                  <c:v>6.0</c:v>
                </c:pt>
                <c:pt idx="6">
                  <c:v>2.0</c:v>
                </c:pt>
                <c:pt idx="7">
                  <c:v>15.0</c:v>
                </c:pt>
                <c:pt idx="8">
                  <c:v>4.0</c:v>
                </c:pt>
                <c:pt idx="9">
                  <c:v>4.0</c:v>
                </c:pt>
                <c:pt idx="10">
                  <c:v>32.0</c:v>
                </c:pt>
                <c:pt idx="11">
                  <c:v>14.0</c:v>
                </c:pt>
                <c:pt idx="12">
                  <c:v>4.0</c:v>
                </c:pt>
                <c:pt idx="13">
                  <c:v>109.0</c:v>
                </c:pt>
                <c:pt idx="14">
                  <c:v>1132.0</c:v>
                </c:pt>
                <c:pt idx="15">
                  <c:v>2.0</c:v>
                </c:pt>
                <c:pt idx="16">
                  <c:v>1.0</c:v>
                </c:pt>
                <c:pt idx="17">
                  <c:v>9.0</c:v>
                </c:pt>
                <c:pt idx="18">
                  <c:v>11.0</c:v>
                </c:pt>
                <c:pt idx="19">
                  <c:v>1.0</c:v>
                </c:pt>
                <c:pt idx="20">
                  <c:v>1.0</c:v>
                </c:pt>
                <c:pt idx="21">
                  <c:v>2.0</c:v>
                </c:pt>
                <c:pt idx="22">
                  <c:v>6.0</c:v>
                </c:pt>
                <c:pt idx="23">
                  <c:v>2.0</c:v>
                </c:pt>
                <c:pt idx="24">
                  <c:v>4.0</c:v>
                </c:pt>
                <c:pt idx="25">
                  <c:v>1.0</c:v>
                </c:pt>
                <c:pt idx="26">
                  <c:v>5.0</c:v>
                </c:pt>
                <c:pt idx="27">
                  <c:v>1.0</c:v>
                </c:pt>
                <c:pt idx="28">
                  <c:v>46.0</c:v>
                </c:pt>
                <c:pt idx="29">
                  <c:v>6.0</c:v>
                </c:pt>
                <c:pt idx="30">
                  <c:v>2.0</c:v>
                </c:pt>
                <c:pt idx="31">
                  <c:v>55.0</c:v>
                </c:pt>
                <c:pt idx="32">
                  <c:v>155.0</c:v>
                </c:pt>
                <c:pt idx="33">
                  <c:v>19.0</c:v>
                </c:pt>
                <c:pt idx="34">
                  <c:v>2.0</c:v>
                </c:pt>
                <c:pt idx="35">
                  <c:v>6.0</c:v>
                </c:pt>
                <c:pt idx="36">
                  <c:v>2.0</c:v>
                </c:pt>
                <c:pt idx="37">
                  <c:v>32.0</c:v>
                </c:pt>
                <c:pt idx="38">
                  <c:v>1.0</c:v>
                </c:pt>
                <c:pt idx="3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93946680"/>
        <c:axId val="-2093943640"/>
        <c:axId val="0"/>
      </c:bar3DChart>
      <c:catAx>
        <c:axId val="-209394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DO"/>
            </a:pPr>
            <a:endParaRPr lang="es-ES"/>
          </a:p>
        </c:txPr>
        <c:crossAx val="-2093943640"/>
        <c:crosses val="autoZero"/>
        <c:auto val="1"/>
        <c:lblAlgn val="ctr"/>
        <c:lblOffset val="100"/>
        <c:noMultiLvlLbl val="0"/>
      </c:catAx>
      <c:valAx>
        <c:axId val="-2093943640"/>
        <c:scaling>
          <c:orientation val="minMax"/>
        </c:scaling>
        <c:delete val="0"/>
        <c:axPos val="l"/>
        <c:majorGridlines/>
        <c:numFmt formatCode="0;[Red]0" sourceLinked="1"/>
        <c:majorTickMark val="none"/>
        <c:minorTickMark val="none"/>
        <c:tickLblPos val="nextTo"/>
        <c:txPr>
          <a:bodyPr/>
          <a:lstStyle/>
          <a:p>
            <a:pPr>
              <a:defRPr lang="es-DO"/>
            </a:pPr>
            <a:endParaRPr lang="es-ES"/>
          </a:p>
        </c:txPr>
        <c:crossAx val="-2093946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0.00435</cdr:x>
      <cdr:y>0.95398</cdr:y>
    </cdr:from>
    <cdr:to>
      <cdr:x>0.37581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79" y="4343423"/>
          <a:ext cx="3248027" cy="209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0.36454</cdr:x>
      <cdr:y>0.02101</cdr:y>
    </cdr:from>
    <cdr:to>
      <cdr:x>0.64542</cdr:x>
      <cdr:y>0.22269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486150" y="95250"/>
          <a:ext cx="26860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 rtl="0" eaLnBrk="1" fontAlgn="auto" latinLnBrk="0" hangingPunct="1"/>
          <a:r>
            <a:rPr lang="en-US" sz="1000" b="1" i="0" baseline="0" dirty="0">
              <a:latin typeface="Times New Roman" pitchFamily="18" charset="0"/>
              <a:ea typeface="+mn-ea"/>
              <a:cs typeface="Times New Roman" pitchFamily="18" charset="0"/>
            </a:rPr>
            <a:t>CIUDADANOS DOMINICANOS REPATRIADOS  </a:t>
          </a:r>
          <a:endParaRPr lang="es-DO" sz="100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rtl="0" eaLnBrk="1" fontAlgn="auto" latinLnBrk="0" hangingPunct="1"/>
          <a:r>
            <a:rPr lang="en-US" sz="1000" b="1" i="0" baseline="0" dirty="0">
              <a:latin typeface="Times New Roman" pitchFamily="18" charset="0"/>
              <a:ea typeface="+mn-ea"/>
              <a:cs typeface="Times New Roman" pitchFamily="18" charset="0"/>
            </a:rPr>
            <a:t>SEG</a:t>
          </a:r>
          <a:r>
            <a:rPr lang="es-ES" sz="1000" b="1" i="0" baseline="0" dirty="0">
              <a:latin typeface="Times New Roman" pitchFamily="18" charset="0"/>
              <a:ea typeface="+mn-ea"/>
              <a:cs typeface="Times New Roman" pitchFamily="18" charset="0"/>
            </a:rPr>
            <a:t>Ú</a:t>
          </a:r>
          <a:r>
            <a:rPr lang="en-US" sz="1000" b="1" i="0" baseline="0" dirty="0">
              <a:latin typeface="Times New Roman" pitchFamily="18" charset="0"/>
              <a:ea typeface="+mn-ea"/>
              <a:cs typeface="Times New Roman" pitchFamily="18" charset="0"/>
            </a:rPr>
            <a:t>N PROCEDENCIA</a:t>
          </a:r>
          <a:endParaRPr lang="es-DO" sz="100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rtl="0" eaLnBrk="1" fontAlgn="base" latinLnBrk="0" hangingPunct="1"/>
          <a:r>
            <a:rPr lang="en-US" sz="1000" b="1" i="0" baseline="0" dirty="0">
              <a:latin typeface="Times New Roman" pitchFamily="18" charset="0"/>
              <a:ea typeface="+mn-ea"/>
              <a:cs typeface="Times New Roman" pitchFamily="18" charset="0"/>
            </a:rPr>
            <a:t>AÑO 2012</a:t>
          </a:r>
        </a:p>
        <a:p xmlns:a="http://schemas.openxmlformats.org/drawingml/2006/main">
          <a:endParaRPr lang="es-DO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451D-AB37-473A-804D-6364D97182B1}" type="datetimeFigureOut">
              <a:rPr lang="en-US" smtClean="0"/>
              <a:pPr/>
              <a:t>9/18/13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DFA4-9148-40EC-8992-E29CB8A4F72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785950"/>
          </a:xfrm>
        </p:spPr>
        <p:txBody>
          <a:bodyPr>
            <a:normAutofit/>
          </a:bodyPr>
          <a:lstStyle/>
          <a:p>
            <a:r>
              <a:rPr lang="en-GB" dirty="0" smtClean="0"/>
              <a:t>General Directorate of </a:t>
            </a:r>
            <a:r>
              <a:rPr lang="en-GB" dirty="0" smtClean="0"/>
              <a:t>M</a:t>
            </a:r>
            <a:r>
              <a:rPr lang="en-GB" dirty="0" smtClean="0"/>
              <a:t>igration</a:t>
            </a:r>
            <a:endParaRPr lang="en-GB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/>
          <a:lstStyle/>
          <a:p>
            <a:r>
              <a:rPr lang="en-GB" dirty="0" smtClean="0"/>
              <a:t>of the</a:t>
            </a:r>
          </a:p>
          <a:p>
            <a:r>
              <a:rPr lang="en-GB" dirty="0" smtClean="0"/>
              <a:t>Dominican Republic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2"/>
            <a:ext cx="2003208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414" y="500043"/>
            <a:ext cx="717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spc="150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Segoe UI" pitchFamily="34" charset="0"/>
                <a:cs typeface="Segoe UI" pitchFamily="34" charset="0"/>
              </a:rPr>
              <a:t>NATIONAL COMMISSION FOR REFUGEES </a:t>
            </a:r>
            <a:endParaRPr lang="en-GB" b="1" spc="150" dirty="0" smtClean="0">
              <a:ln w="1143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en-GB" b="1" spc="150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GB" b="1" spc="150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Segoe UI" pitchFamily="34" charset="0"/>
                <a:cs typeface="Segoe UI" pitchFamily="34" charset="0"/>
              </a:rPr>
              <a:t>CONARE)</a:t>
            </a:r>
            <a:endParaRPr lang="en-GB" b="1" spc="150" dirty="0">
              <a:ln w="1143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135729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CONARE was inactive since 1995. Subsequently, one meeting was held in 2005 granting refugee status, through Resolution No. 01/2005, to five refugee status applicants: 3 Russian nationals, 1 Haitian national and 1 Guatemalan national.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1538" y="2857496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Since 2012, CONARE  has been reactivated: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Technical Sub-committee </a:t>
            </a:r>
            <a:r>
              <a:rPr lang="en-GB" dirty="0" smtClean="0"/>
              <a:t>held </a:t>
            </a:r>
            <a:r>
              <a:rPr lang="en-GB" dirty="0" smtClean="0"/>
              <a:t>21 meetings from March 20, 2012 to August 29, 2013. </a:t>
            </a:r>
            <a:r>
              <a:rPr lang="en-GB" dirty="0"/>
              <a:t>W</a:t>
            </a:r>
            <a:r>
              <a:rPr lang="en-GB" dirty="0" smtClean="0"/>
              <a:t>ritten technical opinions have been issued for 248 refugee status applicants.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CONARE </a:t>
            </a:r>
            <a:r>
              <a:rPr lang="en-GB" dirty="0" smtClean="0"/>
              <a:t>held 4 meetings in 2012-2013 and issued Resolutions 01/12, 03/13, 04/13, 05/13, 06/13 and 07/13 on 248 refugee status applications out of 452 applications recorded until August 2013, with 204 applications pending resolution.</a:t>
            </a:r>
          </a:p>
          <a:p>
            <a:pPr algn="just"/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2867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spc="150" dirty="0" smtClean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OTHER RESOLUTIONS BY CONARE</a:t>
            </a:r>
            <a:endParaRPr lang="en-GB" b="1" spc="150" dirty="0">
              <a:ln w="1143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00" y="1714487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GB" dirty="0" smtClean="0"/>
              <a:t>Resolution No</a:t>
            </a:r>
            <a:r>
              <a:rPr lang="en-GB" dirty="0" smtClean="0"/>
              <a:t>. 01/</a:t>
            </a:r>
            <a:r>
              <a:rPr lang="en-GB" dirty="0" smtClean="0"/>
              <a:t>13 establishes that the process and </a:t>
            </a:r>
            <a:r>
              <a:rPr lang="en-GB" dirty="0" smtClean="0"/>
              <a:t>procedures for determining refugee status are confidential and that the information should only be available to relevant involved institutions. </a:t>
            </a:r>
            <a:endParaRPr lang="en-GB" dirty="0"/>
          </a:p>
          <a:p>
            <a:endParaRPr lang="en-GB" dirty="0" smtClean="0"/>
          </a:p>
          <a:p>
            <a:pPr algn="just">
              <a:buFont typeface="Arial" charset="0"/>
              <a:buChar char="•"/>
            </a:pPr>
            <a:r>
              <a:rPr lang="en-GB" dirty="0" smtClean="0"/>
              <a:t>Resolution </a:t>
            </a:r>
            <a:r>
              <a:rPr lang="en-GB" dirty="0" smtClean="0"/>
              <a:t>No.02/</a:t>
            </a:r>
            <a:r>
              <a:rPr lang="en-GB" dirty="0" smtClean="0"/>
              <a:t>13 establishes the conditions and requirements for notifying the decisions made by CONARE </a:t>
            </a:r>
            <a:r>
              <a:rPr lang="en-GB" dirty="0" smtClean="0"/>
              <a:t>and </a:t>
            </a:r>
            <a:r>
              <a:rPr lang="en-GB" dirty="0" smtClean="0"/>
              <a:t>filing a petition for review.</a:t>
            </a: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 algn="just">
              <a:buFont typeface="Arial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Resolutions RR 01</a:t>
            </a:r>
            <a:r>
              <a:rPr lang="en-GB" dirty="0" smtClean="0"/>
              <a:t>/13, 02/13, 03/13, 04/13, 05/13, 06/13, 07/13, 08/13, 09/</a:t>
            </a:r>
            <a:r>
              <a:rPr lang="en-GB" dirty="0" smtClean="0"/>
              <a:t>13 and </a:t>
            </a:r>
            <a:r>
              <a:rPr lang="en-GB" dirty="0" smtClean="0"/>
              <a:t>10/13. </a:t>
            </a:r>
            <a:r>
              <a:rPr lang="en-GB" dirty="0" smtClean="0"/>
              <a:t>All</a:t>
            </a:r>
            <a:r>
              <a:rPr lang="en-GB" dirty="0" smtClean="0"/>
              <a:t> 10 resolutions are about petitions for review filed by refugee status applicants that have been denied refugee status since they do not meet the requirements established in relevant national and international </a:t>
            </a:r>
            <a:r>
              <a:rPr lang="en-GB" dirty="0" smtClean="0"/>
              <a:t>regulations on this matter.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Deportations by DGM</a:t>
            </a:r>
            <a:endParaRPr lang="en-GB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549384"/>
              </p:ext>
            </p:extLst>
          </p:nvPr>
        </p:nvGraphicFramePr>
        <p:xfrm>
          <a:off x="571472" y="1500174"/>
          <a:ext cx="797245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771800" y="1556792"/>
            <a:ext cx="3384376" cy="5539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000" b="1" dirty="0" smtClean="0">
                <a:solidFill>
                  <a:schemeClr val="bg1"/>
                </a:solidFill>
              </a:rPr>
              <a:t>REPATRIATED DOMINICAN NATIONALS </a:t>
            </a:r>
          </a:p>
          <a:p>
            <a:pPr lvl="0" algn="ctr"/>
            <a:r>
              <a:rPr lang="en-GB" sz="1000" b="1" dirty="0" smtClean="0">
                <a:solidFill>
                  <a:schemeClr val="bg1"/>
                </a:solidFill>
              </a:rPr>
              <a:t>BY COUNTRY OF REPATRIATION</a:t>
            </a:r>
          </a:p>
          <a:p>
            <a:pPr lvl="0" algn="ctr"/>
            <a:r>
              <a:rPr lang="en-GB" sz="1000" b="1" dirty="0" smtClean="0">
                <a:solidFill>
                  <a:schemeClr val="bg1"/>
                </a:solidFill>
              </a:rPr>
              <a:t>2012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/>
        </p:nvGraphicFramePr>
        <p:xfrm>
          <a:off x="857224" y="1071546"/>
          <a:ext cx="798198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3203848" y="1124744"/>
            <a:ext cx="3384376" cy="6001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100" b="1" dirty="0" smtClean="0">
                <a:solidFill>
                  <a:schemeClr val="bg1"/>
                </a:solidFill>
                <a:latin typeface="Courier New"/>
                <a:cs typeface="Courier New"/>
              </a:rPr>
              <a:t>DEPORTED FOREIGN NATIONALS </a:t>
            </a:r>
          </a:p>
          <a:p>
            <a:pPr lvl="0" algn="ctr"/>
            <a:r>
              <a:rPr lang="en-GB" sz="1100" b="1" dirty="0" smtClean="0">
                <a:solidFill>
                  <a:schemeClr val="bg1"/>
                </a:solidFill>
                <a:latin typeface="Courier New"/>
                <a:cs typeface="Courier New"/>
              </a:rPr>
              <a:t>BY NATIONALITY</a:t>
            </a:r>
          </a:p>
          <a:p>
            <a:pPr lvl="0" algn="ctr"/>
            <a:r>
              <a:rPr lang="en-GB" sz="1100" b="1" dirty="0" smtClean="0">
                <a:solidFill>
                  <a:schemeClr val="bg1"/>
                </a:solidFill>
                <a:latin typeface="Courier New"/>
                <a:cs typeface="Courier New"/>
              </a:rPr>
              <a:t>2012</a:t>
            </a:r>
            <a:endParaRPr lang="en-GB" sz="1100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779"/>
            <a:ext cx="8229600" cy="11430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6" name="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646597"/>
              </p:ext>
            </p:extLst>
          </p:nvPr>
        </p:nvGraphicFramePr>
        <p:xfrm>
          <a:off x="457200" y="1039249"/>
          <a:ext cx="8229600" cy="512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Presented by: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Moisés</a:t>
            </a:r>
            <a:r>
              <a:rPr lang="en-GB" dirty="0" smtClean="0"/>
              <a:t> Vargas</a:t>
            </a:r>
          </a:p>
          <a:p>
            <a:endParaRPr lang="en-GB" dirty="0" smtClean="0"/>
          </a:p>
          <a:p>
            <a:r>
              <a:rPr lang="en-GB" dirty="0" smtClean="0"/>
              <a:t>Head of the Department of Deportations and Impediments and the National Office for Refugees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+mn-lt"/>
              </a:rPr>
              <a:t>Public Policy on</a:t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Migrants in Vulnerable Situations</a:t>
            </a:r>
            <a:endParaRPr lang="en-GB" sz="3600" dirty="0">
              <a:latin typeface="+mn-lt"/>
            </a:endParaRPr>
          </a:p>
        </p:txBody>
      </p:sp>
      <p:grpSp>
        <p:nvGrpSpPr>
          <p:cNvPr id="4" name="5 Grupo"/>
          <p:cNvGrpSpPr>
            <a:grpSpLocks noGrp="1"/>
          </p:cNvGrpSpPr>
          <p:nvPr/>
        </p:nvGrpSpPr>
        <p:grpSpPr bwMode="auto">
          <a:xfrm>
            <a:off x="571472" y="1928802"/>
            <a:ext cx="8229600" cy="4197350"/>
            <a:chOff x="642910" y="3000372"/>
            <a:chExt cx="7715960" cy="3143271"/>
          </a:xfrm>
        </p:grpSpPr>
        <p:pic>
          <p:nvPicPr>
            <p:cNvPr id="5" name="Picture 3" descr="C:\Users\Migracion\Desktop\Rv RE datos estadisticos AVRR en excel y word\P101069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5984" y="3000372"/>
              <a:ext cx="4643438" cy="314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15206" y="3643314"/>
              <a:ext cx="1143664" cy="139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3929082"/>
              <a:ext cx="999926" cy="100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+mn-lt"/>
              </a:rPr>
              <a:t>Voluntary Assisted Return Programmes Executed by IOM and DGM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2" descr="C:\Users\Migracion\Desktop\Rv RE datos estadisticos AVRR en excel y word\OIM AVR 20120327 Convoy DG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0571" y="2148681"/>
            <a:ext cx="62428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+mn-lt"/>
              </a:rPr>
              <a:t>Voluntary Return of Migrants</a:t>
            </a:r>
            <a:endParaRPr lang="en-GB" sz="3600" dirty="0">
              <a:latin typeface="+mn-lt"/>
            </a:endParaRPr>
          </a:p>
        </p:txBody>
      </p:sp>
      <p:grpSp>
        <p:nvGrpSpPr>
          <p:cNvPr id="4" name="15 Grupo"/>
          <p:cNvGrpSpPr>
            <a:grpSpLocks noGrp="1"/>
          </p:cNvGrpSpPr>
          <p:nvPr/>
        </p:nvGrpSpPr>
        <p:grpSpPr bwMode="auto">
          <a:xfrm>
            <a:off x="1261897" y="1142984"/>
            <a:ext cx="6783519" cy="714379"/>
            <a:chOff x="2000232" y="1068202"/>
            <a:chExt cx="5310221" cy="747819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0839" y="1068202"/>
              <a:ext cx="3781425" cy="74781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6578" y="1142984"/>
              <a:ext cx="5238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232" y="1142984"/>
              <a:ext cx="595314" cy="595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C:\Documents and Settings\Compaq_Propietario\Escritorio\Presentacion Costa Rica\Mapa avrr sept 2013 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143116"/>
            <a:ext cx="7358114" cy="4357718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2267744" y="1124744"/>
            <a:ext cx="4896544" cy="76944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VOLUNTARY ASSISTED RETURN PROGRAMME FOR MIGRANTS IN VULNERABLE SITUATIONS</a:t>
            </a:r>
          </a:p>
          <a:p>
            <a:pPr lvl="0" algn="ctr"/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EXECUTED BY IOM/DOMINICAN REPUBLIC, IN COORDINATION WITH THE GENERAL DIRECTORATE OF MIGRATION, 2010-2013</a:t>
            </a:r>
            <a:endParaRPr lang="en-GB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71600" y="2132856"/>
            <a:ext cx="7048400" cy="253916"/>
          </a:xfrm>
          <a:prstGeom prst="rect">
            <a:avLst/>
          </a:prstGeom>
          <a:solidFill>
            <a:srgbClr val="00009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050" dirty="0" smtClean="0">
                <a:latin typeface="+mj-lt"/>
              </a:rPr>
              <a:t>Voluntary Assisted Return and </a:t>
            </a:r>
            <a:r>
              <a:rPr lang="en-GB" sz="1050" dirty="0" smtClean="0">
                <a:latin typeface="+mj-lt"/>
              </a:rPr>
              <a:t>Reintegration </a:t>
            </a:r>
            <a:r>
              <a:rPr lang="en-GB" sz="1050" dirty="0" smtClean="0">
                <a:latin typeface="+mj-lt"/>
              </a:rPr>
              <a:t>Records for February 2010 – September 2013</a:t>
            </a:r>
            <a:endParaRPr lang="en-GB" sz="105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Voluntary Assisted Return and Reintegration in Haiti</a:t>
            </a:r>
            <a:endParaRPr lang="en-GB" dirty="0"/>
          </a:p>
        </p:txBody>
      </p:sp>
      <p:pic>
        <p:nvPicPr>
          <p:cNvPr id="5122" name="Picture 2" descr="C:\Documents and Settings\Compaq_Propietario\Escritorio\Presentacion Costa Rica\sectores en Haiti donde se hizo el retor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600200"/>
            <a:ext cx="6858047" cy="4686320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1187624" y="1590908"/>
            <a:ext cx="6544344" cy="253916"/>
          </a:xfrm>
          <a:prstGeom prst="rect">
            <a:avLst/>
          </a:prstGeom>
          <a:solidFill>
            <a:srgbClr val="00009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050" dirty="0" smtClean="0">
                <a:latin typeface="+mj-lt"/>
              </a:rPr>
              <a:t>Voluntary Assisted Return and Reintegration, Figures and Destinations, February 2010 – September 2013</a:t>
            </a:r>
            <a:endParaRPr lang="en-GB" sz="105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 Process</a:t>
            </a:r>
            <a:endParaRPr lang="en-GB" dirty="0"/>
          </a:p>
        </p:txBody>
      </p:sp>
      <p:pic>
        <p:nvPicPr>
          <p:cNvPr id="1026" name="Picture 2" descr="C:\Documents and Settings\Compaq_Propietario\Escritorio\Presentacion Costa Rica\IOM DR AVRR returns aug 2013 DGM Civl defense and I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7919"/>
            <a:ext cx="5429288" cy="442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Crossing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Haiti</a:t>
            </a:r>
            <a:r>
              <a:rPr lang="en-GB" dirty="0" smtClean="0"/>
              <a:t>-Dominican Republic Border</a:t>
            </a:r>
            <a:endParaRPr lang="en-GB" dirty="0"/>
          </a:p>
        </p:txBody>
      </p:sp>
      <p:pic>
        <p:nvPicPr>
          <p:cNvPr id="3074" name="Picture 2" descr="C:\Documents and Settings\Compaq_Propietario\Escritorio\Presentacion Costa Rica\en proces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428736"/>
            <a:ext cx="657229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Documents and Settings\Compaq_Propietario\Escritorio\Presentacion Costa Rica\Dentro del bus en retorno a Hai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59306"/>
            <a:ext cx="7500990" cy="494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24406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439</Words>
  <Application>Microsoft Macintosh PowerPoint</Application>
  <PresentationFormat>Presentación en pantalla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General Directorate of Migration</vt:lpstr>
      <vt:lpstr>Presented by:</vt:lpstr>
      <vt:lpstr>Public Policy on Migrants in Vulnerable Situations</vt:lpstr>
      <vt:lpstr>Voluntary Assisted Return Programmes Executed by IOM and DGM</vt:lpstr>
      <vt:lpstr>Voluntary Return of Migrants</vt:lpstr>
      <vt:lpstr>Voluntary Assisted Return and Reintegration in Haiti</vt:lpstr>
      <vt:lpstr>Transfer Process</vt:lpstr>
      <vt:lpstr>Crossing the  Haiti-Dominican Republic Border</vt:lpstr>
      <vt:lpstr> </vt:lpstr>
      <vt:lpstr>Presentación de PowerPoint</vt:lpstr>
      <vt:lpstr>Presentación de PowerPoint</vt:lpstr>
      <vt:lpstr>Deportations by DGM</vt:lpstr>
      <vt:lpstr>Presentación de PowerPoint</vt:lpstr>
      <vt:lpstr> 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Christiane Lehnhoff</cp:lastModifiedBy>
  <cp:revision>35</cp:revision>
  <dcterms:created xsi:type="dcterms:W3CDTF">2013-09-14T01:47:09Z</dcterms:created>
  <dcterms:modified xsi:type="dcterms:W3CDTF">2013-09-18T13:50:31Z</dcterms:modified>
</cp:coreProperties>
</file>