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9144000" cy="5143500" type="screen16x9"/>
  <p:notesSz cx="6858000" cy="9144000"/>
  <p:embeddedFontLst>
    <p:embeddedFont>
      <p:font typeface="Oswald" panose="020B0604020202020204" charset="0"/>
      <p:regular r:id="rId7"/>
      <p:bold r:id="rId8"/>
    </p:embeddedFont>
  </p:embeddedFontLst>
  <p:custDataLst>
    <p:tags r:id="rId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3" autoAdjust="0"/>
  </p:normalViewPr>
  <p:slideViewPr>
    <p:cSldViewPr snapToGrid="0">
      <p:cViewPr varScale="1">
        <p:scale>
          <a:sx n="87" d="100"/>
          <a:sy n="87" d="100"/>
        </p:scale>
        <p:origin x="90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Ministerios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765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Cancillerias</a:t>
            </a:r>
            <a:r>
              <a:rPr lang="en-US" dirty="0"/>
              <a:t>/</a:t>
            </a:r>
            <a:r>
              <a:rPr lang="en-US" dirty="0" err="1"/>
              <a:t>Consulados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521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Ambos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552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38325" y="1211650"/>
            <a:ext cx="19971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4800" b="1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-75"/>
            <a:ext cx="7930374" cy="771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2998381"/>
            <a:ext cx="7930374" cy="616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Acuerdos con los Ministerios de Trabajo de otros países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78306" y="3523906"/>
          <a:ext cx="7930375" cy="136886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309468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Organos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Resutlados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184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254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BDB309A-9FA1-45DD-A82F-32A12C40C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5897"/>
              </p:ext>
            </p:extLst>
          </p:nvPr>
        </p:nvGraphicFramePr>
        <p:xfrm>
          <a:off x="760164" y="771182"/>
          <a:ext cx="8174516" cy="59523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94594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4179922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</a:tblGrid>
              <a:tr h="5716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Derechos </a:t>
                      </a:r>
                      <a:r>
                        <a:rPr lang="en-US" dirty="0" err="1"/>
                        <a:t>laborales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reconocidos</a:t>
                      </a:r>
                      <a:r>
                        <a:rPr lang="en-US" dirty="0"/>
                        <a:t> a </a:t>
                      </a:r>
                      <a:r>
                        <a:rPr lang="en-US" dirty="0" err="1"/>
                        <a:t>toda</a:t>
                      </a:r>
                      <a:r>
                        <a:rPr lang="en-US" dirty="0"/>
                        <a:t> persona </a:t>
                      </a:r>
                      <a:r>
                        <a:rPr lang="en-US" dirty="0" err="1"/>
                        <a:t>trabajadora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enlistarlos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Limitaciones</a:t>
                      </a:r>
                      <a:r>
                        <a:rPr lang="en-US" dirty="0"/>
                        <a:t> y </a:t>
                      </a:r>
                      <a:r>
                        <a:rPr lang="en-US" dirty="0" err="1"/>
                        <a:t>disposiciones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especiales</a:t>
                      </a:r>
                      <a:r>
                        <a:rPr lang="en-US" dirty="0"/>
                        <a:t> para personas </a:t>
                      </a:r>
                      <a:r>
                        <a:rPr lang="en-US" dirty="0" err="1"/>
                        <a:t>trabajadoras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504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Los 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extranjeros habilitados a trabajar disfrutan de la protección de las Leyes laborales y sociales de lugar</a:t>
                      </a: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ya que, l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as leyes concernientes al trabajo son de carácter territorial. Estos derechos son:</a:t>
                      </a: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Pago de salario mínimo establecido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Vacaciones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Regalía pascual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DO" sz="14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Prestaciones laborales 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Registro en el Sistema de Seguridad </a:t>
                      </a: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2.    Los procedimientos administrativos o judiciales que conciernen a los extranjeros, respetaran las garantías previstas en la Constitución, convenciones internacionales y leyes vigentes. </a:t>
                      </a:r>
                      <a:endParaRPr lang="es-DO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DO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No 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pueden participar en actividades políticas en el territorio nacional, salvo para el ejercicio del derecho al sufragio de su país de </a:t>
                      </a: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origen. </a:t>
                      </a:r>
                      <a:endParaRPr lang="es-DO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indent="-342900">
                        <a:buAutoNum type="arabicParenR"/>
                      </a:pP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Tienen 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 obligación de registrarse en el </a:t>
                      </a: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Libro </a:t>
                      </a:r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 Extranjería, de acuerdo con la </a:t>
                      </a: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ley, todo nacimiento</a:t>
                      </a:r>
                      <a:r>
                        <a:rPr lang="es-DO" sz="1400" b="0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de niño o niña, cuya madre extranjera no tenga la documentación requerida.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DO" sz="1400" b="0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Deben conducirse al Consulado de su nacionalidad a los fines de registrar allí a su niño(a).</a:t>
                      </a:r>
                      <a:endParaRPr lang="es-DO" sz="14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arenR"/>
                        <a:tabLst/>
                        <a:defRPr/>
                      </a:pPr>
                      <a:r>
                        <a:rPr lang="es-DO" sz="1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Los migrantes y sus familiares que se encuentran en territorio nacional, sin importar su estatus migratorio podrán acceder a la justicia en busca de protección de sus derechos humanos cuando entiendan que los mismos se les han vulnerado. </a:t>
                      </a:r>
                    </a:p>
                    <a:p>
                      <a:pPr marL="342900" indent="-342900">
                        <a:buAutoNum type="arabicParenR"/>
                      </a:pPr>
                      <a:endParaRPr lang="en-US" i="0" baseline="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362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-75"/>
            <a:ext cx="8554452" cy="5143575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1"/>
            <a:ext cx="7930374" cy="793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93026"/>
              </p:ext>
            </p:extLst>
          </p:nvPr>
        </p:nvGraphicFramePr>
        <p:xfrm>
          <a:off x="771181" y="683046"/>
          <a:ext cx="8295701" cy="1981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95701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</a:tblGrid>
              <a:tr h="2786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dirty="0"/>
                        <a:t>Regulaciones en materia consular para las personas trabajadoras migrantes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254066">
                <a:tc>
                  <a:txBody>
                    <a:bodyPr/>
                    <a:lstStyle/>
                    <a:p>
                      <a:r>
                        <a:rPr lang="en-US" dirty="0" err="1"/>
                        <a:t>Obtener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una</a:t>
                      </a:r>
                      <a:r>
                        <a:rPr lang="en-US" baseline="0" dirty="0"/>
                        <a:t> visa de </a:t>
                      </a:r>
                      <a:r>
                        <a:rPr lang="en-US" baseline="0" dirty="0" err="1"/>
                        <a:t>trabajo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en</a:t>
                      </a:r>
                      <a:r>
                        <a:rPr lang="en-US" baseline="0" dirty="0"/>
                        <a:t> el </a:t>
                      </a:r>
                      <a:r>
                        <a:rPr lang="en-US" baseline="0" dirty="0" err="1"/>
                        <a:t>consulado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dominicano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en</a:t>
                      </a:r>
                      <a:r>
                        <a:rPr lang="en-US" baseline="0" dirty="0"/>
                        <a:t> el </a:t>
                      </a:r>
                      <a:r>
                        <a:rPr lang="en-US" baseline="0" dirty="0" err="1"/>
                        <a:t>país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origen</a:t>
                      </a:r>
                      <a:r>
                        <a:rPr lang="en-US" baseline="0" dirty="0"/>
                        <a:t> del </a:t>
                      </a:r>
                      <a:r>
                        <a:rPr lang="en-US" baseline="0" dirty="0" err="1"/>
                        <a:t>extranjero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basada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en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una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oferta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trabajo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emitida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por</a:t>
                      </a:r>
                      <a:r>
                        <a:rPr lang="en-US" baseline="0" dirty="0"/>
                        <a:t> el </a:t>
                      </a:r>
                      <a:r>
                        <a:rPr lang="en-US" baseline="0" dirty="0" err="1"/>
                        <a:t>empleador</a:t>
                      </a:r>
                      <a:r>
                        <a:rPr lang="en-US" baseline="0" dirty="0"/>
                        <a:t> y </a:t>
                      </a:r>
                      <a:r>
                        <a:rPr lang="en-US" baseline="0" dirty="0" err="1"/>
                        <a:t>aprobada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por</a:t>
                      </a:r>
                      <a:r>
                        <a:rPr lang="en-US" baseline="0" dirty="0"/>
                        <a:t> el </a:t>
                      </a:r>
                      <a:r>
                        <a:rPr lang="en-US" baseline="0" dirty="0" err="1"/>
                        <a:t>Ministerio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trabajo</a:t>
                      </a:r>
                      <a:r>
                        <a:rPr lang="en-US" baseline="0" dirty="0"/>
                        <a:t> que </a:t>
                      </a:r>
                      <a:r>
                        <a:rPr lang="en-US" baseline="0" dirty="0" err="1"/>
                        <a:t>confirma</a:t>
                      </a:r>
                      <a:r>
                        <a:rPr lang="en-US" baseline="0" dirty="0"/>
                        <a:t> que </a:t>
                      </a:r>
                      <a:r>
                        <a:rPr lang="en-US" baseline="0" dirty="0" err="1"/>
                        <a:t>este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empleador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cumple</a:t>
                      </a:r>
                      <a:r>
                        <a:rPr lang="en-US" baseline="0" dirty="0"/>
                        <a:t> con el </a:t>
                      </a:r>
                      <a:r>
                        <a:rPr lang="en-US" baseline="0" dirty="0" err="1"/>
                        <a:t>depósito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mensual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su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planilla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empleados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fijos</a:t>
                      </a:r>
                      <a:r>
                        <a:rPr lang="en-US" baseline="0" dirty="0"/>
                        <a:t>, para de </a:t>
                      </a:r>
                      <a:r>
                        <a:rPr lang="en-US" baseline="0" dirty="0" err="1"/>
                        <a:t>esta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manera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comprobar</a:t>
                      </a:r>
                      <a:r>
                        <a:rPr lang="en-US" baseline="0" dirty="0"/>
                        <a:t> que la </a:t>
                      </a:r>
                      <a:r>
                        <a:rPr lang="en-US" baseline="0" dirty="0" err="1"/>
                        <a:t>empresa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cumple</a:t>
                      </a:r>
                      <a:r>
                        <a:rPr lang="en-US" baseline="0" dirty="0"/>
                        <a:t> con el </a:t>
                      </a:r>
                      <a:r>
                        <a:rPr lang="en-US" baseline="0" dirty="0" err="1"/>
                        <a:t>requisito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establecido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por</a:t>
                      </a:r>
                      <a:r>
                        <a:rPr lang="en-US" baseline="0" dirty="0"/>
                        <a:t> el </a:t>
                      </a:r>
                      <a:r>
                        <a:rPr lang="en-US" baseline="0" dirty="0" err="1"/>
                        <a:t>código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trabajo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proporción</a:t>
                      </a:r>
                      <a:r>
                        <a:rPr lang="en-US" baseline="0" dirty="0"/>
                        <a:t> de </a:t>
                      </a:r>
                      <a:r>
                        <a:rPr lang="en-US" baseline="0" dirty="0" err="1"/>
                        <a:t>trabajadores</a:t>
                      </a:r>
                      <a:r>
                        <a:rPr lang="en-US" baseline="0" dirty="0"/>
                        <a:t>  </a:t>
                      </a:r>
                      <a:r>
                        <a:rPr lang="en-US" baseline="0" dirty="0" err="1"/>
                        <a:t>dominicanos</a:t>
                      </a:r>
                      <a:r>
                        <a:rPr lang="en-US" baseline="0" dirty="0"/>
                        <a:t> y </a:t>
                      </a:r>
                      <a:r>
                        <a:rPr lang="en-US" baseline="0" dirty="0" err="1"/>
                        <a:t>extranjeros</a:t>
                      </a:r>
                      <a:r>
                        <a:rPr lang="en-US" baseline="0" dirty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2786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691380" y="2500828"/>
            <a:ext cx="8192838" cy="846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Convenios entre instituciones o entre países sobre trabajadores migrantes</a:t>
            </a:r>
            <a:endParaRPr sz="2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19883"/>
              </p:ext>
            </p:extLst>
          </p:nvPr>
        </p:nvGraphicFramePr>
        <p:xfrm>
          <a:off x="953843" y="3290370"/>
          <a:ext cx="7930375" cy="317145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86075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86075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730787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Paises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Resultados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201678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Regulacion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ordenacion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los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flujos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migratorios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laborales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España</a:t>
                      </a:r>
                      <a:r>
                        <a:rPr lang="en-US" dirty="0" smtClean="0"/>
                        <a:t> y </a:t>
                      </a:r>
                      <a:r>
                        <a:rPr lang="en-US" dirty="0" err="1" smtClean="0"/>
                        <a:t>República</a:t>
                      </a:r>
                      <a:r>
                        <a:rPr lang="en-US" dirty="0" smtClean="0"/>
                        <a:t> </a:t>
                      </a:r>
                      <a:br>
                        <a:rPr lang="en-US" dirty="0" smtClean="0"/>
                      </a:br>
                      <a:r>
                        <a:rPr lang="en-US" dirty="0" err="1" smtClean="0"/>
                        <a:t>Dominicana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Seguridad</a:t>
                      </a:r>
                      <a:r>
                        <a:rPr lang="en-US" dirty="0" smtClean="0"/>
                        <a:t>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Social.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err="1" smtClean="0"/>
                        <a:t>Estabilidad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en</a:t>
                      </a:r>
                      <a:r>
                        <a:rPr lang="en-US" baseline="0" dirty="0" smtClean="0"/>
                        <a:t> el </a:t>
                      </a:r>
                      <a:r>
                        <a:rPr lang="en-US" baseline="0" dirty="0" err="1" smtClean="0"/>
                        <a:t>empleo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r>
                        <a:rPr lang="en-US" baseline="0" dirty="0" err="1" smtClean="0"/>
                        <a:t>Fijacion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domicilio</a:t>
                      </a:r>
                      <a:endParaRPr lang="en-US" baseline="0" dirty="0" smtClean="0"/>
                    </a:p>
                    <a:p>
                      <a:r>
                        <a:rPr lang="en-US" baseline="0" dirty="0" err="1" smtClean="0"/>
                        <a:t>Reagrupacion</a:t>
                      </a:r>
                      <a:r>
                        <a:rPr lang="en-US" baseline="0" smtClean="0"/>
                        <a:t> familiar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indefinida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Por</a:t>
                      </a:r>
                      <a:r>
                        <a:rPr lang="en-US" dirty="0" smtClean="0"/>
                        <a:t> la </a:t>
                      </a:r>
                      <a:r>
                        <a:rPr lang="en-US" dirty="0" err="1" smtClean="0"/>
                        <a:t>situacion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economica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Espana</a:t>
                      </a:r>
                      <a:r>
                        <a:rPr lang="en-US" baseline="0" dirty="0" smtClean="0"/>
                        <a:t> se </a:t>
                      </a:r>
                      <a:r>
                        <a:rPr lang="en-US" baseline="0" dirty="0" err="1" smtClean="0"/>
                        <a:t>dejo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requerir</a:t>
                      </a:r>
                      <a:r>
                        <a:rPr lang="en-US" baseline="0" dirty="0" smtClean="0"/>
                        <a:t> la </a:t>
                      </a:r>
                      <a:r>
                        <a:rPr lang="en-US" baseline="0" dirty="0" err="1" smtClean="0"/>
                        <a:t>mano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obra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dominicana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4231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3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0" y="-75"/>
            <a:ext cx="589548" cy="51435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00"/>
              </a:solidFill>
            </a:endParaRPr>
          </a:p>
        </p:txBody>
      </p:sp>
      <p:sp>
        <p:nvSpPr>
          <p:cNvPr id="8" name="Shape 54">
            <a:extLst>
              <a:ext uri="{FF2B5EF4-FFF2-40B4-BE49-F238E27FC236}">
                <a16:creationId xmlns:a16="http://schemas.microsoft.com/office/drawing/2014/main" id="{3C88B38C-1E23-45BD-9371-0527CE2AD842}"/>
              </a:ext>
            </a:extLst>
          </p:cNvPr>
          <p:cNvSpPr/>
          <p:nvPr/>
        </p:nvSpPr>
        <p:spPr>
          <a:xfrm>
            <a:off x="589548" y="546612"/>
            <a:ext cx="8554452" cy="4870053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" name="Shape 72">
            <a:extLst>
              <a:ext uri="{FF2B5EF4-FFF2-40B4-BE49-F238E27FC236}">
                <a16:creationId xmlns:a16="http://schemas.microsoft.com/office/drawing/2014/main" id="{920CBC95-45BC-41BF-8C0E-927342DD8025}"/>
              </a:ext>
            </a:extLst>
          </p:cNvPr>
          <p:cNvSpPr txBox="1"/>
          <p:nvPr/>
        </p:nvSpPr>
        <p:spPr>
          <a:xfrm>
            <a:off x="878306" y="0"/>
            <a:ext cx="7930374" cy="798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</a:rPr>
              <a:t>Marco normativo e instrumentos nacionales para la protección de los trabajadores migrantes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0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A3FE627-A6CC-4C84-8532-552349602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29612"/>
              </p:ext>
            </p:extLst>
          </p:nvPr>
        </p:nvGraphicFramePr>
        <p:xfrm>
          <a:off x="878306" y="947452"/>
          <a:ext cx="7930374" cy="397306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30374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</a:tblGrid>
              <a:tr h="7004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dirty="0"/>
                        <a:t>Normativas migratorias para personas trabajadoras (señalar los requisitos para laborar)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2957930">
                <a:tc>
                  <a:txBody>
                    <a:bodyPr/>
                    <a:lstStyle/>
                    <a:p>
                      <a:pPr lvl="0" fontAlgn="base"/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Visa de trabajo.</a:t>
                      </a:r>
                    </a:p>
                    <a:p>
                      <a:pPr lvl="0" fontAlgn="base"/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Carné de residencia temporal o permanente.</a:t>
                      </a:r>
                    </a:p>
                    <a:p>
                      <a:pPr lvl="0" fontAlgn="base"/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Carné de cédula de identidad para extranjeros.</a:t>
                      </a:r>
                    </a:p>
                    <a:p>
                      <a:pPr lvl="0" fontAlgn="base"/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Carné de trabajo para los trabajadores temporeros.</a:t>
                      </a:r>
                    </a:p>
                    <a:p>
                      <a:pPr fontAlgn="base"/>
                      <a:r>
                        <a:rPr lang="es-DO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314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  <p:sp>
        <p:nvSpPr>
          <p:cNvPr id="7" name="Shape 72">
            <a:extLst>
              <a:ext uri="{FF2B5EF4-FFF2-40B4-BE49-F238E27FC236}">
                <a16:creationId xmlns:a16="http://schemas.microsoft.com/office/drawing/2014/main" id="{CA0ACADC-9A1C-498B-A9ED-DB7D4ADD8CDB}"/>
              </a:ext>
            </a:extLst>
          </p:cNvPr>
          <p:cNvSpPr txBox="1"/>
          <p:nvPr/>
        </p:nvSpPr>
        <p:spPr>
          <a:xfrm>
            <a:off x="878306" y="1531345"/>
            <a:ext cx="8143793" cy="131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.</a:t>
            </a: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4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endParaRPr lang="es-CR" sz="2400" b="1" dirty="0">
              <a:solidFill>
                <a:schemeClr val="bg2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  <a:buClr>
                <a:schemeClr val="dk1"/>
              </a:buClr>
              <a:buSzPts val="1100"/>
            </a:pPr>
            <a:r>
              <a:rPr lang="es-CR" sz="2400" b="1" dirty="0">
                <a:solidFill>
                  <a:schemeClr val="bg2"/>
                </a:solidFill>
                <a:latin typeface="Oswald"/>
                <a:ea typeface="Oswald"/>
                <a:cs typeface="Oswald"/>
                <a:sym typeface="Oswald"/>
              </a:rPr>
              <a:t>Convenios interinstitucionales en materia de migración laboral</a:t>
            </a:r>
            <a:endParaRPr sz="6000" dirty="0">
              <a:solidFill>
                <a:schemeClr val="bg2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ctr">
              <a:lnSpc>
                <a:spcPct val="90000"/>
              </a:lnSpc>
            </a:pPr>
            <a:endParaRPr lang="en-US" dirty="0"/>
          </a:p>
          <a:p>
            <a: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BD15C1E-D359-48C4-BBA1-0542312C8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64725"/>
              </p:ext>
            </p:extLst>
          </p:nvPr>
        </p:nvGraphicFramePr>
        <p:xfrm>
          <a:off x="756407" y="2943371"/>
          <a:ext cx="8134207" cy="24633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04217">
                  <a:extLst>
                    <a:ext uri="{9D8B030D-6E8A-4147-A177-3AD203B41FA5}">
                      <a16:colId xmlns:a16="http://schemas.microsoft.com/office/drawing/2014/main" val="3113266789"/>
                    </a:ext>
                  </a:extLst>
                </a:gridCol>
                <a:gridCol w="1394374">
                  <a:extLst>
                    <a:ext uri="{9D8B030D-6E8A-4147-A177-3AD203B41FA5}">
                      <a16:colId xmlns:a16="http://schemas.microsoft.com/office/drawing/2014/main" val="2482820313"/>
                    </a:ext>
                  </a:extLst>
                </a:gridCol>
                <a:gridCol w="2451403">
                  <a:extLst>
                    <a:ext uri="{9D8B030D-6E8A-4147-A177-3AD203B41FA5}">
                      <a16:colId xmlns:a16="http://schemas.microsoft.com/office/drawing/2014/main" val="2693653128"/>
                    </a:ext>
                  </a:extLst>
                </a:gridCol>
                <a:gridCol w="1105320">
                  <a:extLst>
                    <a:ext uri="{9D8B030D-6E8A-4147-A177-3AD203B41FA5}">
                      <a16:colId xmlns:a16="http://schemas.microsoft.com/office/drawing/2014/main" val="773274602"/>
                    </a:ext>
                  </a:extLst>
                </a:gridCol>
                <a:gridCol w="1578893">
                  <a:extLst>
                    <a:ext uri="{9D8B030D-6E8A-4147-A177-3AD203B41FA5}">
                      <a16:colId xmlns:a16="http://schemas.microsoft.com/office/drawing/2014/main" val="2966242675"/>
                    </a:ext>
                  </a:extLst>
                </a:gridCol>
              </a:tblGrid>
              <a:tr h="49541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Denominacion</a:t>
                      </a:r>
                      <a:r>
                        <a:rPr lang="en-US" dirty="0"/>
                        <a:t> del </a:t>
                      </a:r>
                      <a:r>
                        <a:rPr lang="en-US" dirty="0" err="1"/>
                        <a:t>Acuerdo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Paises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suscriptores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Ambitos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abordados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por</a:t>
                      </a:r>
                      <a:r>
                        <a:rPr lang="en-US" dirty="0"/>
                        <a:t> el </a:t>
                      </a:r>
                      <a:r>
                        <a:rPr lang="en-US" dirty="0" err="1"/>
                        <a:t>convenio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Plazo</a:t>
                      </a:r>
                      <a:r>
                        <a:rPr lang="en-US" dirty="0"/>
                        <a:t> de </a:t>
                      </a:r>
                      <a:r>
                        <a:rPr lang="en-US" dirty="0" err="1"/>
                        <a:t>vigencia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Resultados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02058"/>
                  </a:ext>
                </a:extLst>
              </a:tr>
              <a:tr h="1000300">
                <a:tc>
                  <a:txBody>
                    <a:bodyPr/>
                    <a:lstStyle/>
                    <a:p>
                      <a:r>
                        <a:rPr lang="en-US" dirty="0" err="1"/>
                        <a:t>Programa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¨Mano </a:t>
                      </a:r>
                      <a:r>
                        <a:rPr lang="en-US" dirty="0"/>
                        <a:t>a </a:t>
                      </a:r>
                      <a:r>
                        <a:rPr lang="en-US" dirty="0" smtClean="0"/>
                        <a:t>Mano¨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República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/>
                        <a:t>Dominicana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Emisión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de visa </a:t>
                      </a:r>
                      <a:r>
                        <a:rPr lang="en-US" dirty="0" err="1"/>
                        <a:t>en</a:t>
                      </a:r>
                      <a:r>
                        <a:rPr lang="en-US" dirty="0"/>
                        <a:t> 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República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/>
                        <a:t>Dominicana</a:t>
                      </a:r>
                      <a:r>
                        <a:rPr lang="en-US" dirty="0"/>
                        <a:t>.</a:t>
                      </a:r>
                    </a:p>
                    <a:p>
                      <a:r>
                        <a:rPr lang="en-US" dirty="0" smtClean="0"/>
                        <a:t>- </a:t>
                      </a:r>
                      <a:r>
                        <a:rPr lang="en-US" dirty="0" err="1" smtClean="0"/>
                        <a:t>Operativos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coordinados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con </a:t>
                      </a:r>
                      <a:r>
                        <a:rPr lang="en-US" dirty="0" err="1" smtClean="0"/>
                        <a:t>empresas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Hasta</a:t>
                      </a:r>
                      <a:r>
                        <a:rPr lang="en-US" baseline="0" dirty="0" smtClean="0"/>
                        <a:t> el </a:t>
                      </a:r>
                      <a:r>
                        <a:rPr lang="en-US" baseline="0" dirty="0" err="1" smtClean="0"/>
                        <a:t>inicio</a:t>
                      </a:r>
                      <a:r>
                        <a:rPr lang="en-US" baseline="0" dirty="0" smtClean="0"/>
                        <a:t> del PNRE </a:t>
                      </a:r>
                      <a:r>
                        <a:rPr lang="en-US" baseline="0" dirty="0" err="1" smtClean="0"/>
                        <a:t>enero</a:t>
                      </a:r>
                      <a:r>
                        <a:rPr lang="en-US" baseline="0" dirty="0" smtClean="0"/>
                        <a:t>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Aproximadamente</a:t>
                      </a:r>
                      <a:r>
                        <a:rPr lang="en-US" baseline="0" dirty="0" smtClean="0"/>
                        <a:t> 500 del </a:t>
                      </a:r>
                      <a:r>
                        <a:rPr lang="en-US" baseline="0" smtClean="0"/>
                        <a:t>sector Agricola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49018"/>
                  </a:ext>
                </a:extLst>
              </a:tr>
              <a:tr h="9033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Dispensa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/>
                        <a:t>temporal de </a:t>
                      </a:r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documentación</a:t>
                      </a:r>
                      <a:endParaRPr lang="en-US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err="1" smtClean="0"/>
                        <a:t>Inclusión</a:t>
                      </a:r>
                      <a:r>
                        <a:rPr lang="en-US" baseline="0" dirty="0" smtClean="0"/>
                        <a:t> de </a:t>
                      </a:r>
                      <a:r>
                        <a:rPr lang="en-US" baseline="0" dirty="0" err="1" smtClean="0"/>
                        <a:t>género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666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9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539</Words>
  <Application>Microsoft Office PowerPoint</Application>
  <PresentationFormat>Presentación en pantalla (16:9)</PresentationFormat>
  <Paragraphs>79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Oswald</vt:lpstr>
      <vt:lpstr>Simple Light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Ramon</cp:lastModifiedBy>
  <cp:revision>77</cp:revision>
  <dcterms:modified xsi:type="dcterms:W3CDTF">2018-04-25T15:24:26Z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