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61" r:id="rId3"/>
    <p:sldId id="262" r:id="rId4"/>
    <p:sldId id="263" r:id="rId5"/>
    <p:sldId id="264" r:id="rId6"/>
  </p:sldIdLst>
  <p:sldSz cx="9144000" cy="5143500" type="screen16x9"/>
  <p:notesSz cx="6858000" cy="9144000"/>
  <p:embeddedFontLst>
    <p:embeddedFont>
      <p:font typeface="Calibri" panose="020F0502020204030204" pitchFamily="34" charset="0"/>
      <p:regular r:id="rId8"/>
      <p:bold r:id="rId9"/>
      <p:italic r:id="rId10"/>
      <p:boldItalic r:id="rId11"/>
    </p:embeddedFont>
    <p:embeddedFont>
      <p:font typeface="Oswald" panose="020B0604020202020204" charset="0"/>
      <p:regular r:id="rId12"/>
      <p:bold r:id="rId13"/>
    </p:embeddedFont>
  </p:embeddedFontLst>
  <p:custDataLst>
    <p:tags r:id="rId14"/>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315731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70907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56222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10820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59008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14926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7376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Shape 54"/>
          <p:cNvSpPr/>
          <p:nvPr/>
        </p:nvSpPr>
        <p:spPr>
          <a:xfrm>
            <a:off x="-55200" y="-82400"/>
            <a:ext cx="9434100" cy="5226000"/>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txBox="1">
            <a:spLocks noGrp="1"/>
          </p:cNvSpPr>
          <p:nvPr>
            <p:ph type="subTitle" idx="1"/>
          </p:nvPr>
        </p:nvSpPr>
        <p:spPr>
          <a:xfrm>
            <a:off x="1686617" y="213093"/>
            <a:ext cx="6157500" cy="22800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4000" dirty="0">
                <a:solidFill>
                  <a:srgbClr val="FFD966"/>
                </a:solidFill>
                <a:latin typeface="Oswald"/>
                <a:ea typeface="Oswald"/>
                <a:cs typeface="Oswald"/>
                <a:sym typeface="Oswald"/>
              </a:rPr>
              <a:t>PROTECCIÓN</a:t>
            </a:r>
            <a:r>
              <a:rPr lang="en" sz="4000" dirty="0">
                <a:solidFill>
                  <a:srgbClr val="FFFFFF"/>
                </a:solidFill>
                <a:latin typeface="Oswald"/>
                <a:ea typeface="Oswald"/>
                <a:cs typeface="Oswald"/>
                <a:sym typeface="Oswald"/>
              </a:rPr>
              <a:t> CONSULAR </a:t>
            </a:r>
            <a:endParaRPr sz="4000" dirty="0">
              <a:solidFill>
                <a:srgbClr val="FFFFFF"/>
              </a:solidFill>
              <a:latin typeface="Oswald"/>
              <a:ea typeface="Oswald"/>
              <a:cs typeface="Oswald"/>
              <a:sym typeface="Oswald"/>
            </a:endParaRPr>
          </a:p>
          <a:p>
            <a:pPr marL="0" lvl="0" indent="0" algn="l" rtl="0">
              <a:lnSpc>
                <a:spcPct val="115000"/>
              </a:lnSpc>
              <a:spcBef>
                <a:spcPts val="0"/>
              </a:spcBef>
              <a:spcAft>
                <a:spcPts val="0"/>
              </a:spcAft>
              <a:buNone/>
            </a:pPr>
            <a:r>
              <a:rPr lang="en" sz="4000" dirty="0">
                <a:solidFill>
                  <a:srgbClr val="FFFFFF"/>
                </a:solidFill>
                <a:latin typeface="Oswald"/>
                <a:ea typeface="Oswald"/>
                <a:cs typeface="Oswald"/>
                <a:sym typeface="Oswald"/>
              </a:rPr>
              <a:t>DE LAS PERSONAS </a:t>
            </a:r>
            <a:endParaRPr sz="4000" dirty="0">
              <a:solidFill>
                <a:srgbClr val="FFFFFF"/>
              </a:solidFill>
              <a:latin typeface="Oswald"/>
              <a:ea typeface="Oswald"/>
              <a:cs typeface="Oswald"/>
              <a:sym typeface="Oswald"/>
            </a:endParaRPr>
          </a:p>
          <a:p>
            <a:pPr marL="0" lvl="0" indent="0" algn="l" rtl="0">
              <a:lnSpc>
                <a:spcPct val="115000"/>
              </a:lnSpc>
              <a:spcBef>
                <a:spcPts val="0"/>
              </a:spcBef>
              <a:spcAft>
                <a:spcPts val="0"/>
              </a:spcAft>
              <a:buClr>
                <a:schemeClr val="dk1"/>
              </a:buClr>
              <a:buSzPts val="1100"/>
              <a:buFont typeface="Arial"/>
              <a:buNone/>
            </a:pPr>
            <a:r>
              <a:rPr lang="en" sz="4000" dirty="0">
                <a:solidFill>
                  <a:srgbClr val="FFD966"/>
                </a:solidFill>
                <a:latin typeface="Oswald"/>
                <a:ea typeface="Oswald"/>
                <a:cs typeface="Oswald"/>
                <a:sym typeface="Oswald"/>
              </a:rPr>
              <a:t>TRABAJADORAS MIGRANTES</a:t>
            </a:r>
            <a:endParaRPr sz="4000" dirty="0">
              <a:solidFill>
                <a:srgbClr val="FFD966"/>
              </a:solidFill>
              <a:latin typeface="Oswald"/>
              <a:ea typeface="Oswald"/>
              <a:cs typeface="Oswald"/>
              <a:sym typeface="Oswald"/>
            </a:endParaRPr>
          </a:p>
          <a:p>
            <a:pPr marL="0" lvl="0" indent="0">
              <a:spcBef>
                <a:spcPts val="0"/>
              </a:spcBef>
              <a:spcAft>
                <a:spcPts val="0"/>
              </a:spcAft>
              <a:buNone/>
            </a:pPr>
            <a:endParaRPr sz="4000" dirty="0">
              <a:solidFill>
                <a:schemeClr val="lt1"/>
              </a:solidFill>
              <a:latin typeface="Oswald"/>
              <a:ea typeface="Oswald"/>
              <a:cs typeface="Oswald"/>
              <a:sym typeface="Oswald"/>
            </a:endParaRPr>
          </a:p>
        </p:txBody>
      </p:sp>
      <p:sp>
        <p:nvSpPr>
          <p:cNvPr id="56" name="Shape 56"/>
          <p:cNvSpPr/>
          <p:nvPr/>
        </p:nvSpPr>
        <p:spPr>
          <a:xfrm>
            <a:off x="-55200" y="-82400"/>
            <a:ext cx="1595100" cy="34629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FFF00"/>
              </a:solidFill>
            </a:endParaRPr>
          </a:p>
        </p:txBody>
      </p:sp>
      <p:sp>
        <p:nvSpPr>
          <p:cNvPr id="57" name="Shape 57"/>
          <p:cNvSpPr txBox="1"/>
          <p:nvPr/>
        </p:nvSpPr>
        <p:spPr>
          <a:xfrm rot="-5400000">
            <a:off x="38325" y="1211650"/>
            <a:ext cx="1997100" cy="874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4800" b="1">
                <a:solidFill>
                  <a:srgbClr val="0B5394"/>
                </a:solidFill>
                <a:latin typeface="Oswald"/>
                <a:ea typeface="Oswald"/>
                <a:cs typeface="Oswald"/>
                <a:sym typeface="Oswald"/>
              </a:rPr>
              <a:t>TALLER</a:t>
            </a:r>
            <a:endParaRPr sz="4800" b="1">
              <a:solidFill>
                <a:srgbClr val="0B5394"/>
              </a:solidFill>
              <a:latin typeface="Oswald"/>
              <a:ea typeface="Oswald"/>
              <a:cs typeface="Oswald"/>
              <a:sym typeface="Oswald"/>
            </a:endParaRPr>
          </a:p>
        </p:txBody>
      </p:sp>
      <p:pic>
        <p:nvPicPr>
          <p:cNvPr id="58" name="Shape 58"/>
          <p:cNvPicPr preferRelativeResize="0"/>
          <p:nvPr/>
        </p:nvPicPr>
        <p:blipFill rotWithShape="1">
          <a:blip r:embed="rId3">
            <a:alphaModFix/>
          </a:blip>
          <a:srcRect l="10257" t="28136" b="42594"/>
          <a:stretch/>
        </p:blipFill>
        <p:spPr>
          <a:xfrm>
            <a:off x="108533" y="3856008"/>
            <a:ext cx="2596679" cy="1096075"/>
          </a:xfrm>
          <a:prstGeom prst="rect">
            <a:avLst/>
          </a:prstGeom>
          <a:noFill/>
          <a:ln>
            <a:noFill/>
          </a:ln>
        </p:spPr>
      </p:pic>
      <p:pic>
        <p:nvPicPr>
          <p:cNvPr id="59" name="Shape 59"/>
          <p:cNvPicPr preferRelativeResize="0"/>
          <p:nvPr/>
        </p:nvPicPr>
        <p:blipFill>
          <a:blip r:embed="rId4">
            <a:alphaModFix/>
          </a:blip>
          <a:stretch>
            <a:fillRect/>
          </a:stretch>
        </p:blipFill>
        <p:spPr>
          <a:xfrm>
            <a:off x="7844117" y="3751293"/>
            <a:ext cx="1008775" cy="1305499"/>
          </a:xfrm>
          <a:prstGeom prst="rect">
            <a:avLst/>
          </a:prstGeom>
          <a:noFill/>
          <a:ln>
            <a:noFill/>
          </a:ln>
        </p:spPr>
      </p:pic>
      <p:pic>
        <p:nvPicPr>
          <p:cNvPr id="60" name="Shape 60"/>
          <p:cNvPicPr preferRelativeResize="0"/>
          <p:nvPr/>
        </p:nvPicPr>
        <p:blipFill>
          <a:blip r:embed="rId5">
            <a:alphaModFix/>
          </a:blip>
          <a:stretch>
            <a:fillRect/>
          </a:stretch>
        </p:blipFill>
        <p:spPr>
          <a:xfrm>
            <a:off x="5064276" y="3977041"/>
            <a:ext cx="2244000" cy="854000"/>
          </a:xfrm>
          <a:prstGeom prst="rect">
            <a:avLst/>
          </a:prstGeom>
          <a:noFill/>
          <a:ln>
            <a:noFill/>
          </a:ln>
        </p:spPr>
      </p:pic>
      <p:sp>
        <p:nvSpPr>
          <p:cNvPr id="61" name="Shape 61"/>
          <p:cNvSpPr/>
          <p:nvPr/>
        </p:nvSpPr>
        <p:spPr>
          <a:xfrm>
            <a:off x="-55200" y="3324075"/>
            <a:ext cx="9434100" cy="1605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62" name="Shape 62"/>
          <p:cNvPicPr preferRelativeResize="0"/>
          <p:nvPr/>
        </p:nvPicPr>
        <p:blipFill rotWithShape="1">
          <a:blip r:embed="rId6">
            <a:alphaModFix/>
          </a:blip>
          <a:srcRect l="22307" r="29531"/>
          <a:stretch/>
        </p:blipFill>
        <p:spPr>
          <a:xfrm>
            <a:off x="7355838" y="36700"/>
            <a:ext cx="1288725" cy="3462899"/>
          </a:xfrm>
          <a:prstGeom prst="rect">
            <a:avLst/>
          </a:prstGeom>
          <a:noFill/>
          <a:ln>
            <a:noFill/>
          </a:ln>
        </p:spPr>
      </p:pic>
      <p:sp>
        <p:nvSpPr>
          <p:cNvPr id="11" name="Shape 55">
            <a:extLst>
              <a:ext uri="{FF2B5EF4-FFF2-40B4-BE49-F238E27FC236}">
                <a16:creationId xmlns:a16="http://schemas.microsoft.com/office/drawing/2014/main" id="{89825EF8-345C-457F-BAFD-DD71C024CCB9}"/>
              </a:ext>
            </a:extLst>
          </p:cNvPr>
          <p:cNvSpPr txBox="1">
            <a:spLocks/>
          </p:cNvSpPr>
          <p:nvPr/>
        </p:nvSpPr>
        <p:spPr>
          <a:xfrm>
            <a:off x="1685446" y="2493093"/>
            <a:ext cx="4485658" cy="7130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lnSpc>
                <a:spcPct val="115000"/>
              </a:lnSpc>
            </a:pPr>
            <a:r>
              <a:rPr lang="es-ES" sz="1600" dirty="0">
                <a:solidFill>
                  <a:srgbClr val="FFD966"/>
                </a:solidFill>
                <a:latin typeface="Oswald"/>
                <a:ea typeface="Oswald"/>
                <a:cs typeface="Oswald"/>
                <a:sym typeface="Oswald"/>
              </a:rPr>
              <a:t>Ciudad de Panamá, Panamá</a:t>
            </a:r>
            <a:r>
              <a:rPr lang="es-ES" sz="1600" dirty="0">
                <a:solidFill>
                  <a:srgbClr val="FFFFFF"/>
                </a:solidFill>
                <a:latin typeface="Oswald"/>
                <a:ea typeface="Oswald"/>
                <a:cs typeface="Oswald"/>
                <a:sym typeface="Oswald"/>
              </a:rPr>
              <a:t> </a:t>
            </a:r>
          </a:p>
          <a:p>
            <a:pPr marL="0" indent="0" algn="l">
              <a:lnSpc>
                <a:spcPct val="115000"/>
              </a:lnSpc>
            </a:pPr>
            <a:r>
              <a:rPr lang="es-ES" sz="1600" dirty="0">
                <a:solidFill>
                  <a:srgbClr val="FFFFFF"/>
                </a:solidFill>
                <a:latin typeface="Oswald"/>
                <a:ea typeface="Oswald"/>
                <a:cs typeface="Oswald"/>
                <a:sym typeface="Oswald"/>
              </a:rPr>
              <a:t>25 y 26 de abril, 2018</a:t>
            </a:r>
            <a:endParaRPr lang="es-ES" sz="1600" dirty="0">
              <a:solidFill>
                <a:schemeClr val="lt1"/>
              </a:solidFill>
              <a:latin typeface="Oswald"/>
              <a:ea typeface="Oswald"/>
              <a:cs typeface="Oswald"/>
              <a:sym typeface="Oswald"/>
            </a:endParaRPr>
          </a:p>
        </p:txBody>
      </p:sp>
      <p:pic>
        <p:nvPicPr>
          <p:cNvPr id="15" name="Shape 63">
            <a:extLst>
              <a:ext uri="{FF2B5EF4-FFF2-40B4-BE49-F238E27FC236}">
                <a16:creationId xmlns:a16="http://schemas.microsoft.com/office/drawing/2014/main" id="{95844337-1E89-4E25-BBE5-B8480017CAD4}"/>
              </a:ext>
            </a:extLst>
          </p:cNvPr>
          <p:cNvPicPr preferRelativeResize="0"/>
          <p:nvPr/>
        </p:nvPicPr>
        <p:blipFill>
          <a:blip r:embed="rId7">
            <a:alphaModFix/>
          </a:blip>
          <a:stretch>
            <a:fillRect/>
          </a:stretch>
        </p:blipFill>
        <p:spPr>
          <a:xfrm>
            <a:off x="2663467" y="3930770"/>
            <a:ext cx="1908601" cy="946541"/>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a16="http://schemas.microsoft.com/office/drawing/2014/main" id="{920CBC95-45BC-41BF-8C0E-927342DD8025}"/>
              </a:ext>
            </a:extLst>
          </p:cNvPr>
          <p:cNvSpPr txBox="1"/>
          <p:nvPr/>
        </p:nvSpPr>
        <p:spPr>
          <a:xfrm>
            <a:off x="1227837" y="305272"/>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dirty="0">
                <a:solidFill>
                  <a:srgbClr val="FFFFFF"/>
                </a:solidFill>
                <a:latin typeface="Oswald"/>
              </a:rPr>
              <a:t>Identificación de la buena práctica </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a16="http://schemas.microsoft.com/office/drawing/2014/main" id="{A98C0B8F-EE91-4E73-9170-5C4F880F7995}"/>
              </a:ext>
            </a:extLst>
          </p:cNvPr>
          <p:cNvSpPr txBox="1"/>
          <p:nvPr/>
        </p:nvSpPr>
        <p:spPr>
          <a:xfrm>
            <a:off x="1227837" y="1355945"/>
            <a:ext cx="6906760" cy="3694253"/>
          </a:xfrm>
          <a:prstGeom prst="rect">
            <a:avLst/>
          </a:prstGeom>
          <a:noFill/>
          <a:ln>
            <a:noFill/>
          </a:ln>
        </p:spPr>
        <p:txBody>
          <a:bodyPr spcFirstLastPara="1" wrap="square" lIns="91425" tIns="91425" rIns="91425" bIns="91425" anchor="t" anchorCtr="0">
            <a:noAutofit/>
          </a:bodyPr>
          <a:lstStyle/>
          <a:p>
            <a:pPr marL="400050" lvl="0" indent="-285750" algn="just">
              <a:lnSpc>
                <a:spcPct val="115000"/>
              </a:lnSpc>
              <a:buClr>
                <a:srgbClr val="FFFFFF"/>
              </a:buClr>
              <a:buSzPts val="1800"/>
              <a:buFont typeface="Wingdings" panose="05000000000000000000" pitchFamily="2" charset="2"/>
              <a:buChar char="§"/>
            </a:pPr>
            <a:r>
              <a:rPr lang="es-DO" sz="1600" dirty="0">
                <a:solidFill>
                  <a:schemeClr val="bg1"/>
                </a:solidFill>
                <a:latin typeface="Calibri" panose="020F0502020204030204" pitchFamily="34" charset="0"/>
                <a:cs typeface="Calibri" panose="020F0502020204030204" pitchFamily="34" charset="0"/>
              </a:rPr>
              <a:t>Plan de Regularización Nacional de Extranjeros en Situación Migratoria Irregular </a:t>
            </a:r>
            <a:r>
              <a:rPr lang="es-DO" sz="1600" dirty="0" smtClean="0">
                <a:solidFill>
                  <a:schemeClr val="bg1"/>
                </a:solidFill>
                <a:latin typeface="Calibri" panose="020F0502020204030204" pitchFamily="34" charset="0"/>
                <a:cs typeface="Calibri" panose="020F0502020204030204" pitchFamily="34" charset="0"/>
              </a:rPr>
              <a:t> (decreto 327-13)</a:t>
            </a:r>
          </a:p>
          <a:p>
            <a:pPr marL="400050" lvl="0" indent="-285750" algn="just">
              <a:lnSpc>
                <a:spcPct val="115000"/>
              </a:lnSpc>
              <a:buClr>
                <a:srgbClr val="FFFFFF"/>
              </a:buClr>
              <a:buSzPts val="1800"/>
              <a:buFont typeface="Wingdings" panose="05000000000000000000" pitchFamily="2" charset="2"/>
              <a:buChar char="§"/>
            </a:pPr>
            <a:r>
              <a:rPr lang="es-DO" sz="1600" dirty="0" smtClean="0">
                <a:solidFill>
                  <a:schemeClr val="bg1"/>
                </a:solidFill>
                <a:latin typeface="Calibri" panose="020F0502020204030204" pitchFamily="34" charset="0"/>
                <a:cs typeface="Calibri" panose="020F0502020204030204" pitchFamily="34" charset="0"/>
              </a:rPr>
              <a:t>Ley 169-14, régimen especial para personas nacidas en territorio dominicano entre 16/6/1929 al 18/4/2007 inscritas irregularmente en el registro civil Dominicano</a:t>
            </a:r>
          </a:p>
          <a:p>
            <a:pPr marL="400050" lvl="0" indent="-285750" algn="just">
              <a:lnSpc>
                <a:spcPct val="115000"/>
              </a:lnSpc>
              <a:buClr>
                <a:srgbClr val="FFFFFF"/>
              </a:buClr>
              <a:buSzPts val="1800"/>
              <a:buFont typeface="Wingdings" panose="05000000000000000000" pitchFamily="2" charset="2"/>
              <a:buChar char="§"/>
            </a:pPr>
            <a:r>
              <a:rPr lang="es-DO" sz="1600" dirty="0" smtClean="0">
                <a:solidFill>
                  <a:schemeClr val="bg1"/>
                </a:solidFill>
                <a:latin typeface="Calibri" panose="020F0502020204030204" pitchFamily="34" charset="0"/>
                <a:cs typeface="Calibri" panose="020F0502020204030204" pitchFamily="34" charset="0"/>
              </a:rPr>
              <a:t>Resolución DGM-04/2015 (braceros haitianos)</a:t>
            </a:r>
            <a:endParaRPr lang="es-DO" sz="1600" dirty="0">
              <a:solidFill>
                <a:schemeClr val="bg1"/>
              </a:solidFill>
              <a:latin typeface="Calibri" panose="020F0502020204030204" pitchFamily="34" charset="0"/>
              <a:cs typeface="Calibri" panose="020F0502020204030204" pitchFamily="34" charset="0"/>
            </a:endParaRP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La práctica fue ejecutada en todo el territorio Dominicano</a:t>
            </a: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La Resolución </a:t>
            </a:r>
            <a:r>
              <a:rPr lang="es-ES" sz="1600" dirty="0" err="1" smtClean="0">
                <a:solidFill>
                  <a:srgbClr val="FFFFFF"/>
                </a:solidFill>
                <a:latin typeface="Calibri"/>
                <a:ea typeface="Calibri"/>
                <a:cs typeface="Calibri"/>
                <a:sym typeface="Calibri"/>
              </a:rPr>
              <a:t>Mirex</a:t>
            </a:r>
            <a:r>
              <a:rPr lang="es-ES" sz="1600" dirty="0" smtClean="0">
                <a:solidFill>
                  <a:srgbClr val="FFFFFF"/>
                </a:solidFill>
                <a:latin typeface="Calibri"/>
                <a:ea typeface="Calibri"/>
                <a:cs typeface="Calibri"/>
                <a:sym typeface="Calibri"/>
              </a:rPr>
              <a:t> 01/2014, de Visa de Trabajador Temporero</a:t>
            </a: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Primera </a:t>
            </a:r>
            <a:r>
              <a:rPr lang="es-ES" sz="1600" dirty="0">
                <a:solidFill>
                  <a:srgbClr val="FFFFFF"/>
                </a:solidFill>
                <a:latin typeface="Calibri"/>
                <a:ea typeface="Calibri"/>
                <a:cs typeface="Calibri"/>
                <a:sym typeface="Calibri"/>
              </a:rPr>
              <a:t>fase 18 meses.</a:t>
            </a:r>
          </a:p>
        </p:txBody>
      </p:sp>
      <p:pic>
        <p:nvPicPr>
          <p:cNvPr id="6" name="Shape 79">
            <a:extLst>
              <a:ext uri="{FF2B5EF4-FFF2-40B4-BE49-F238E27FC236}">
                <a16:creationId xmlns:a16="http://schemas.microsoft.com/office/drawing/2014/main" id="{4002E0FD-48BB-4611-9123-1E341AD0E3C9}"/>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val="281855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a16="http://schemas.microsoft.com/office/drawing/2014/main" id="{920CBC95-45BC-41BF-8C0E-927342DD8025}"/>
              </a:ext>
            </a:extLst>
          </p:cNvPr>
          <p:cNvSpPr txBox="1"/>
          <p:nvPr/>
        </p:nvSpPr>
        <p:spPr>
          <a:xfrm>
            <a:off x="1227837" y="305272"/>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dirty="0">
                <a:solidFill>
                  <a:srgbClr val="FFFFFF"/>
                </a:solidFill>
                <a:latin typeface="Oswald"/>
              </a:rPr>
              <a:t>Descripción</a:t>
            </a:r>
            <a:r>
              <a:rPr lang="es-CR" sz="3600" dirty="0">
                <a:solidFill>
                  <a:srgbClr val="FFFFFF"/>
                </a:solidFill>
                <a:latin typeface="Oswald"/>
              </a:rPr>
              <a:t>	</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a16="http://schemas.microsoft.com/office/drawing/2014/main" id="{A98C0B8F-EE91-4E73-9170-5C4F880F7995}"/>
              </a:ext>
            </a:extLst>
          </p:cNvPr>
          <p:cNvSpPr txBox="1"/>
          <p:nvPr/>
        </p:nvSpPr>
        <p:spPr>
          <a:xfrm>
            <a:off x="1227837" y="1050598"/>
            <a:ext cx="7690132" cy="3911820"/>
          </a:xfrm>
          <a:prstGeom prst="rect">
            <a:avLst/>
          </a:prstGeom>
          <a:noFill/>
          <a:ln>
            <a:noFill/>
          </a:ln>
        </p:spPr>
        <p:txBody>
          <a:bodyPr spcFirstLastPara="1" wrap="square" lIns="91425" tIns="91425" rIns="91425" bIns="91425" anchor="t" anchorCtr="0">
            <a:noAutofit/>
          </a:bodyPr>
          <a:lstStyle/>
          <a:p>
            <a:pPr marL="400050" indent="-285750" algn="just">
              <a:lnSpc>
                <a:spcPct val="115000"/>
              </a:lnSpc>
              <a:buClr>
                <a:srgbClr val="FFFFFF"/>
              </a:buClr>
              <a:buSzPts val="1800"/>
              <a:buFont typeface="Wingdings" panose="05000000000000000000" pitchFamily="2" charset="2"/>
              <a:buChar char="§"/>
            </a:pPr>
            <a:r>
              <a:rPr lang="es-DO" sz="1600" dirty="0">
                <a:solidFill>
                  <a:schemeClr val="bg1"/>
                </a:solidFill>
                <a:latin typeface="Calibri" panose="020F0502020204030204" pitchFamily="34" charset="0"/>
                <a:cs typeface="Calibri" panose="020F0502020204030204" pitchFamily="34" charset="0"/>
              </a:rPr>
              <a:t>El decreto 327-13 que crea el Plan Nacional de Regularización de Extranjeros en situación Migratoria Irregular, permitió que muchos de los trabajadores que se encontraban de manera irregular en el mercado laboral, que no se acogieron a las facilidades dadas por la Dirección General de Migración, por inconvenientes de documentación o por cualquier otro inconveniente, y que entraron al país </a:t>
            </a:r>
            <a:r>
              <a:rPr lang="es-ES_tradnl" sz="1600" dirty="0">
                <a:solidFill>
                  <a:schemeClr val="bg1"/>
                </a:solidFill>
                <a:latin typeface="Calibri" panose="020F0502020204030204" pitchFamily="34" charset="0"/>
                <a:cs typeface="Calibri" panose="020F0502020204030204" pitchFamily="34" charset="0"/>
              </a:rPr>
              <a:t>con anterioridad a la promulgación del Reglamento de Aplicación de la Ley General de Migración No. </a:t>
            </a:r>
            <a:r>
              <a:rPr lang="es-ES_tradnl" sz="1600" dirty="0" smtClean="0">
                <a:solidFill>
                  <a:schemeClr val="bg1"/>
                </a:solidFill>
                <a:latin typeface="Calibri" panose="020F0502020204030204" pitchFamily="34" charset="0"/>
                <a:cs typeface="Calibri" panose="020F0502020204030204" pitchFamily="34" charset="0"/>
              </a:rPr>
              <a:t>285-04. A este plan tuvo acceso toda la población migrante de manera </a:t>
            </a:r>
            <a:r>
              <a:rPr lang="es-ES_tradnl" sz="1600" dirty="0" err="1" smtClean="0">
                <a:solidFill>
                  <a:schemeClr val="bg1"/>
                </a:solidFill>
                <a:latin typeface="Calibri" panose="020F0502020204030204" pitchFamily="34" charset="0"/>
                <a:cs typeface="Calibri" panose="020F0502020204030204" pitchFamily="34" charset="0"/>
              </a:rPr>
              <a:t>gratuíta</a:t>
            </a:r>
            <a:endParaRPr lang="es-ES_tradnl" sz="1600" dirty="0" smtClean="0">
              <a:solidFill>
                <a:schemeClr val="bg1"/>
              </a:solidFill>
              <a:latin typeface="Calibri" panose="020F0502020204030204" pitchFamily="34" charset="0"/>
              <a:cs typeface="Calibri" panose="020F0502020204030204" pitchFamily="34" charset="0"/>
            </a:endParaRPr>
          </a:p>
          <a:p>
            <a:pPr marL="400050" indent="-285750" algn="just">
              <a:lnSpc>
                <a:spcPct val="115000"/>
              </a:lnSpc>
              <a:buClr>
                <a:srgbClr val="FFFFFF"/>
              </a:buClr>
              <a:buSzPts val="1800"/>
              <a:buFont typeface="Wingdings" panose="05000000000000000000" pitchFamily="2" charset="2"/>
              <a:buChar char="§"/>
            </a:pPr>
            <a:r>
              <a:rPr lang="es-ES_tradnl" sz="1600" dirty="0" smtClean="0">
                <a:solidFill>
                  <a:schemeClr val="bg1"/>
                </a:solidFill>
                <a:latin typeface="Calibri" panose="020F0502020204030204" pitchFamily="34" charset="0"/>
                <a:cs typeface="Calibri" panose="020F0502020204030204" pitchFamily="34" charset="0"/>
              </a:rPr>
              <a:t>La ley 169-14 surgió como complemento al PNRE</a:t>
            </a:r>
            <a:endParaRPr lang="en-US" sz="1600" dirty="0">
              <a:solidFill>
                <a:schemeClr val="bg1"/>
              </a:solidFill>
              <a:latin typeface="Calibri" panose="020F0502020204030204" pitchFamily="34" charset="0"/>
              <a:cs typeface="Calibri" panose="020F0502020204030204" pitchFamily="34" charset="0"/>
            </a:endParaRPr>
          </a:p>
          <a:p>
            <a:pPr marL="400050" lvl="0" indent="-285750" algn="just">
              <a:lnSpc>
                <a:spcPct val="115000"/>
              </a:lnSpc>
              <a:buClr>
                <a:srgbClr val="FFFFFF"/>
              </a:buClr>
              <a:buSzPts val="1800"/>
              <a:buFont typeface="Wingdings" panose="05000000000000000000" pitchFamily="2" charset="2"/>
              <a:buChar char="§"/>
            </a:pPr>
            <a:r>
              <a:rPr lang="es-ES" sz="1600" dirty="0">
                <a:solidFill>
                  <a:srgbClr val="FFFFFF"/>
                </a:solidFill>
                <a:latin typeface="Calibri"/>
                <a:ea typeface="Calibri"/>
                <a:cs typeface="Calibri"/>
                <a:sym typeface="Calibri"/>
              </a:rPr>
              <a:t>Ministerio de Interior y </a:t>
            </a:r>
            <a:r>
              <a:rPr lang="es-ES" sz="1600" dirty="0" smtClean="0">
                <a:solidFill>
                  <a:srgbClr val="FFFFFF"/>
                </a:solidFill>
                <a:latin typeface="Calibri"/>
                <a:ea typeface="Calibri"/>
                <a:cs typeface="Calibri"/>
                <a:sym typeface="Calibri"/>
              </a:rPr>
              <a:t>Policía</a:t>
            </a:r>
            <a:r>
              <a:rPr lang="es-ES" sz="1600" dirty="0">
                <a:solidFill>
                  <a:srgbClr val="FFFFFF"/>
                </a:solidFill>
                <a:latin typeface="Calibri"/>
                <a:ea typeface="Calibri"/>
                <a:cs typeface="Calibri"/>
                <a:sym typeface="Calibri"/>
              </a:rPr>
              <a:t>, </a:t>
            </a:r>
            <a:r>
              <a:rPr lang="es-ES" sz="1600" dirty="0" smtClean="0">
                <a:solidFill>
                  <a:srgbClr val="FFFFFF"/>
                </a:solidFill>
                <a:latin typeface="Calibri"/>
                <a:ea typeface="Calibri"/>
                <a:cs typeface="Calibri"/>
                <a:sym typeface="Calibri"/>
              </a:rPr>
              <a:t>Dirección </a:t>
            </a:r>
            <a:r>
              <a:rPr lang="es-ES" sz="1600" dirty="0">
                <a:solidFill>
                  <a:srgbClr val="FFFFFF"/>
                </a:solidFill>
                <a:latin typeface="Calibri"/>
                <a:ea typeface="Calibri"/>
                <a:cs typeface="Calibri"/>
                <a:sym typeface="Calibri"/>
              </a:rPr>
              <a:t>General de </a:t>
            </a:r>
            <a:r>
              <a:rPr lang="es-ES" sz="1600" dirty="0" smtClean="0">
                <a:solidFill>
                  <a:srgbClr val="FFFFFF"/>
                </a:solidFill>
                <a:latin typeface="Calibri"/>
                <a:ea typeface="Calibri"/>
                <a:cs typeface="Calibri"/>
                <a:sym typeface="Calibri"/>
              </a:rPr>
              <a:t>Migración, Ministerio de Relaciones Exteriores, Ministerio de Trabajo, Tesorería de la Seguridad Social, Junta Central Electoral y las gobernaciones provinciales.</a:t>
            </a:r>
            <a:endParaRPr lang="es-ES" sz="1600" dirty="0">
              <a:solidFill>
                <a:srgbClr val="FFFFFF"/>
              </a:solidFill>
              <a:latin typeface="Calibri"/>
              <a:ea typeface="Calibri"/>
              <a:cs typeface="Calibri"/>
              <a:sym typeface="Calibri"/>
            </a:endParaRP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Primera </a:t>
            </a:r>
            <a:r>
              <a:rPr lang="es-ES" sz="1600" dirty="0">
                <a:solidFill>
                  <a:srgbClr val="FFFFFF"/>
                </a:solidFill>
                <a:latin typeface="Calibri"/>
                <a:ea typeface="Calibri"/>
                <a:cs typeface="Calibri"/>
                <a:sym typeface="Calibri"/>
              </a:rPr>
              <a:t>fase 18 meses</a:t>
            </a:r>
          </a:p>
        </p:txBody>
      </p:sp>
      <p:pic>
        <p:nvPicPr>
          <p:cNvPr id="6" name="Shape 79">
            <a:extLst>
              <a:ext uri="{FF2B5EF4-FFF2-40B4-BE49-F238E27FC236}">
                <a16:creationId xmlns:a16="http://schemas.microsoft.com/office/drawing/2014/main" id="{FDB28294-B663-4680-AB10-560630960151}"/>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val="2787995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a16="http://schemas.microsoft.com/office/drawing/2014/main" id="{920CBC95-45BC-41BF-8C0E-927342DD8025}"/>
              </a:ext>
            </a:extLst>
          </p:cNvPr>
          <p:cNvSpPr txBox="1"/>
          <p:nvPr/>
        </p:nvSpPr>
        <p:spPr>
          <a:xfrm>
            <a:off x="1227837" y="305272"/>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dirty="0">
                <a:solidFill>
                  <a:srgbClr val="FFFFFF"/>
                </a:solidFill>
                <a:latin typeface="Oswald"/>
              </a:rPr>
              <a:t>Resultados</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a16="http://schemas.microsoft.com/office/drawing/2014/main" id="{A98C0B8F-EE91-4E73-9170-5C4F880F7995}"/>
              </a:ext>
            </a:extLst>
          </p:cNvPr>
          <p:cNvSpPr txBox="1"/>
          <p:nvPr/>
        </p:nvSpPr>
        <p:spPr>
          <a:xfrm>
            <a:off x="1227837" y="1355945"/>
            <a:ext cx="6473283" cy="2620153"/>
          </a:xfrm>
          <a:prstGeom prst="rect">
            <a:avLst/>
          </a:prstGeom>
          <a:noFill/>
          <a:ln>
            <a:noFill/>
          </a:ln>
        </p:spPr>
        <p:txBody>
          <a:bodyPr spcFirstLastPara="1" wrap="square" lIns="91425" tIns="91425" rIns="91425" bIns="91425" anchor="t" anchorCtr="0">
            <a:noAutofit/>
          </a:bodyPr>
          <a:lstStyle/>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Un total de </a:t>
            </a:r>
            <a:r>
              <a:rPr lang="es-ES" sz="1600" dirty="0">
                <a:solidFill>
                  <a:srgbClr val="FFFFFF"/>
                </a:solidFill>
                <a:latin typeface="Calibri"/>
                <a:ea typeface="Calibri"/>
                <a:cs typeface="Calibri"/>
                <a:sym typeface="Calibri"/>
              </a:rPr>
              <a:t>288,467 extranjeros de 116 nacionalidades </a:t>
            </a:r>
            <a:r>
              <a:rPr lang="es-ES" sz="1600" dirty="0" smtClean="0">
                <a:solidFill>
                  <a:srgbClr val="FFFFFF"/>
                </a:solidFill>
                <a:latin typeface="Calibri"/>
                <a:ea typeface="Calibri"/>
                <a:cs typeface="Calibri"/>
                <a:sym typeface="Calibri"/>
              </a:rPr>
              <a:t>en </a:t>
            </a:r>
            <a:r>
              <a:rPr lang="es-ES" sz="1600" dirty="0">
                <a:solidFill>
                  <a:srgbClr val="FFFFFF"/>
                </a:solidFill>
                <a:latin typeface="Calibri"/>
                <a:ea typeface="Calibri"/>
                <a:cs typeface="Calibri"/>
                <a:sym typeface="Calibri"/>
              </a:rPr>
              <a:t>situación </a:t>
            </a:r>
            <a:r>
              <a:rPr lang="es-ES" sz="1600" dirty="0" smtClean="0">
                <a:solidFill>
                  <a:srgbClr val="FFFFFF"/>
                </a:solidFill>
                <a:latin typeface="Calibri"/>
                <a:ea typeface="Calibri"/>
                <a:cs typeface="Calibri"/>
                <a:sym typeface="Calibri"/>
              </a:rPr>
              <a:t>migratoria irregular </a:t>
            </a:r>
            <a:r>
              <a:rPr lang="es-ES" sz="1600" dirty="0">
                <a:solidFill>
                  <a:srgbClr val="FFFFFF"/>
                </a:solidFill>
                <a:latin typeface="Calibri"/>
                <a:ea typeface="Calibri"/>
                <a:cs typeface="Calibri"/>
                <a:sym typeface="Calibri"/>
              </a:rPr>
              <a:t>se inscribieron en el </a:t>
            </a:r>
            <a:r>
              <a:rPr lang="es-ES" sz="1600" dirty="0" smtClean="0">
                <a:solidFill>
                  <a:srgbClr val="FFFFFF"/>
                </a:solidFill>
                <a:latin typeface="Calibri"/>
                <a:ea typeface="Calibri"/>
                <a:cs typeface="Calibri"/>
                <a:sym typeface="Calibri"/>
              </a:rPr>
              <a:t>plan. De esta cantidad, 250,241 </a:t>
            </a:r>
            <a:r>
              <a:rPr lang="es-ES" sz="1600" dirty="0">
                <a:solidFill>
                  <a:srgbClr val="FFFFFF"/>
                </a:solidFill>
                <a:latin typeface="Calibri"/>
                <a:ea typeface="Calibri"/>
                <a:cs typeface="Calibri"/>
                <a:sym typeface="Calibri"/>
              </a:rPr>
              <a:t>fueron documentados por 1 y 2 </a:t>
            </a:r>
            <a:r>
              <a:rPr lang="es-ES" sz="1600" dirty="0" smtClean="0">
                <a:solidFill>
                  <a:srgbClr val="FFFFFF"/>
                </a:solidFill>
                <a:latin typeface="Calibri"/>
                <a:ea typeface="Calibri"/>
                <a:cs typeface="Calibri"/>
                <a:sym typeface="Calibri"/>
              </a:rPr>
              <a:t>años.</a:t>
            </a: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Acceso </a:t>
            </a:r>
            <a:r>
              <a:rPr lang="es-ES" sz="1600" dirty="0">
                <a:solidFill>
                  <a:srgbClr val="FFFFFF"/>
                </a:solidFill>
                <a:latin typeface="Calibri"/>
                <a:ea typeface="Calibri"/>
                <a:cs typeface="Calibri"/>
                <a:sym typeface="Calibri"/>
              </a:rPr>
              <a:t>a la Seguridad Social como resultado del </a:t>
            </a:r>
            <a:r>
              <a:rPr lang="es-ES" sz="1600" dirty="0" smtClean="0">
                <a:solidFill>
                  <a:srgbClr val="FFFFFF"/>
                </a:solidFill>
                <a:latin typeface="Calibri"/>
                <a:ea typeface="Calibri"/>
                <a:cs typeface="Calibri"/>
                <a:sym typeface="Calibri"/>
              </a:rPr>
              <a:t>PNRE</a:t>
            </a: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A los trabajadores del sector cañero se le reconocieron los años de trabajo y por tanto fueron pensionados 2,709 personas</a:t>
            </a: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Por efecto de la ley 169-14 se </a:t>
            </a:r>
            <a:r>
              <a:rPr lang="es-ES" sz="1600" smtClean="0">
                <a:solidFill>
                  <a:srgbClr val="FFFFFF"/>
                </a:solidFill>
                <a:latin typeface="Calibri"/>
                <a:ea typeface="Calibri"/>
                <a:cs typeface="Calibri"/>
                <a:sym typeface="Calibri"/>
              </a:rPr>
              <a:t>inscribieron 63,755</a:t>
            </a:r>
            <a:endParaRPr lang="es-ES" sz="1600" dirty="0">
              <a:solidFill>
                <a:srgbClr val="FFFFFF"/>
              </a:solidFill>
              <a:latin typeface="Calibri"/>
              <a:ea typeface="Calibri"/>
              <a:cs typeface="Calibri"/>
              <a:sym typeface="Calibri"/>
            </a:endParaRPr>
          </a:p>
          <a:p>
            <a:pPr marL="400050" lvl="0" indent="-285750" algn="just">
              <a:lnSpc>
                <a:spcPct val="115000"/>
              </a:lnSpc>
              <a:buClr>
                <a:srgbClr val="FFFFFF"/>
              </a:buClr>
              <a:buSzPts val="1800"/>
              <a:buFont typeface="Wingdings" panose="05000000000000000000" pitchFamily="2" charset="2"/>
              <a:buChar char="§"/>
            </a:pPr>
            <a:r>
              <a:rPr lang="es-ES" sz="1600" dirty="0" smtClean="0">
                <a:solidFill>
                  <a:srgbClr val="FFFFFF"/>
                </a:solidFill>
                <a:latin typeface="Calibri"/>
                <a:ea typeface="Calibri"/>
                <a:cs typeface="Calibri"/>
                <a:sym typeface="Calibri"/>
              </a:rPr>
              <a:t>Ya </a:t>
            </a:r>
            <a:r>
              <a:rPr lang="es-ES" sz="1600" dirty="0">
                <a:solidFill>
                  <a:srgbClr val="FFFFFF"/>
                </a:solidFill>
                <a:latin typeface="Calibri"/>
                <a:ea typeface="Calibri"/>
                <a:cs typeface="Calibri"/>
                <a:sym typeface="Calibri"/>
              </a:rPr>
              <a:t>se inicio la renovación y cambio de categoría a aquellos que completaron la documentación requerida</a:t>
            </a:r>
            <a:r>
              <a:rPr lang="es-ES" sz="2000" dirty="0">
                <a:solidFill>
                  <a:srgbClr val="FFFFFF"/>
                </a:solidFill>
                <a:latin typeface="Calibri"/>
                <a:ea typeface="Calibri"/>
                <a:cs typeface="Calibri"/>
                <a:sym typeface="Calibri"/>
              </a:rPr>
              <a:t>. </a:t>
            </a:r>
          </a:p>
        </p:txBody>
      </p:sp>
      <p:pic>
        <p:nvPicPr>
          <p:cNvPr id="6" name="Shape 79">
            <a:extLst>
              <a:ext uri="{FF2B5EF4-FFF2-40B4-BE49-F238E27FC236}">
                <a16:creationId xmlns:a16="http://schemas.microsoft.com/office/drawing/2014/main" id="{9312304D-953A-4030-AED7-3125F3B3E82C}"/>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val="2050396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1" y="-75"/>
            <a:ext cx="800275"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id="{3C88B38C-1E23-45BD-9371-0527CE2AD842}"/>
              </a:ext>
            </a:extLst>
          </p:cNvPr>
          <p:cNvSpPr/>
          <p:nvPr/>
        </p:nvSpPr>
        <p:spPr>
          <a:xfrm>
            <a:off x="800274" y="-75"/>
            <a:ext cx="8343726"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2">
            <a:extLst>
              <a:ext uri="{FF2B5EF4-FFF2-40B4-BE49-F238E27FC236}">
                <a16:creationId xmlns:a16="http://schemas.microsoft.com/office/drawing/2014/main" id="{920CBC95-45BC-41BF-8C0E-927342DD8025}"/>
              </a:ext>
            </a:extLst>
          </p:cNvPr>
          <p:cNvSpPr txBox="1"/>
          <p:nvPr/>
        </p:nvSpPr>
        <p:spPr>
          <a:xfrm>
            <a:off x="1227837" y="305272"/>
            <a:ext cx="7488600" cy="745327"/>
          </a:xfrm>
          <a:prstGeom prst="rect">
            <a:avLst/>
          </a:prstGeom>
          <a:noFill/>
          <a:ln>
            <a:noFill/>
          </a:ln>
        </p:spPr>
        <p:txBody>
          <a:bodyPr spcFirstLastPara="1" wrap="square" lIns="91425" tIns="91425" rIns="91425" bIns="91425" anchor="t" anchorCtr="0">
            <a:noAutofit/>
          </a:bodyPr>
          <a:lstStyle/>
          <a:p>
            <a:pPr>
              <a:lnSpc>
                <a:spcPct val="90000"/>
              </a:lnSpc>
              <a:buClr>
                <a:schemeClr val="dk1"/>
              </a:buClr>
              <a:buSzPts val="1100"/>
            </a:pPr>
            <a:r>
              <a:rPr lang="es-CR" sz="3600" b="1" dirty="0">
                <a:solidFill>
                  <a:srgbClr val="FFFFFF"/>
                </a:solidFill>
                <a:latin typeface="Oswald"/>
              </a:rPr>
              <a:t>Recomendaciones</a:t>
            </a:r>
            <a:endParaRPr lang="es-CR" sz="4000" b="1" dirty="0">
              <a:solidFill>
                <a:srgbClr val="FFFFFF"/>
              </a:solidFill>
              <a:latin typeface="Oswald"/>
            </a:endParaRP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10" name="Shape 81">
            <a:extLst>
              <a:ext uri="{FF2B5EF4-FFF2-40B4-BE49-F238E27FC236}">
                <a16:creationId xmlns:a16="http://schemas.microsoft.com/office/drawing/2014/main" id="{A98C0B8F-EE91-4E73-9170-5C4F880F7995}"/>
              </a:ext>
            </a:extLst>
          </p:cNvPr>
          <p:cNvSpPr txBox="1"/>
          <p:nvPr/>
        </p:nvSpPr>
        <p:spPr>
          <a:xfrm>
            <a:off x="1227837" y="1355946"/>
            <a:ext cx="6473283" cy="2486589"/>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rgbClr val="FFFFFF"/>
              </a:buClr>
              <a:buSzPts val="1800"/>
              <a:buFont typeface="Wingdings" panose="05000000000000000000" pitchFamily="2" charset="2"/>
              <a:buChar char="§"/>
            </a:pPr>
            <a:r>
              <a:rPr lang="es-ES" sz="2000" dirty="0" smtClean="0">
                <a:solidFill>
                  <a:srgbClr val="FFFFFF"/>
                </a:solidFill>
                <a:latin typeface="Calibri"/>
                <a:ea typeface="Calibri"/>
                <a:cs typeface="Calibri"/>
                <a:sym typeface="Calibri"/>
              </a:rPr>
              <a:t>Por nuestra experiencia entendemos que el PNRE es un ejemplo para  otros países de como enfrentar la migración irregular sin afectar los derechos fundamentales de los  migrantes en sentido general. También se ha ido logrando la responsabilidad compartida de los estados dominicanos y haitianos en cuanto al tema migratorio</a:t>
            </a:r>
            <a:endParaRPr lang="es-ES" sz="2000" dirty="0">
              <a:solidFill>
                <a:srgbClr val="FFFFFF"/>
              </a:solidFill>
              <a:latin typeface="Calibri"/>
              <a:ea typeface="Calibri"/>
              <a:cs typeface="Calibri"/>
              <a:sym typeface="Calibri"/>
            </a:endParaRPr>
          </a:p>
        </p:txBody>
      </p:sp>
      <p:pic>
        <p:nvPicPr>
          <p:cNvPr id="6" name="Shape 79">
            <a:extLst>
              <a:ext uri="{FF2B5EF4-FFF2-40B4-BE49-F238E27FC236}">
                <a16:creationId xmlns:a16="http://schemas.microsoft.com/office/drawing/2014/main" id="{22E5B4E6-26FB-4006-A71B-27ACA09719BC}"/>
              </a:ext>
            </a:extLst>
          </p:cNvPr>
          <p:cNvPicPr preferRelativeResize="0"/>
          <p:nvPr/>
        </p:nvPicPr>
        <p:blipFill rotWithShape="1">
          <a:blip r:embed="rId3">
            <a:alphaModFix/>
          </a:blip>
          <a:srcRect t="31059" b="37451"/>
          <a:stretch/>
        </p:blipFill>
        <p:spPr>
          <a:xfrm>
            <a:off x="7101840" y="4251960"/>
            <a:ext cx="2042160" cy="798239"/>
          </a:xfrm>
          <a:prstGeom prst="rect">
            <a:avLst/>
          </a:prstGeom>
          <a:noFill/>
          <a:ln>
            <a:noFill/>
          </a:ln>
        </p:spPr>
      </p:pic>
    </p:spTree>
    <p:extLst>
      <p:ext uri="{BB962C8B-B14F-4D97-AF65-F5344CB8AC3E}">
        <p14:creationId xmlns:p14="http://schemas.microsoft.com/office/powerpoint/2010/main" val="19604436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374</Words>
  <Application>Microsoft Office PowerPoint</Application>
  <PresentationFormat>Presentación en pantalla (16:9)</PresentationFormat>
  <Paragraphs>30</Paragraphs>
  <Slides>5</Slides>
  <Notes>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Calibri</vt:lpstr>
      <vt:lpstr>Wingdings</vt:lpstr>
      <vt:lpstr>Arial</vt:lpstr>
      <vt:lpstr>Oswald</vt:lpstr>
      <vt:lpstr>Simple Light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Alexandra</dc:creator>
  <cp:lastModifiedBy>Ramon</cp:lastModifiedBy>
  <cp:revision>42</cp:revision>
  <dcterms:modified xsi:type="dcterms:W3CDTF">2018-04-25T15:25:12Z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9865897C-953F-41A0-A378-309538799EE8</vt:lpwstr>
  </property>
  <property fmtid="{D5CDD505-2E9C-101B-9397-08002B2CF9AE}" pid="3" name="ArticulatePath">
    <vt:lpwstr>Machote ppt - PROTECCIÓN CONSULAR  DE LAS PERSONAS TRABAJADORAS MIGRANTES</vt:lpwstr>
  </property>
</Properties>
</file>