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58" r:id="rId5"/>
    <p:sldId id="265" r:id="rId6"/>
    <p:sldId id="272" r:id="rId7"/>
    <p:sldId id="264" r:id="rId8"/>
    <p:sldId id="270" r:id="rId9"/>
    <p:sldId id="259" r:id="rId10"/>
    <p:sldId id="260" r:id="rId11"/>
    <p:sldId id="261" r:id="rId12"/>
    <p:sldId id="271" r:id="rId13"/>
    <p:sldId id="262" r:id="rId14"/>
    <p:sldId id="263" r:id="rId15"/>
    <p:sldId id="266" r:id="rId16"/>
  </p:sldIdLst>
  <p:sldSz cx="9144000" cy="6858000" type="screen4x3"/>
  <p:notesSz cx="6858000" cy="9144000"/>
  <p:defaultTextStyle>
    <a:defPPr>
      <a:defRPr lang="es-ES"/>
    </a:defPPr>
    <a:lvl1pPr algn="l" rtl="0" fontAlgn="base">
      <a:spcBef>
        <a:spcPct val="0"/>
      </a:spcBef>
      <a:spcAft>
        <a:spcPct val="0"/>
      </a:spcAft>
      <a:defRPr kern="1200">
        <a:solidFill>
          <a:schemeClr val="bg1"/>
        </a:solidFill>
        <a:latin typeface="Arial" charset="0"/>
        <a:ea typeface="+mn-ea"/>
        <a:cs typeface="+mn-cs"/>
      </a:defRPr>
    </a:lvl1pPr>
    <a:lvl2pPr marL="457200" algn="l" rtl="0" fontAlgn="base">
      <a:spcBef>
        <a:spcPct val="0"/>
      </a:spcBef>
      <a:spcAft>
        <a:spcPct val="0"/>
      </a:spcAft>
      <a:defRPr kern="1200">
        <a:solidFill>
          <a:schemeClr val="bg1"/>
        </a:solidFill>
        <a:latin typeface="Arial" charset="0"/>
        <a:ea typeface="+mn-ea"/>
        <a:cs typeface="+mn-cs"/>
      </a:defRPr>
    </a:lvl2pPr>
    <a:lvl3pPr marL="914400" algn="l" rtl="0" fontAlgn="base">
      <a:spcBef>
        <a:spcPct val="0"/>
      </a:spcBef>
      <a:spcAft>
        <a:spcPct val="0"/>
      </a:spcAft>
      <a:defRPr kern="1200">
        <a:solidFill>
          <a:schemeClr val="bg1"/>
        </a:solidFill>
        <a:latin typeface="Arial" charset="0"/>
        <a:ea typeface="+mn-ea"/>
        <a:cs typeface="+mn-cs"/>
      </a:defRPr>
    </a:lvl3pPr>
    <a:lvl4pPr marL="1371600" algn="l" rtl="0" fontAlgn="base">
      <a:spcBef>
        <a:spcPct val="0"/>
      </a:spcBef>
      <a:spcAft>
        <a:spcPct val="0"/>
      </a:spcAft>
      <a:defRPr kern="1200">
        <a:solidFill>
          <a:schemeClr val="bg1"/>
        </a:solidFill>
        <a:latin typeface="Arial" charset="0"/>
        <a:ea typeface="+mn-ea"/>
        <a:cs typeface="+mn-cs"/>
      </a:defRPr>
    </a:lvl4pPr>
    <a:lvl5pPr marL="1828800" algn="l" rtl="0" fontAlgn="base">
      <a:spcBef>
        <a:spcPct val="0"/>
      </a:spcBef>
      <a:spcAft>
        <a:spcPct val="0"/>
      </a:spcAft>
      <a:defRPr kern="1200">
        <a:solidFill>
          <a:schemeClr val="bg1"/>
        </a:solidFill>
        <a:latin typeface="Arial" charset="0"/>
        <a:ea typeface="+mn-ea"/>
        <a:cs typeface="+mn-cs"/>
      </a:defRPr>
    </a:lvl5pPr>
    <a:lvl6pPr marL="2286000" algn="l" defTabSz="914400" rtl="0" eaLnBrk="1" latinLnBrk="0" hangingPunct="1">
      <a:defRPr kern="1200">
        <a:solidFill>
          <a:schemeClr val="bg1"/>
        </a:solidFill>
        <a:latin typeface="Arial" charset="0"/>
        <a:ea typeface="+mn-ea"/>
        <a:cs typeface="+mn-cs"/>
      </a:defRPr>
    </a:lvl6pPr>
    <a:lvl7pPr marL="2743200" algn="l" defTabSz="914400" rtl="0" eaLnBrk="1" latinLnBrk="0" hangingPunct="1">
      <a:defRPr kern="1200">
        <a:solidFill>
          <a:schemeClr val="bg1"/>
        </a:solidFill>
        <a:latin typeface="Arial" charset="0"/>
        <a:ea typeface="+mn-ea"/>
        <a:cs typeface="+mn-cs"/>
      </a:defRPr>
    </a:lvl7pPr>
    <a:lvl8pPr marL="3200400" algn="l" defTabSz="914400" rtl="0" eaLnBrk="1" latinLnBrk="0" hangingPunct="1">
      <a:defRPr kern="1200">
        <a:solidFill>
          <a:schemeClr val="bg1"/>
        </a:solidFill>
        <a:latin typeface="Arial" charset="0"/>
        <a:ea typeface="+mn-ea"/>
        <a:cs typeface="+mn-cs"/>
      </a:defRPr>
    </a:lvl8pPr>
    <a:lvl9pPr marL="3657600" algn="l" defTabSz="914400" rtl="0" eaLnBrk="1" latinLnBrk="0" hangingPunct="1">
      <a:defRPr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5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PA"/>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PA"/>
          </a:p>
        </p:txBody>
      </p:sp>
      <p:sp>
        <p:nvSpPr>
          <p:cNvPr id="4" name="Rectangle 4"/>
          <p:cNvSpPr>
            <a:spLocks noGrp="1" noChangeArrowheads="1"/>
          </p:cNvSpPr>
          <p:nvPr>
            <p:ph type="dt" sz="half" idx="10"/>
          </p:nvPr>
        </p:nvSpPr>
        <p:spPr>
          <a:ln/>
        </p:spPr>
        <p:txBody>
          <a:bodyPr/>
          <a:lstStyle>
            <a:lvl1pPr>
              <a:defRPr/>
            </a:lvl1pPr>
          </a:lstStyle>
          <a:p>
            <a:pPr>
              <a:defRPr/>
            </a:pPr>
            <a:endParaRPr lang="es-E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6" name="Rectangle 6"/>
          <p:cNvSpPr>
            <a:spLocks noGrp="1" noChangeArrowheads="1"/>
          </p:cNvSpPr>
          <p:nvPr>
            <p:ph type="sldNum" sz="quarter" idx="12"/>
          </p:nvPr>
        </p:nvSpPr>
        <p:spPr>
          <a:ln/>
        </p:spPr>
        <p:txBody>
          <a:bodyPr/>
          <a:lstStyle>
            <a:lvl1pPr>
              <a:defRPr/>
            </a:lvl1pPr>
          </a:lstStyle>
          <a:p>
            <a:pPr>
              <a:defRPr/>
            </a:pPr>
            <a:fld id="{4258F13B-BEF5-452C-B210-90815EA71920}" type="slidenum">
              <a:rPr lang="es-ES"/>
              <a:pPr>
                <a:defRPr/>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Rectangle 4"/>
          <p:cNvSpPr>
            <a:spLocks noGrp="1" noChangeArrowheads="1"/>
          </p:cNvSpPr>
          <p:nvPr>
            <p:ph type="dt" sz="half" idx="10"/>
          </p:nvPr>
        </p:nvSpPr>
        <p:spPr>
          <a:ln/>
        </p:spPr>
        <p:txBody>
          <a:bodyPr/>
          <a:lstStyle>
            <a:lvl1pPr>
              <a:defRPr/>
            </a:lvl1pPr>
          </a:lstStyle>
          <a:p>
            <a:pPr>
              <a:defRPr/>
            </a:pPr>
            <a:endParaRPr lang="es-E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6" name="Rectangle 6"/>
          <p:cNvSpPr>
            <a:spLocks noGrp="1" noChangeArrowheads="1"/>
          </p:cNvSpPr>
          <p:nvPr>
            <p:ph type="sldNum" sz="quarter" idx="12"/>
          </p:nvPr>
        </p:nvSpPr>
        <p:spPr>
          <a:ln/>
        </p:spPr>
        <p:txBody>
          <a:bodyPr/>
          <a:lstStyle>
            <a:lvl1pPr>
              <a:defRPr/>
            </a:lvl1pPr>
          </a:lstStyle>
          <a:p>
            <a:pPr>
              <a:defRPr/>
            </a:pPr>
            <a:fld id="{E301DE69-9D5B-4782-B034-E58D2049F6B6}" type="slidenum">
              <a:rPr lang="es-ES"/>
              <a:pPr>
                <a:defRPr/>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A"/>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Rectangle 4"/>
          <p:cNvSpPr>
            <a:spLocks noGrp="1" noChangeArrowheads="1"/>
          </p:cNvSpPr>
          <p:nvPr>
            <p:ph type="dt" sz="half" idx="10"/>
          </p:nvPr>
        </p:nvSpPr>
        <p:spPr>
          <a:ln/>
        </p:spPr>
        <p:txBody>
          <a:bodyPr/>
          <a:lstStyle>
            <a:lvl1pPr>
              <a:defRPr/>
            </a:lvl1pPr>
          </a:lstStyle>
          <a:p>
            <a:pPr>
              <a:defRPr/>
            </a:pPr>
            <a:endParaRPr lang="es-E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6" name="Rectangle 6"/>
          <p:cNvSpPr>
            <a:spLocks noGrp="1" noChangeArrowheads="1"/>
          </p:cNvSpPr>
          <p:nvPr>
            <p:ph type="sldNum" sz="quarter" idx="12"/>
          </p:nvPr>
        </p:nvSpPr>
        <p:spPr>
          <a:ln/>
        </p:spPr>
        <p:txBody>
          <a:bodyPr/>
          <a:lstStyle>
            <a:lvl1pPr>
              <a:defRPr/>
            </a:lvl1pPr>
          </a:lstStyle>
          <a:p>
            <a:pPr>
              <a:defRPr/>
            </a:pPr>
            <a:fld id="{682D5066-2837-4A47-9B47-892B20C113E4}" type="slidenum">
              <a:rPr lang="es-ES"/>
              <a:pPr>
                <a:defRPr/>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Rectangle 4"/>
          <p:cNvSpPr>
            <a:spLocks noGrp="1" noChangeArrowheads="1"/>
          </p:cNvSpPr>
          <p:nvPr>
            <p:ph type="dt" sz="half" idx="10"/>
          </p:nvPr>
        </p:nvSpPr>
        <p:spPr>
          <a:ln/>
        </p:spPr>
        <p:txBody>
          <a:bodyPr/>
          <a:lstStyle>
            <a:lvl1pPr>
              <a:defRPr/>
            </a:lvl1pPr>
          </a:lstStyle>
          <a:p>
            <a:pPr>
              <a:defRPr/>
            </a:pPr>
            <a:endParaRPr lang="es-E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6" name="Rectangle 6"/>
          <p:cNvSpPr>
            <a:spLocks noGrp="1" noChangeArrowheads="1"/>
          </p:cNvSpPr>
          <p:nvPr>
            <p:ph type="sldNum" sz="quarter" idx="12"/>
          </p:nvPr>
        </p:nvSpPr>
        <p:spPr>
          <a:ln/>
        </p:spPr>
        <p:txBody>
          <a:bodyPr/>
          <a:lstStyle>
            <a:lvl1pPr>
              <a:defRPr/>
            </a:lvl1pPr>
          </a:lstStyle>
          <a:p>
            <a:pPr>
              <a:defRPr/>
            </a:pPr>
            <a:fld id="{3DFE6EEC-430F-4705-8835-D54E1562829D}" type="slidenum">
              <a:rPr lang="es-ES"/>
              <a:pPr>
                <a:defRPr/>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A"/>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6" name="Rectangle 6"/>
          <p:cNvSpPr>
            <a:spLocks noGrp="1" noChangeArrowheads="1"/>
          </p:cNvSpPr>
          <p:nvPr>
            <p:ph type="sldNum" sz="quarter" idx="12"/>
          </p:nvPr>
        </p:nvSpPr>
        <p:spPr>
          <a:ln/>
        </p:spPr>
        <p:txBody>
          <a:bodyPr/>
          <a:lstStyle>
            <a:lvl1pPr>
              <a:defRPr/>
            </a:lvl1pPr>
          </a:lstStyle>
          <a:p>
            <a:pPr>
              <a:defRPr/>
            </a:pPr>
            <a:fld id="{9D64E1FE-06B9-413A-B0F2-AFE19A180A4C}" type="slidenum">
              <a:rPr lang="es-ES"/>
              <a:pPr>
                <a:defRPr/>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5" name="Rectangle 4"/>
          <p:cNvSpPr>
            <a:spLocks noGrp="1" noChangeArrowheads="1"/>
          </p:cNvSpPr>
          <p:nvPr>
            <p:ph type="dt" sz="half" idx="10"/>
          </p:nvPr>
        </p:nvSpPr>
        <p:spPr>
          <a:ln/>
        </p:spPr>
        <p:txBody>
          <a:bodyPr/>
          <a:lstStyle>
            <a:lvl1pPr>
              <a:defRPr/>
            </a:lvl1pPr>
          </a:lstStyle>
          <a:p>
            <a:pPr>
              <a:defRPr/>
            </a:pPr>
            <a:endParaRPr lang="es-E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7" name="Rectangle 6"/>
          <p:cNvSpPr>
            <a:spLocks noGrp="1" noChangeArrowheads="1"/>
          </p:cNvSpPr>
          <p:nvPr>
            <p:ph type="sldNum" sz="quarter" idx="12"/>
          </p:nvPr>
        </p:nvSpPr>
        <p:spPr>
          <a:ln/>
        </p:spPr>
        <p:txBody>
          <a:bodyPr/>
          <a:lstStyle>
            <a:lvl1pPr>
              <a:defRPr/>
            </a:lvl1pPr>
          </a:lstStyle>
          <a:p>
            <a:pPr>
              <a:defRPr/>
            </a:pPr>
            <a:fld id="{EA2CA9A8-05BD-4159-BB90-1215F5467BC4}" type="slidenum">
              <a:rPr lang="es-ES"/>
              <a:pPr>
                <a:defRPr/>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PA"/>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7" name="Rectangle 4"/>
          <p:cNvSpPr>
            <a:spLocks noGrp="1" noChangeArrowheads="1"/>
          </p:cNvSpPr>
          <p:nvPr>
            <p:ph type="dt" sz="half" idx="10"/>
          </p:nvPr>
        </p:nvSpPr>
        <p:spPr>
          <a:ln/>
        </p:spPr>
        <p:txBody>
          <a:bodyPr/>
          <a:lstStyle>
            <a:lvl1pPr>
              <a:defRPr/>
            </a:lvl1pPr>
          </a:lstStyle>
          <a:p>
            <a:pPr>
              <a:defRPr/>
            </a:pPr>
            <a:endParaRPr lang="es-E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9" name="Rectangle 6"/>
          <p:cNvSpPr>
            <a:spLocks noGrp="1" noChangeArrowheads="1"/>
          </p:cNvSpPr>
          <p:nvPr>
            <p:ph type="sldNum" sz="quarter" idx="12"/>
          </p:nvPr>
        </p:nvSpPr>
        <p:spPr>
          <a:ln/>
        </p:spPr>
        <p:txBody>
          <a:bodyPr/>
          <a:lstStyle>
            <a:lvl1pPr>
              <a:defRPr/>
            </a:lvl1pPr>
          </a:lstStyle>
          <a:p>
            <a:pPr>
              <a:defRPr/>
            </a:pPr>
            <a:fld id="{0734E2B0-CCF2-413A-8586-B099B638A599}" type="slidenum">
              <a:rPr lang="es-ES"/>
              <a:pPr>
                <a:defRPr/>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Rectangle 4"/>
          <p:cNvSpPr>
            <a:spLocks noGrp="1" noChangeArrowheads="1"/>
          </p:cNvSpPr>
          <p:nvPr>
            <p:ph type="dt" sz="half" idx="10"/>
          </p:nvPr>
        </p:nvSpPr>
        <p:spPr>
          <a:ln/>
        </p:spPr>
        <p:txBody>
          <a:bodyPr/>
          <a:lstStyle>
            <a:lvl1pPr>
              <a:defRPr/>
            </a:lvl1pPr>
          </a:lstStyle>
          <a:p>
            <a:pPr>
              <a:defRPr/>
            </a:pPr>
            <a:endParaRPr lang="es-E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5" name="Rectangle 6"/>
          <p:cNvSpPr>
            <a:spLocks noGrp="1" noChangeArrowheads="1"/>
          </p:cNvSpPr>
          <p:nvPr>
            <p:ph type="sldNum" sz="quarter" idx="12"/>
          </p:nvPr>
        </p:nvSpPr>
        <p:spPr>
          <a:ln/>
        </p:spPr>
        <p:txBody>
          <a:bodyPr/>
          <a:lstStyle>
            <a:lvl1pPr>
              <a:defRPr/>
            </a:lvl1pPr>
          </a:lstStyle>
          <a:p>
            <a:pPr>
              <a:defRPr/>
            </a:pPr>
            <a:fld id="{B1F00EB0-807B-437F-9FAF-7A4DE98178F7}" type="slidenum">
              <a:rPr lang="es-ES"/>
              <a:pPr>
                <a:defRPr/>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4" name="Rectangle 6"/>
          <p:cNvSpPr>
            <a:spLocks noGrp="1" noChangeArrowheads="1"/>
          </p:cNvSpPr>
          <p:nvPr>
            <p:ph type="sldNum" sz="quarter" idx="12"/>
          </p:nvPr>
        </p:nvSpPr>
        <p:spPr>
          <a:ln/>
        </p:spPr>
        <p:txBody>
          <a:bodyPr/>
          <a:lstStyle>
            <a:lvl1pPr>
              <a:defRPr/>
            </a:lvl1pPr>
          </a:lstStyle>
          <a:p>
            <a:pPr>
              <a:defRPr/>
            </a:pPr>
            <a:fld id="{7BD5C27C-F78A-4D4B-9A79-B10E18B3B604}" type="slidenum">
              <a:rPr lang="es-ES"/>
              <a:pPr>
                <a:defRPr/>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PA"/>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7" name="Rectangle 6"/>
          <p:cNvSpPr>
            <a:spLocks noGrp="1" noChangeArrowheads="1"/>
          </p:cNvSpPr>
          <p:nvPr>
            <p:ph type="sldNum" sz="quarter" idx="12"/>
          </p:nvPr>
        </p:nvSpPr>
        <p:spPr>
          <a:ln/>
        </p:spPr>
        <p:txBody>
          <a:bodyPr/>
          <a:lstStyle>
            <a:lvl1pPr>
              <a:defRPr/>
            </a:lvl1pPr>
          </a:lstStyle>
          <a:p>
            <a:pPr>
              <a:defRPr/>
            </a:pPr>
            <a:fld id="{48E8EBEA-1B57-4709-B1DA-69EA8A779EF2}" type="slidenum">
              <a:rPr lang="es-ES"/>
              <a:pPr>
                <a:defRPr/>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PA"/>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PA"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7" name="Rectangle 6"/>
          <p:cNvSpPr>
            <a:spLocks noGrp="1" noChangeArrowheads="1"/>
          </p:cNvSpPr>
          <p:nvPr>
            <p:ph type="sldNum" sz="quarter" idx="12"/>
          </p:nvPr>
        </p:nvSpPr>
        <p:spPr>
          <a:ln/>
        </p:spPr>
        <p:txBody>
          <a:bodyPr/>
          <a:lstStyle>
            <a:lvl1pPr>
              <a:defRPr/>
            </a:lvl1pPr>
          </a:lstStyle>
          <a:p>
            <a:pPr>
              <a:defRPr/>
            </a:pPr>
            <a:fld id="{852F16D2-A6A7-4C41-94FA-2F15CD906827}" type="slidenum">
              <a:rPr lang="es-ES"/>
              <a:pPr>
                <a:defRPr/>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2F76"/>
            </a:gs>
            <a:gs pos="50000">
              <a:srgbClr val="0066FF"/>
            </a:gs>
            <a:gs pos="100000">
              <a:srgbClr val="002F76"/>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chemeClr val="tx1"/>
                </a:solidFill>
              </a:defRPr>
            </a:lvl1pPr>
          </a:lstStyle>
          <a:p>
            <a:pPr>
              <a:defRPr/>
            </a:pPr>
            <a:endParaRPr lang="es-E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chemeClr val="tx1"/>
                </a:solidFill>
              </a:defRPr>
            </a:lvl1pPr>
          </a:lstStyle>
          <a:p>
            <a:pPr>
              <a:defRPr/>
            </a:pPr>
            <a:endParaRPr lang="es-E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chemeClr val="tx1"/>
                </a:solidFill>
              </a:defRPr>
            </a:lvl1pPr>
          </a:lstStyle>
          <a:p>
            <a:pPr>
              <a:defRPr/>
            </a:pPr>
            <a:fld id="{1E0524AC-A1D7-4CAF-AD3D-700302092CB7}" type="slidenum">
              <a:rPr lang="es-ES"/>
              <a:pPr>
                <a:defRPr/>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GB" b="1" dirty="0" smtClean="0">
                <a:solidFill>
                  <a:schemeClr val="bg1"/>
                </a:solidFill>
              </a:rPr>
              <a:t>SECURITY WITHIN THE FRAMEWORK OF THE HUMAN RIGHTS OF MIGRANTS</a:t>
            </a:r>
            <a:endParaRPr lang="en-GB" b="1" dirty="0" smtClean="0">
              <a:solidFill>
                <a:schemeClr val="bg1"/>
              </a:solidFill>
            </a:endParaRPr>
          </a:p>
        </p:txBody>
      </p:sp>
      <p:sp>
        <p:nvSpPr>
          <p:cNvPr id="2" name="1 Subtítulo"/>
          <p:cNvSpPr>
            <a:spLocks noGrp="1"/>
          </p:cNvSpPr>
          <p:nvPr>
            <p:ph type="subTitle" idx="1"/>
          </p:nvPr>
        </p:nvSpPr>
        <p:spPr/>
        <p:txBody>
          <a:bodyPr/>
          <a:lstStyle/>
          <a:p>
            <a:r>
              <a:rPr lang="es-MX" dirty="0" smtClean="0"/>
              <a:t> </a:t>
            </a:r>
            <a:endParaRPr lang="es-G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457200" y="1556792"/>
            <a:ext cx="8229600" cy="4525963"/>
          </a:xfrm>
        </p:spPr>
        <p:txBody>
          <a:bodyPr/>
          <a:lstStyle/>
          <a:p>
            <a:pPr eaLnBrk="1" hangingPunct="1"/>
            <a:r>
              <a:rPr lang="en-GB" sz="2400" dirty="0" smtClean="0"/>
              <a:t>While society in general should benefit from every modernization and strengthening process under the principle of social solidarity, efforts should focus on </a:t>
            </a:r>
            <a:r>
              <a:rPr lang="en-GB" sz="2400" dirty="0" smtClean="0"/>
              <a:t>the social groups that have historically and regularly been disadvantaged in terms of respect for their rights</a:t>
            </a:r>
            <a:r>
              <a:rPr lang="en-GB" sz="2400" dirty="0" smtClean="0"/>
              <a:t>.</a:t>
            </a:r>
          </a:p>
          <a:p>
            <a:pPr eaLnBrk="1" hangingPunct="1"/>
            <a:r>
              <a:rPr lang="en-GB" sz="2400" dirty="0" smtClean="0"/>
              <a:t>Thus, sectors such as women, boys, girls, and adolescents, indigenous peoples, migrants, and disabled persons, are fundamental actors in the public debate on what should change and how it should change</a:t>
            </a:r>
            <a:r>
              <a:rPr lang="en-GB" sz="2400" dirty="0" smtClean="0"/>
              <a:t>.</a:t>
            </a:r>
            <a:endParaRPr lang="en-GB" sz="2400" dirty="0" smtClean="0">
              <a:solidFill>
                <a:schemeClr val="bg1"/>
              </a:solidFill>
            </a:endParaRPr>
          </a:p>
        </p:txBody>
      </p:sp>
      <p:sp>
        <p:nvSpPr>
          <p:cNvPr id="2" name="1 Título"/>
          <p:cNvSpPr>
            <a:spLocks noGrp="1"/>
          </p:cNvSpPr>
          <p:nvPr>
            <p:ph type="title"/>
          </p:nvPr>
        </p:nvSpPr>
        <p:spPr>
          <a:xfrm>
            <a:off x="457200" y="442392"/>
            <a:ext cx="8229600" cy="1143000"/>
          </a:xfrm>
        </p:spPr>
        <p:txBody>
          <a:bodyPr/>
          <a:lstStyle/>
          <a:p>
            <a:r>
              <a:rPr lang="en-GB" b="1" dirty="0" smtClean="0">
                <a:solidFill>
                  <a:schemeClr val="bg1"/>
                </a:solidFill>
              </a:rPr>
              <a:t>Access to Justice as </a:t>
            </a:r>
            <a:br>
              <a:rPr lang="en-GB" b="1" dirty="0" smtClean="0">
                <a:solidFill>
                  <a:schemeClr val="bg1"/>
                </a:solidFill>
              </a:rPr>
            </a:br>
            <a:r>
              <a:rPr lang="en-GB" b="1" dirty="0" smtClean="0">
                <a:solidFill>
                  <a:schemeClr val="bg1"/>
                </a:solidFill>
              </a:rPr>
              <a:t>a Human Right</a:t>
            </a:r>
            <a:br>
              <a:rPr lang="en-GB" b="1" dirty="0" smtClean="0">
                <a:solidFill>
                  <a:schemeClr val="bg1"/>
                </a:solidFill>
              </a:rPr>
            </a:b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sz="4000" b="1" dirty="0" smtClean="0">
                <a:solidFill>
                  <a:schemeClr val="bg1"/>
                </a:solidFill>
              </a:rPr>
              <a:t>Objectives of RCM</a:t>
            </a:r>
            <a:endParaRPr lang="en-GB" sz="4000" b="1" dirty="0" smtClean="0">
              <a:solidFill>
                <a:schemeClr val="bg1"/>
              </a:solidFill>
            </a:endParaRPr>
          </a:p>
        </p:txBody>
      </p:sp>
      <p:sp>
        <p:nvSpPr>
          <p:cNvPr id="12291" name="5 Marcador de contenido"/>
          <p:cNvSpPr>
            <a:spLocks noGrp="1"/>
          </p:cNvSpPr>
          <p:nvPr>
            <p:ph idx="1"/>
          </p:nvPr>
        </p:nvSpPr>
        <p:spPr/>
        <p:txBody>
          <a:bodyPr/>
          <a:lstStyle/>
          <a:p>
            <a:pPr eaLnBrk="1" hangingPunct="1"/>
            <a:r>
              <a:rPr lang="en-GB" sz="2400" dirty="0" smtClean="0"/>
              <a:t>To strengthen actions to combat migrant smuggling and trafficking, with the aim of eradicating these crimes. </a:t>
            </a:r>
          </a:p>
          <a:p>
            <a:pPr eaLnBrk="1" hangingPunct="1"/>
            <a:r>
              <a:rPr lang="en-GB" sz="2400" dirty="0" smtClean="0"/>
              <a:t>To intensify cooperation in combating migrant smuggling and trafficking in order to ensure safe and orderly borders</a:t>
            </a:r>
            <a:r>
              <a:rPr lang="en-GB" sz="2400" dirty="0" smtClean="0"/>
              <a:t>.</a:t>
            </a:r>
          </a:p>
          <a:p>
            <a:pPr eaLnBrk="1" hangingPunct="1"/>
            <a:r>
              <a:rPr lang="en-GB" sz="2400" dirty="0" smtClean="0"/>
              <a:t>To promote a better understanding with the aim of increasing public awareness regarding the negative impacts of migrant smuggling and trafficking</a:t>
            </a:r>
            <a:r>
              <a:rPr lang="en-GB" sz="2400" dirty="0" smtClean="0"/>
              <a:t>. </a:t>
            </a:r>
            <a:endParaRPr lang="en-GB" sz="24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dirty="0" smtClean="0"/>
              <a:t>ACTIONS AND PUBLIC POLICY OF PANAMA</a:t>
            </a:r>
            <a:endParaRPr lang="en-GB" dirty="0" smtClean="0"/>
          </a:p>
        </p:txBody>
      </p:sp>
      <p:sp>
        <p:nvSpPr>
          <p:cNvPr id="13315" name="Rectangle 3"/>
          <p:cNvSpPr>
            <a:spLocks noGrp="1" noChangeArrowheads="1"/>
          </p:cNvSpPr>
          <p:nvPr>
            <p:ph type="body" idx="1"/>
          </p:nvPr>
        </p:nvSpPr>
        <p:spPr>
          <a:xfrm>
            <a:off x="457200" y="1711349"/>
            <a:ext cx="8229600" cy="4886003"/>
          </a:xfrm>
        </p:spPr>
        <p:txBody>
          <a:bodyPr/>
          <a:lstStyle/>
          <a:p>
            <a:pPr eaLnBrk="1" hangingPunct="1"/>
            <a:r>
              <a:rPr lang="en-GB" sz="2000" dirty="0" smtClean="0"/>
              <a:t>To establish an Inter-institutional Committee to address </a:t>
            </a:r>
            <a:r>
              <a:rPr lang="en-GB" sz="2000" dirty="0" smtClean="0"/>
              <a:t>the topic of trafficking in persons in a comprehensive manner;</a:t>
            </a:r>
            <a:endParaRPr lang="en-GB" sz="2000" dirty="0" smtClean="0"/>
          </a:p>
          <a:p>
            <a:pPr eaLnBrk="1" hangingPunct="1"/>
            <a:r>
              <a:rPr lang="en-GB" sz="2000" dirty="0" smtClean="0"/>
              <a:t>To enact a new law </a:t>
            </a:r>
            <a:r>
              <a:rPr lang="en-GB" sz="2000" dirty="0"/>
              <a:t>a</a:t>
            </a:r>
            <a:r>
              <a:rPr lang="en-GB" sz="2000" dirty="0" smtClean="0"/>
              <a:t>gainst </a:t>
            </a:r>
            <a:r>
              <a:rPr lang="en-GB" sz="2000" dirty="0"/>
              <a:t>t</a:t>
            </a:r>
            <a:r>
              <a:rPr lang="en-GB" sz="2000" dirty="0" smtClean="0"/>
              <a:t>rafficking in persons, updated as the crime evolves</a:t>
            </a:r>
            <a:r>
              <a:rPr lang="en-GB" sz="2000" dirty="0"/>
              <a:t>;</a:t>
            </a:r>
            <a:endParaRPr lang="en-GB" sz="2000" dirty="0" smtClean="0"/>
          </a:p>
          <a:p>
            <a:pPr eaLnBrk="1" hangingPunct="1"/>
            <a:r>
              <a:rPr lang="en-GB" sz="2000" dirty="0" smtClean="0"/>
              <a:t>To develop a strategic plan;</a:t>
            </a:r>
          </a:p>
          <a:p>
            <a:pPr eaLnBrk="1" hangingPunct="1"/>
            <a:r>
              <a:rPr lang="en-GB" sz="2000" dirty="0" smtClean="0"/>
              <a:t>The plan includes prevention through campaigns for the general public, to be launched in September, establishing September as “the month of the fight against trafficking in persons” in order to institutionalize awareness regarding this issue; </a:t>
            </a:r>
          </a:p>
          <a:p>
            <a:pPr eaLnBrk="1" hangingPunct="1"/>
            <a:r>
              <a:rPr lang="en-GB" sz="2000" dirty="0" smtClean="0"/>
              <a:t>To establish a specialized shelter to provide comprehensive assistance to victims;</a:t>
            </a:r>
          </a:p>
          <a:p>
            <a:pPr eaLnBrk="1" hangingPunct="1"/>
            <a:r>
              <a:rPr lang="en-GB" sz="2000" dirty="0" smtClean="0"/>
              <a:t>To develop a legal framework which enables protecting victims and witnesses as an important part of legal procedures.  To develop a new law against trafficking in persons.</a:t>
            </a:r>
            <a:endParaRPr lang="en-GB" sz="20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sz="4000" b="1" dirty="0" smtClean="0">
                <a:solidFill>
                  <a:schemeClr val="bg1"/>
                </a:solidFill>
              </a:rPr>
              <a:t>Conclusions</a:t>
            </a:r>
            <a:endParaRPr lang="en-GB" sz="4000" b="1" dirty="0" smtClean="0">
              <a:solidFill>
                <a:schemeClr val="bg1"/>
              </a:solidFill>
            </a:endParaRPr>
          </a:p>
        </p:txBody>
      </p:sp>
      <p:sp>
        <p:nvSpPr>
          <p:cNvPr id="14339" name="5 Marcador de contenido"/>
          <p:cNvSpPr>
            <a:spLocks noGrp="1"/>
          </p:cNvSpPr>
          <p:nvPr>
            <p:ph idx="1"/>
          </p:nvPr>
        </p:nvSpPr>
        <p:spPr/>
        <p:txBody>
          <a:bodyPr/>
          <a:lstStyle/>
          <a:p>
            <a:pPr algn="just" eaLnBrk="1" hangingPunct="1"/>
            <a:r>
              <a:rPr lang="en-GB" sz="2400" dirty="0" smtClean="0"/>
              <a:t>The State has obligations in matters relating to human rights, such as specifically addressing high risk population groups such as migrants, indigenous peoples, senior citizens, boys, girls, and adolescents; implementing actions and policies with a gender equality approach</a:t>
            </a:r>
            <a:r>
              <a:rPr lang="en-GB" sz="2400" dirty="0" smtClean="0"/>
              <a:t>, and implementing an extensive process aimed at reaching consensus with the general public.</a:t>
            </a:r>
          </a:p>
          <a:p>
            <a:pPr algn="just" eaLnBrk="1" hangingPunct="1"/>
            <a:r>
              <a:rPr lang="en-GB" sz="2400" dirty="0" smtClean="0"/>
              <a:t>The State should take on responsibilities in matters relating to prevention and suppression of the crime.</a:t>
            </a:r>
            <a:endParaRPr lang="en-GB" sz="24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sz="4000" b="1" dirty="0" smtClean="0">
                <a:solidFill>
                  <a:schemeClr val="bg1"/>
                </a:solidFill>
              </a:rPr>
              <a:t>Conclusions</a:t>
            </a:r>
            <a:endParaRPr lang="en-GB" sz="4000" b="1" dirty="0" smtClean="0">
              <a:solidFill>
                <a:schemeClr val="bg1"/>
              </a:solidFill>
            </a:endParaRPr>
          </a:p>
        </p:txBody>
      </p:sp>
      <p:sp>
        <p:nvSpPr>
          <p:cNvPr id="15363" name="5 Marcador de contenido"/>
          <p:cNvSpPr>
            <a:spLocks noGrp="1"/>
          </p:cNvSpPr>
          <p:nvPr>
            <p:ph idx="1"/>
          </p:nvPr>
        </p:nvSpPr>
        <p:spPr/>
        <p:txBody>
          <a:bodyPr/>
          <a:lstStyle/>
          <a:p>
            <a:pPr algn="just" eaLnBrk="1" hangingPunct="1"/>
            <a:r>
              <a:rPr lang="en-GB" sz="2800" dirty="0" smtClean="0"/>
              <a:t>To implement juridical, political, administrative, and cultural actions aimed at enabling </a:t>
            </a:r>
            <a:r>
              <a:rPr lang="en-GB" sz="2800" dirty="0" smtClean="0"/>
              <a:t>persons identified as victims of migrant smuggling or trafficking to gain access to justice and denounce criminal networks, ensuring their personal security. </a:t>
            </a:r>
            <a:endParaRPr lang="en-GB" sz="2800" dirty="0" smtClean="0"/>
          </a:p>
          <a:p>
            <a:pPr algn="just" eaLnBrk="1" hangingPunct="1"/>
            <a:r>
              <a:rPr lang="en-GB" sz="2800" dirty="0" smtClean="0"/>
              <a:t>The obligation of States of investigating behaviours that have a negative impact on the rights protected through international instruments. </a:t>
            </a:r>
            <a:endParaRPr lang="en-GB" sz="2800" dirty="0" smtClean="0"/>
          </a:p>
          <a:p>
            <a:pPr eaLnBrk="1" hangingPunct="1"/>
            <a:endParaRPr lang="en-GB"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s-MX" dirty="0" smtClean="0"/>
              <a:t> </a:t>
            </a:r>
            <a:endParaRPr lang="es-MX" dirty="0" smtClean="0"/>
          </a:p>
        </p:txBody>
      </p:sp>
      <p:sp>
        <p:nvSpPr>
          <p:cNvPr id="16387" name="Rectangle 3"/>
          <p:cNvSpPr>
            <a:spLocks noGrp="1" noChangeArrowheads="1"/>
          </p:cNvSpPr>
          <p:nvPr>
            <p:ph type="body" idx="1"/>
          </p:nvPr>
        </p:nvSpPr>
        <p:spPr/>
        <p:txBody>
          <a:bodyPr/>
          <a:lstStyle/>
          <a:p>
            <a:pPr algn="ctr" eaLnBrk="1" hangingPunct="1">
              <a:lnSpc>
                <a:spcPct val="80000"/>
              </a:lnSpc>
            </a:pPr>
            <a:r>
              <a:rPr lang="en-GB" sz="3600" dirty="0" smtClean="0">
                <a:solidFill>
                  <a:schemeClr val="bg1"/>
                </a:solidFill>
              </a:rPr>
              <a:t>THANK YOU</a:t>
            </a:r>
            <a:endParaRPr lang="en-GB" sz="3600" dirty="0" smtClean="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8313" y="274638"/>
            <a:ext cx="8218487" cy="1066800"/>
          </a:xfrm>
        </p:spPr>
        <p:txBody>
          <a:bodyPr/>
          <a:lstStyle/>
          <a:p>
            <a:pPr eaLnBrk="1" hangingPunct="1"/>
            <a:r>
              <a:rPr lang="en-GB" sz="3600" dirty="0" smtClean="0">
                <a:solidFill>
                  <a:schemeClr val="bg1"/>
                </a:solidFill>
              </a:rPr>
              <a:t>THE GUIDING PRINCIPLE OF </a:t>
            </a:r>
            <a:br>
              <a:rPr lang="en-GB" sz="3600" dirty="0" smtClean="0">
                <a:solidFill>
                  <a:schemeClr val="bg1"/>
                </a:solidFill>
              </a:rPr>
            </a:br>
            <a:r>
              <a:rPr lang="en-GB" sz="3600" dirty="0" smtClean="0">
                <a:solidFill>
                  <a:schemeClr val="bg1"/>
                </a:solidFill>
              </a:rPr>
              <a:t>MIGRATION POLICY</a:t>
            </a:r>
            <a:endParaRPr lang="en-GB" sz="3600" dirty="0" smtClean="0">
              <a:solidFill>
                <a:schemeClr val="bg1"/>
              </a:solidFill>
            </a:endParaRPr>
          </a:p>
        </p:txBody>
      </p:sp>
      <p:sp>
        <p:nvSpPr>
          <p:cNvPr id="3075" name="Rectangle 3"/>
          <p:cNvSpPr>
            <a:spLocks noGrp="1" noChangeArrowheads="1"/>
          </p:cNvSpPr>
          <p:nvPr>
            <p:ph type="body" idx="1"/>
          </p:nvPr>
        </p:nvSpPr>
        <p:spPr>
          <a:xfrm>
            <a:off x="468313" y="1600200"/>
            <a:ext cx="8218487" cy="4997450"/>
          </a:xfrm>
        </p:spPr>
        <p:txBody>
          <a:bodyPr/>
          <a:lstStyle/>
          <a:p>
            <a:pPr eaLnBrk="1" hangingPunct="1">
              <a:lnSpc>
                <a:spcPct val="80000"/>
              </a:lnSpc>
              <a:buFontTx/>
              <a:buNone/>
            </a:pPr>
            <a:endParaRPr lang="en-GB" dirty="0" smtClean="0">
              <a:solidFill>
                <a:schemeClr val="bg1"/>
              </a:solidFill>
            </a:endParaRPr>
          </a:p>
          <a:p>
            <a:pPr eaLnBrk="1" hangingPunct="1">
              <a:lnSpc>
                <a:spcPct val="80000"/>
              </a:lnSpc>
              <a:buFontTx/>
              <a:buNone/>
            </a:pPr>
            <a:endParaRPr lang="en-GB" dirty="0" smtClean="0">
              <a:solidFill>
                <a:schemeClr val="bg1"/>
              </a:solidFill>
            </a:endParaRPr>
          </a:p>
          <a:p>
            <a:pPr eaLnBrk="1" hangingPunct="1">
              <a:buFontTx/>
              <a:buNone/>
            </a:pPr>
            <a:r>
              <a:rPr lang="en-GB" dirty="0" smtClean="0">
                <a:solidFill>
                  <a:schemeClr val="bg1"/>
                </a:solidFill>
              </a:rPr>
              <a:t>	</a:t>
            </a:r>
            <a:r>
              <a:rPr lang="en-GB" dirty="0" smtClean="0">
                <a:solidFill>
                  <a:schemeClr val="bg1"/>
                </a:solidFill>
              </a:rPr>
              <a:t>EVERY MIGRATION MOVEMENT SHOULD BE REGULAR, SAFE, AND ORDERLY.</a:t>
            </a:r>
            <a:endParaRPr lang="en-GB" dirty="0" smtClean="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dirty="0" smtClean="0">
                <a:solidFill>
                  <a:schemeClr val="bg1"/>
                </a:solidFill>
              </a:rPr>
              <a:t>HUMAN RIGHTS AGREEMENTS</a:t>
            </a:r>
            <a:endParaRPr lang="en-GB" dirty="0" smtClean="0">
              <a:solidFill>
                <a:schemeClr val="bg1"/>
              </a:solidFill>
            </a:endParaRPr>
          </a:p>
        </p:txBody>
      </p:sp>
      <p:sp>
        <p:nvSpPr>
          <p:cNvPr id="3075" name="Rectangle 3"/>
          <p:cNvSpPr>
            <a:spLocks noGrp="1" noChangeArrowheads="1"/>
          </p:cNvSpPr>
          <p:nvPr>
            <p:ph type="body" idx="1"/>
          </p:nvPr>
        </p:nvSpPr>
        <p:spPr/>
        <p:txBody>
          <a:bodyPr/>
          <a:lstStyle/>
          <a:p>
            <a:pPr eaLnBrk="1" hangingPunct="1">
              <a:defRPr/>
            </a:pPr>
            <a:r>
              <a:rPr lang="en-GB" sz="2000" dirty="0" smtClean="0"/>
              <a:t>Panama has taken on international human rights obligations </a:t>
            </a:r>
            <a:r>
              <a:rPr lang="en-GB" sz="2000" dirty="0" smtClean="0"/>
              <a:t>through ratifying or adhering to various international instruments on this matter</a:t>
            </a:r>
            <a:r>
              <a:rPr lang="en-GB" sz="2000" dirty="0" smtClean="0"/>
              <a:t>.</a:t>
            </a:r>
          </a:p>
          <a:p>
            <a:pPr eaLnBrk="1" hangingPunct="1">
              <a:defRPr/>
            </a:pPr>
            <a:r>
              <a:rPr lang="en-GB" sz="2000" dirty="0" smtClean="0"/>
              <a:t>Within the sphere of the United Nations, Panama is a part of the International Covenant on Civil and Political Rights of 1966 and the International Covenant on Economic, Social, and Cultural Rights, as well as the Facultative Protocol of the International Covenant on Civil and Political Rights. </a:t>
            </a:r>
          </a:p>
          <a:p>
            <a:pPr eaLnBrk="1" hangingPunct="1">
              <a:defRPr/>
            </a:pPr>
            <a:r>
              <a:rPr lang="en-GB" sz="2000" dirty="0" smtClean="0"/>
              <a:t>In addition, Panama has signed other specific agreements on human rights protection, such as the Convention on the Elimination of All Forms of Racial Discrimination, </a:t>
            </a:r>
            <a:r>
              <a:rPr lang="en-GB" sz="2000" dirty="0" smtClean="0"/>
              <a:t> the Convention on the Prevention and Punishment of  the Crime of Genocide, and the International </a:t>
            </a:r>
            <a:r>
              <a:rPr lang="en-GB" sz="2000" dirty="0" smtClean="0"/>
              <a:t>Convention on the Suppression and Punishment of the Crime of </a:t>
            </a:r>
            <a:r>
              <a:rPr lang="en-GB" sz="2000" dirty="0" smtClean="0"/>
              <a:t>Apartheid.</a:t>
            </a:r>
          </a:p>
          <a:p>
            <a:pPr marL="609600" indent="-609600" eaLnBrk="1" hangingPunct="1">
              <a:lnSpc>
                <a:spcPct val="80000"/>
              </a:lnSpc>
              <a:buFontTx/>
              <a:buNone/>
              <a:defRPr/>
            </a:pPr>
            <a:endParaRPr lang="en-GB" sz="2000" dirty="0" smtClean="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sz="4000" dirty="0" smtClean="0">
                <a:solidFill>
                  <a:schemeClr val="bg1"/>
                </a:solidFill>
              </a:rPr>
              <a:t>HUMAN RIGHTS AGREEMENTS</a:t>
            </a:r>
            <a:endParaRPr lang="en-GB" sz="4000" dirty="0" smtClean="0">
              <a:solidFill>
                <a:schemeClr val="bg1"/>
              </a:solidFill>
            </a:endParaRPr>
          </a:p>
        </p:txBody>
      </p:sp>
      <p:sp>
        <p:nvSpPr>
          <p:cNvPr id="5123" name="Rectangle 3"/>
          <p:cNvSpPr>
            <a:spLocks noGrp="1" noChangeArrowheads="1"/>
          </p:cNvSpPr>
          <p:nvPr>
            <p:ph type="body" idx="1"/>
          </p:nvPr>
        </p:nvSpPr>
        <p:spPr/>
        <p:txBody>
          <a:bodyPr/>
          <a:lstStyle/>
          <a:p>
            <a:pPr eaLnBrk="1" hangingPunct="1">
              <a:buFontTx/>
              <a:buNone/>
            </a:pPr>
            <a:endParaRPr lang="en-GB" dirty="0" smtClean="0">
              <a:solidFill>
                <a:schemeClr val="bg1"/>
              </a:solidFill>
            </a:endParaRPr>
          </a:p>
          <a:p>
            <a:pPr eaLnBrk="1" hangingPunct="1"/>
            <a:r>
              <a:rPr lang="en-GB" sz="2000" dirty="0" smtClean="0"/>
              <a:t>Since June 22, 1978 Panama is a part of the American Convention on Human Rights, which Panama ratified without reserve, as well as other inter-American conventions on specific protection of human rights.</a:t>
            </a:r>
            <a:endParaRPr lang="en-GB" sz="2000" dirty="0" smtClean="0"/>
          </a:p>
          <a:p>
            <a:pPr eaLnBrk="1" hangingPunct="1"/>
            <a:endParaRPr lang="en-GB" sz="2000" dirty="0" smtClean="0"/>
          </a:p>
          <a:p>
            <a:pPr eaLnBrk="1" hangingPunct="1">
              <a:buFontTx/>
              <a:buNone/>
            </a:pPr>
            <a:endParaRPr lang="en-GB" dirty="0" smtClean="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sz="4000" dirty="0" smtClean="0">
                <a:solidFill>
                  <a:schemeClr val="bg1"/>
                </a:solidFill>
              </a:rPr>
              <a:t>HUMAN RIGHTS IN INTERNAL LEGISLATION</a:t>
            </a:r>
            <a:endParaRPr lang="en-GB" sz="4000" dirty="0" smtClean="0">
              <a:solidFill>
                <a:schemeClr val="bg1"/>
              </a:solidFill>
            </a:endParaRPr>
          </a:p>
        </p:txBody>
      </p:sp>
      <p:sp>
        <p:nvSpPr>
          <p:cNvPr id="6147" name="Rectangle 3"/>
          <p:cNvSpPr>
            <a:spLocks noGrp="1" noChangeArrowheads="1"/>
          </p:cNvSpPr>
          <p:nvPr>
            <p:ph type="body" idx="1"/>
          </p:nvPr>
        </p:nvSpPr>
        <p:spPr>
          <a:xfrm>
            <a:off x="457200" y="1600200"/>
            <a:ext cx="8229600" cy="5069160"/>
          </a:xfrm>
        </p:spPr>
        <p:txBody>
          <a:bodyPr/>
          <a:lstStyle/>
          <a:p>
            <a:pPr eaLnBrk="1" hangingPunct="1"/>
            <a:r>
              <a:rPr lang="en-GB" sz="2000" dirty="0" smtClean="0"/>
              <a:t>Basic human rights are recognized by the Constitution under Title </a:t>
            </a:r>
            <a:r>
              <a:rPr lang="en-GB" sz="2000" dirty="0" smtClean="0"/>
              <a:t>III, “</a:t>
            </a:r>
            <a:r>
              <a:rPr lang="en-GB" sz="2000" dirty="0" smtClean="0"/>
              <a:t>Individual and Social Rights and Duties</a:t>
            </a:r>
            <a:r>
              <a:rPr lang="en-GB" sz="2000" dirty="0" smtClean="0"/>
              <a:t>“ and </a:t>
            </a:r>
            <a:r>
              <a:rPr lang="en-GB" sz="2000" dirty="0" smtClean="0"/>
              <a:t>Title </a:t>
            </a:r>
            <a:r>
              <a:rPr lang="en-GB" sz="2000" dirty="0" smtClean="0"/>
              <a:t>IV, “Political Rights". </a:t>
            </a:r>
            <a:r>
              <a:rPr lang="en-GB" sz="2000" dirty="0"/>
              <a:t> </a:t>
            </a:r>
            <a:r>
              <a:rPr lang="en-GB" sz="2000" dirty="0" smtClean="0"/>
              <a:t>Chapter I of Title II, on the other hand, establishes “Fundamental Guarantees”.</a:t>
            </a:r>
            <a:endParaRPr lang="en-GB" sz="2000" dirty="0" smtClean="0"/>
          </a:p>
          <a:p>
            <a:pPr eaLnBrk="1" hangingPunct="1"/>
            <a:r>
              <a:rPr lang="en-GB" sz="2000" dirty="0" smtClean="0"/>
              <a:t>The State takes on the obligation to protect the life, honour, and assets of its nationals and of foreign nationals under its jurisdiction (Article 17).  According to Article 30, the death penalty does not exist, and Articles 21 &amp; 23 (</a:t>
            </a:r>
            <a:r>
              <a:rPr lang="en-GB" sz="2000" i="1" dirty="0" smtClean="0"/>
              <a:t>habeas corpus</a:t>
            </a:r>
            <a:r>
              <a:rPr lang="en-GB" sz="2000" dirty="0" smtClean="0"/>
              <a:t>) protect the person against arbitrary detention and deprivation of liberty</a:t>
            </a:r>
            <a:r>
              <a:rPr lang="en-GB" sz="2000" dirty="0" smtClean="0"/>
              <a:t>. </a:t>
            </a:r>
          </a:p>
          <a:p>
            <a:pPr eaLnBrk="1" hangingPunct="1"/>
            <a:r>
              <a:rPr lang="en-GB" sz="2000" dirty="0" smtClean="0"/>
              <a:t>Article 28 prohibits implementing actions that are detrimental to the physical, mental, or moral integrity of prisoners.</a:t>
            </a:r>
            <a:endParaRPr lang="en-GB" sz="2000" dirty="0" smtClean="0"/>
          </a:p>
          <a:p>
            <a:pPr eaLnBrk="1" hangingPunct="1"/>
            <a:r>
              <a:rPr lang="en-GB" sz="2000" dirty="0" smtClean="0"/>
              <a:t>Article 20 establishes </a:t>
            </a:r>
            <a:r>
              <a:rPr lang="en-GB" sz="2000" dirty="0" smtClean="0"/>
              <a:t>that all are equal before the law, with certain differences between Panamanian nationals and foreign nationals.</a:t>
            </a:r>
            <a:endParaRPr lang="en-GB" sz="2000" dirty="0" smtClean="0"/>
          </a:p>
          <a:p>
            <a:pPr eaLnBrk="1" hangingPunct="1">
              <a:lnSpc>
                <a:spcPct val="80000"/>
              </a:lnSpc>
            </a:pPr>
            <a:endParaRPr lang="en-GB" sz="2000" dirty="0" smtClean="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sz="3600" dirty="0" smtClean="0">
                <a:solidFill>
                  <a:schemeClr val="bg1"/>
                </a:solidFill>
              </a:rPr>
              <a:t>Security within the Framework of Human Rights</a:t>
            </a:r>
            <a:endParaRPr lang="en-GB" sz="3600" dirty="0" smtClean="0">
              <a:solidFill>
                <a:schemeClr val="bg1"/>
              </a:solidFill>
            </a:endParaRPr>
          </a:p>
        </p:txBody>
      </p:sp>
      <p:sp>
        <p:nvSpPr>
          <p:cNvPr id="7171" name="Rectangle 3"/>
          <p:cNvSpPr>
            <a:spLocks noGrp="1" noChangeArrowheads="1"/>
          </p:cNvSpPr>
          <p:nvPr>
            <p:ph type="body" idx="1"/>
          </p:nvPr>
        </p:nvSpPr>
        <p:spPr>
          <a:xfrm>
            <a:off x="457200" y="1711349"/>
            <a:ext cx="8229600" cy="4525963"/>
          </a:xfrm>
        </p:spPr>
        <p:txBody>
          <a:bodyPr/>
          <a:lstStyle/>
          <a:p>
            <a:pPr algn="just" eaLnBrk="1" hangingPunct="1"/>
            <a:r>
              <a:rPr lang="en-GB" sz="2000" dirty="0" smtClean="0"/>
              <a:t>Security is a means to achieve the full validity of all human rights with a comprehensive approach including civil and political rights as well as economic, social, cultural, and environmental rights</a:t>
            </a:r>
            <a:r>
              <a:rPr lang="en-GB" sz="2000" dirty="0" smtClean="0"/>
              <a:t>. </a:t>
            </a:r>
          </a:p>
          <a:p>
            <a:pPr algn="just" eaLnBrk="1" hangingPunct="1"/>
            <a:r>
              <a:rPr lang="en-GB" sz="2000" dirty="0" smtClean="0"/>
              <a:t>Under c</a:t>
            </a:r>
            <a:r>
              <a:rPr lang="en-GB" sz="2000" dirty="0" smtClean="0"/>
              <a:t>itizen security, security is conceived </a:t>
            </a:r>
            <a:r>
              <a:rPr lang="en-GB" sz="2000" dirty="0" smtClean="0"/>
              <a:t>as a right that places the individual – and not the State – and the </a:t>
            </a:r>
            <a:r>
              <a:rPr lang="en-GB" sz="2000" dirty="0"/>
              <a:t>exercise of the fundamental rights of each </a:t>
            </a:r>
            <a:r>
              <a:rPr lang="en-GB" sz="2000" dirty="0" smtClean="0"/>
              <a:t>person at its centre.</a:t>
            </a:r>
            <a:endParaRPr lang="en-GB" sz="2000" dirty="0" smtClean="0"/>
          </a:p>
          <a:p>
            <a:pPr algn="just" eaLnBrk="1" hangingPunct="1"/>
            <a:r>
              <a:rPr lang="en-GB" sz="2000" dirty="0" smtClean="0"/>
              <a:t>Establishes respect for the integrity of the person and the enjoyment of a peaceful life, without any fear of being </a:t>
            </a:r>
            <a:r>
              <a:rPr lang="en-GB" sz="2000" b="1" dirty="0" smtClean="0"/>
              <a:t>a victim of any crime</a:t>
            </a:r>
            <a:r>
              <a:rPr lang="en-GB" sz="2000" b="1" dirty="0" smtClean="0"/>
              <a:t>.</a:t>
            </a:r>
          </a:p>
          <a:p>
            <a:pPr algn="just" eaLnBrk="1" hangingPunct="1"/>
            <a:r>
              <a:rPr lang="en-GB" sz="2000" dirty="0" smtClean="0"/>
              <a:t>Citizen security is threatened when the State does not fulfil its obligation to provide protection against crime and social violence.  This interrupts the basic relationship between government and governed subjects</a:t>
            </a:r>
            <a:r>
              <a:rPr lang="en-GB" sz="2000" dirty="0" smtClean="0"/>
              <a:t>.</a:t>
            </a:r>
            <a:endParaRPr lang="en-GB" sz="2000" b="1" dirty="0" smtClean="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116632"/>
            <a:ext cx="8229600" cy="1417638"/>
          </a:xfrm>
        </p:spPr>
        <p:txBody>
          <a:bodyPr/>
          <a:lstStyle/>
          <a:p>
            <a:pPr eaLnBrk="1" hangingPunct="1"/>
            <a:r>
              <a:rPr lang="en-GB" sz="2800" b="1" dirty="0" smtClean="0">
                <a:solidFill>
                  <a:schemeClr val="bg1"/>
                </a:solidFill>
              </a:rPr>
              <a:t>Access to Justice in the </a:t>
            </a:r>
            <a:br>
              <a:rPr lang="en-GB" sz="2800" b="1" dirty="0" smtClean="0">
                <a:solidFill>
                  <a:schemeClr val="bg1"/>
                </a:solidFill>
              </a:rPr>
            </a:br>
            <a:r>
              <a:rPr lang="en-GB" sz="2800" b="1" dirty="0" smtClean="0">
                <a:solidFill>
                  <a:schemeClr val="bg1"/>
                </a:solidFill>
              </a:rPr>
              <a:t>Political Constitution of Panama</a:t>
            </a:r>
            <a:endParaRPr lang="en-GB" sz="4000" dirty="0" smtClean="0"/>
          </a:p>
        </p:txBody>
      </p:sp>
      <p:sp>
        <p:nvSpPr>
          <p:cNvPr id="8195" name="Rectangle 3"/>
          <p:cNvSpPr>
            <a:spLocks noGrp="1" noChangeArrowheads="1"/>
          </p:cNvSpPr>
          <p:nvPr>
            <p:ph type="body" idx="1"/>
          </p:nvPr>
        </p:nvSpPr>
        <p:spPr>
          <a:xfrm>
            <a:off x="468313" y="1600200"/>
            <a:ext cx="8218487" cy="4637088"/>
          </a:xfrm>
        </p:spPr>
        <p:txBody>
          <a:bodyPr/>
          <a:lstStyle/>
          <a:p>
            <a:pPr algn="just" eaLnBrk="1" hangingPunct="1"/>
            <a:r>
              <a:rPr lang="en-GB" sz="2400" dirty="0" smtClean="0"/>
              <a:t>Article </a:t>
            </a:r>
            <a:r>
              <a:rPr lang="en-GB" sz="2400" dirty="0" smtClean="0"/>
              <a:t>17 of the Political Constitution of Panama establishes the following:</a:t>
            </a:r>
          </a:p>
          <a:p>
            <a:pPr algn="just" eaLnBrk="1" hangingPunct="1"/>
            <a:r>
              <a:rPr lang="en-GB" sz="2400" dirty="0" smtClean="0"/>
              <a:t>The authorities of the Republic </a:t>
            </a:r>
            <a:r>
              <a:rPr lang="en-GB" sz="2400" dirty="0" smtClean="0"/>
              <a:t>have been established to protect the life, honour, and assets of its nationals wherever they are, and those of foreign nationals under its jurisdiction; to ensure the validity of individual and social rights and duties, and to comply with and enforce the Constitution and the Law.  The rights and guarantees established in this Constitution should be considered a minimum and do not exclude others that have an impact on the fundamental rights and dignity of each person</a:t>
            </a:r>
            <a:r>
              <a:rPr lang="en-GB" sz="2400" dirty="0" smtClean="0"/>
              <a:t>.</a:t>
            </a:r>
            <a:endParaRPr lang="en-GB" sz="2400" b="1" i="1" u="sng" dirty="0" smtClean="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sz="4000" dirty="0" smtClean="0">
                <a:solidFill>
                  <a:schemeClr val="bg1"/>
                </a:solidFill>
              </a:rPr>
              <a:t>Access to Justice as </a:t>
            </a:r>
            <a:br>
              <a:rPr lang="en-GB" sz="4000" dirty="0" smtClean="0">
                <a:solidFill>
                  <a:schemeClr val="bg1"/>
                </a:solidFill>
              </a:rPr>
            </a:br>
            <a:r>
              <a:rPr lang="en-GB" sz="4000" dirty="0" smtClean="0">
                <a:solidFill>
                  <a:schemeClr val="bg1"/>
                </a:solidFill>
              </a:rPr>
              <a:t>a Human Right</a:t>
            </a:r>
            <a:endParaRPr lang="en-GB" sz="4000" dirty="0" smtClean="0">
              <a:solidFill>
                <a:schemeClr val="bg1"/>
              </a:solidFill>
            </a:endParaRPr>
          </a:p>
        </p:txBody>
      </p:sp>
      <p:sp>
        <p:nvSpPr>
          <p:cNvPr id="9219" name="Rectangle 3"/>
          <p:cNvSpPr>
            <a:spLocks noGrp="1" noChangeArrowheads="1"/>
          </p:cNvSpPr>
          <p:nvPr>
            <p:ph type="body" idx="1"/>
          </p:nvPr>
        </p:nvSpPr>
        <p:spPr>
          <a:xfrm>
            <a:off x="457200" y="1855365"/>
            <a:ext cx="8229600" cy="4525963"/>
          </a:xfrm>
        </p:spPr>
        <p:txBody>
          <a:bodyPr/>
          <a:lstStyle/>
          <a:p>
            <a:pPr algn="just" eaLnBrk="1" hangingPunct="1"/>
            <a:r>
              <a:rPr lang="en-GB" sz="2400" dirty="0" smtClean="0"/>
              <a:t>Citizens only assume that human rights are valid when the claims they submit regarding violations of their rights are addressed, and not when they are left waiting for their rights to be recognized, or when the most serious crimes </a:t>
            </a:r>
            <a:r>
              <a:rPr lang="en-GB" sz="2400" dirty="0" smtClean="0"/>
              <a:t>are not </a:t>
            </a:r>
            <a:r>
              <a:rPr lang="en-GB" sz="2400" dirty="0" smtClean="0"/>
              <a:t>punished. </a:t>
            </a:r>
          </a:p>
          <a:p>
            <a:pPr algn="just" eaLnBrk="1" hangingPunct="1"/>
            <a:r>
              <a:rPr lang="en-GB" sz="2400" dirty="0" smtClean="0"/>
              <a:t>Ultimately, the </a:t>
            </a:r>
            <a:r>
              <a:rPr lang="en-GB" sz="2400" b="1" dirty="0" smtClean="0"/>
              <a:t>real legitimacy of the operations </a:t>
            </a:r>
            <a:r>
              <a:rPr lang="en-GB" sz="2400" dirty="0" smtClean="0"/>
              <a:t>of normal institutions and all the other actors of the system in a given national reality depends upon the institutional response to each case, to each act of violence</a:t>
            </a:r>
            <a:r>
              <a:rPr lang="en-GB" sz="2400" dirty="0" smtClean="0"/>
              <a:t>.</a:t>
            </a:r>
            <a:endParaRPr lang="en-GB" sz="2400" dirty="0" smtClean="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sz="4000" b="1" dirty="0" smtClean="0">
                <a:solidFill>
                  <a:schemeClr val="bg1"/>
                </a:solidFill>
              </a:rPr>
              <a:t>Access to Justice as </a:t>
            </a:r>
            <a:br>
              <a:rPr lang="en-GB" sz="4000" b="1" dirty="0" smtClean="0">
                <a:solidFill>
                  <a:schemeClr val="bg1"/>
                </a:solidFill>
              </a:rPr>
            </a:br>
            <a:r>
              <a:rPr lang="en-GB" sz="4000" b="1" dirty="0" smtClean="0">
                <a:solidFill>
                  <a:schemeClr val="bg1"/>
                </a:solidFill>
              </a:rPr>
              <a:t>a Human Right</a:t>
            </a:r>
            <a:endParaRPr lang="en-GB" sz="4000" b="1" dirty="0" smtClean="0">
              <a:solidFill>
                <a:schemeClr val="bg1"/>
              </a:solidFill>
            </a:endParaRPr>
          </a:p>
        </p:txBody>
      </p:sp>
      <p:sp>
        <p:nvSpPr>
          <p:cNvPr id="10243" name="Rectangle 3"/>
          <p:cNvSpPr>
            <a:spLocks noGrp="1" noChangeArrowheads="1"/>
          </p:cNvSpPr>
          <p:nvPr>
            <p:ph type="body" idx="1"/>
          </p:nvPr>
        </p:nvSpPr>
        <p:spPr>
          <a:xfrm>
            <a:off x="457200" y="1783357"/>
            <a:ext cx="8229600" cy="4525963"/>
          </a:xfrm>
        </p:spPr>
        <p:txBody>
          <a:bodyPr/>
          <a:lstStyle/>
          <a:p>
            <a:pPr eaLnBrk="1" hangingPunct="1"/>
            <a:r>
              <a:rPr lang="en-GB" sz="2000" dirty="0" smtClean="0"/>
              <a:t>The public service of justice should be characterized by continuity in ensuring the general interest that the State should protect –</a:t>
            </a:r>
            <a:r>
              <a:rPr lang="en-GB" sz="2000" dirty="0"/>
              <a:t> </a:t>
            </a:r>
            <a:r>
              <a:rPr lang="en-GB" sz="2000" dirty="0" smtClean="0"/>
              <a:t>which is justice, in this case</a:t>
            </a:r>
            <a:r>
              <a:rPr lang="en-GB" sz="2000" dirty="0" smtClean="0"/>
              <a:t>. </a:t>
            </a:r>
          </a:p>
          <a:p>
            <a:pPr eaLnBrk="1" hangingPunct="1"/>
            <a:r>
              <a:rPr lang="en-GB" sz="2000" dirty="0" smtClean="0"/>
              <a:t>The fact that public service is always provided, under any circumstance, thus enabling continuity, is inherent to the concept of public service</a:t>
            </a:r>
            <a:r>
              <a:rPr lang="en-GB" sz="2000" dirty="0" smtClean="0"/>
              <a:t>. </a:t>
            </a:r>
          </a:p>
          <a:p>
            <a:pPr eaLnBrk="1" hangingPunct="1"/>
            <a:r>
              <a:rPr lang="en-GB" sz="2000" dirty="0" smtClean="0"/>
              <a:t>In </a:t>
            </a:r>
            <a:r>
              <a:rPr lang="en-GB" sz="2000" dirty="0"/>
              <a:t>effective service </a:t>
            </a:r>
            <a:r>
              <a:rPr lang="en-GB" sz="2000" dirty="0" smtClean="0"/>
              <a:t>provision, not only should the direct intervention of the State be considered but in addition, any other action required to ensure that the service adjusts to new institutional, political, economic, and social circumstances</a:t>
            </a:r>
            <a:r>
              <a:rPr lang="en-GB" sz="2000" dirty="0" smtClean="0"/>
              <a:t>. </a:t>
            </a:r>
            <a:endParaRPr lang="en-GB" sz="2000" dirty="0" smtClean="0">
              <a:solidFill>
                <a:schemeClr val="bg1"/>
              </a:solidFill>
            </a:endParaRP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bg1"/>
            </a:solidFill>
            <a:effectLst/>
            <a:latin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682</TotalTime>
  <Words>1179</Words>
  <Application>Microsoft Office PowerPoint</Application>
  <PresentationFormat>Presentación en pantalla (4:3)</PresentationFormat>
  <Paragraphs>55</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Diseño predeterminado</vt:lpstr>
      <vt:lpstr>SECURITY WITHIN THE FRAMEWORK OF THE HUMAN RIGHTS OF MIGRANTS</vt:lpstr>
      <vt:lpstr>THE GUIDING PRINCIPLE OF  MIGRATION POLICY</vt:lpstr>
      <vt:lpstr>HUMAN RIGHTS AGREEMENTS</vt:lpstr>
      <vt:lpstr>HUMAN RIGHTS AGREEMENTS</vt:lpstr>
      <vt:lpstr>HUMAN RIGHTS IN INTERNAL LEGISLATION</vt:lpstr>
      <vt:lpstr>Security within the Framework of Human Rights</vt:lpstr>
      <vt:lpstr>Access to Justice in the  Political Constitution of Panama</vt:lpstr>
      <vt:lpstr>Access to Justice as  a Human Right</vt:lpstr>
      <vt:lpstr>Access to Justice as  a Human Right</vt:lpstr>
      <vt:lpstr>Access to Justice as  a Human Right </vt:lpstr>
      <vt:lpstr>Objectives of RCM</vt:lpstr>
      <vt:lpstr>ACTIONS AND PUBLIC POLICY OF PANAMA</vt:lpstr>
      <vt:lpstr>Conclusions</vt:lpstr>
      <vt:lpstr>Conclusions</vt:lpstr>
      <vt:lpstr> </vt:lpstr>
    </vt:vector>
  </TitlesOfParts>
  <Company>minrex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MECANISMOS BILATERALES</dc:title>
  <dc:creator>vfranco</dc:creator>
  <cp:lastModifiedBy>Christiane Lehnhoff</cp:lastModifiedBy>
  <cp:revision>84</cp:revision>
  <dcterms:created xsi:type="dcterms:W3CDTF">2007-09-06T13:47:43Z</dcterms:created>
  <dcterms:modified xsi:type="dcterms:W3CDTF">2012-06-22T16:43:48Z</dcterms:modified>
</cp:coreProperties>
</file>