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57" r:id="rId4"/>
    <p:sldId id="258" r:id="rId5"/>
    <p:sldId id="265" r:id="rId6"/>
    <p:sldId id="272" r:id="rId7"/>
    <p:sldId id="264" r:id="rId8"/>
    <p:sldId id="270" r:id="rId9"/>
    <p:sldId id="259" r:id="rId10"/>
    <p:sldId id="260" r:id="rId11"/>
    <p:sldId id="261" r:id="rId12"/>
    <p:sldId id="271" r:id="rId13"/>
    <p:sldId id="262" r:id="rId14"/>
    <p:sldId id="263" r:id="rId15"/>
    <p:sldId id="266" r:id="rId16"/>
  </p:sldIdLst>
  <p:sldSz cx="9144000" cy="6858000" type="screen4x3"/>
  <p:notesSz cx="6858000" cy="9144000"/>
  <p:defaultTextStyle>
    <a:defPPr>
      <a:defRPr lang="es-ES"/>
    </a:defPPr>
    <a:lvl1pPr algn="l" rtl="0" fontAlgn="base">
      <a:spcBef>
        <a:spcPct val="0"/>
      </a:spcBef>
      <a:spcAft>
        <a:spcPct val="0"/>
      </a:spcAft>
      <a:defRPr kern="1200">
        <a:solidFill>
          <a:schemeClr val="bg1"/>
        </a:solidFill>
        <a:latin typeface="Arial" charset="0"/>
        <a:ea typeface="+mn-ea"/>
        <a:cs typeface="+mn-cs"/>
      </a:defRPr>
    </a:lvl1pPr>
    <a:lvl2pPr marL="457200" algn="l" rtl="0" fontAlgn="base">
      <a:spcBef>
        <a:spcPct val="0"/>
      </a:spcBef>
      <a:spcAft>
        <a:spcPct val="0"/>
      </a:spcAft>
      <a:defRPr kern="1200">
        <a:solidFill>
          <a:schemeClr val="bg1"/>
        </a:solidFill>
        <a:latin typeface="Arial" charset="0"/>
        <a:ea typeface="+mn-ea"/>
        <a:cs typeface="+mn-cs"/>
      </a:defRPr>
    </a:lvl2pPr>
    <a:lvl3pPr marL="914400" algn="l" rtl="0" fontAlgn="base">
      <a:spcBef>
        <a:spcPct val="0"/>
      </a:spcBef>
      <a:spcAft>
        <a:spcPct val="0"/>
      </a:spcAft>
      <a:defRPr kern="1200">
        <a:solidFill>
          <a:schemeClr val="bg1"/>
        </a:solidFill>
        <a:latin typeface="Arial" charset="0"/>
        <a:ea typeface="+mn-ea"/>
        <a:cs typeface="+mn-cs"/>
      </a:defRPr>
    </a:lvl3pPr>
    <a:lvl4pPr marL="1371600" algn="l" rtl="0" fontAlgn="base">
      <a:spcBef>
        <a:spcPct val="0"/>
      </a:spcBef>
      <a:spcAft>
        <a:spcPct val="0"/>
      </a:spcAft>
      <a:defRPr kern="1200">
        <a:solidFill>
          <a:schemeClr val="bg1"/>
        </a:solidFill>
        <a:latin typeface="Arial" charset="0"/>
        <a:ea typeface="+mn-ea"/>
        <a:cs typeface="+mn-cs"/>
      </a:defRPr>
    </a:lvl4pPr>
    <a:lvl5pPr marL="1828800" algn="l" rtl="0" fontAlgn="base">
      <a:spcBef>
        <a:spcPct val="0"/>
      </a:spcBef>
      <a:spcAft>
        <a:spcPct val="0"/>
      </a:spcAft>
      <a:defRPr kern="1200">
        <a:solidFill>
          <a:schemeClr val="bg1"/>
        </a:solidFill>
        <a:latin typeface="Arial" charset="0"/>
        <a:ea typeface="+mn-ea"/>
        <a:cs typeface="+mn-cs"/>
      </a:defRPr>
    </a:lvl5pPr>
    <a:lvl6pPr marL="2286000" algn="l" defTabSz="914400" rtl="0" eaLnBrk="1" latinLnBrk="0" hangingPunct="1">
      <a:defRPr kern="1200">
        <a:solidFill>
          <a:schemeClr val="bg1"/>
        </a:solidFill>
        <a:latin typeface="Arial" charset="0"/>
        <a:ea typeface="+mn-ea"/>
        <a:cs typeface="+mn-cs"/>
      </a:defRPr>
    </a:lvl6pPr>
    <a:lvl7pPr marL="2743200" algn="l" defTabSz="914400" rtl="0" eaLnBrk="1" latinLnBrk="0" hangingPunct="1">
      <a:defRPr kern="1200">
        <a:solidFill>
          <a:schemeClr val="bg1"/>
        </a:solidFill>
        <a:latin typeface="Arial" charset="0"/>
        <a:ea typeface="+mn-ea"/>
        <a:cs typeface="+mn-cs"/>
      </a:defRPr>
    </a:lvl7pPr>
    <a:lvl8pPr marL="3200400" algn="l" defTabSz="914400" rtl="0" eaLnBrk="1" latinLnBrk="0" hangingPunct="1">
      <a:defRPr kern="1200">
        <a:solidFill>
          <a:schemeClr val="bg1"/>
        </a:solidFill>
        <a:latin typeface="Arial" charset="0"/>
        <a:ea typeface="+mn-ea"/>
        <a:cs typeface="+mn-cs"/>
      </a:defRPr>
    </a:lvl8pPr>
    <a:lvl9pPr marL="3657600" algn="l" defTabSz="914400" rtl="0" eaLnBrk="1" latinLnBrk="0" hangingPunct="1">
      <a:defRPr kern="1200">
        <a:solidFill>
          <a:schemeClr val="bg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78" y="-28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PA"/>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PA"/>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4258F13B-BEF5-452C-B210-90815EA71920}" type="slidenum">
              <a:rPr lang="es-ES"/>
              <a:pPr>
                <a:defRPr/>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A"/>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E301DE69-9D5B-4782-B034-E58D2049F6B6}" type="slidenum">
              <a:rPr lang="es-ES"/>
              <a:pPr>
                <a:defRPr/>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PA"/>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682D5066-2837-4A47-9B47-892B20C113E4}" type="slidenum">
              <a:rPr lang="es-ES"/>
              <a:pPr>
                <a:defRPr/>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A"/>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3DFE6EEC-430F-4705-8835-D54E1562829D}" type="slidenum">
              <a:rPr lang="es-ES"/>
              <a:pPr>
                <a:defRPr/>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PA"/>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9D64E1FE-06B9-413A-B0F2-AFE19A180A4C}" type="slidenum">
              <a:rPr lang="es-ES"/>
              <a:pPr>
                <a:defRPr/>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A"/>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EA2CA9A8-05BD-4159-BB90-1215F5467BC4}" type="slidenum">
              <a:rPr lang="es-ES"/>
              <a:pPr>
                <a:defRPr/>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PA"/>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0734E2B0-CCF2-413A-8586-B099B638A599}" type="slidenum">
              <a:rPr lang="es-ES"/>
              <a:pPr>
                <a:defRPr/>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A"/>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B1F00EB0-807B-437F-9FAF-7A4DE98178F7}" type="slidenum">
              <a:rPr lang="es-ES"/>
              <a:pPr>
                <a:defRPr/>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7BD5C27C-F78A-4D4B-9A79-B10E18B3B604}" type="slidenum">
              <a:rPr lang="es-ES"/>
              <a:pPr>
                <a:defRPr/>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PA"/>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48E8EBEA-1B57-4709-B1DA-69EA8A779EF2}" type="slidenum">
              <a:rPr lang="es-ES"/>
              <a:pPr>
                <a:defRPr/>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PA"/>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PA"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852F16D2-A6A7-4C41-94FA-2F15CD906827}" type="slidenum">
              <a:rPr lang="es-ES"/>
              <a:pPr>
                <a:defRPr/>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2F76"/>
            </a:gs>
            <a:gs pos="50000">
              <a:srgbClr val="0066FF"/>
            </a:gs>
            <a:gs pos="100000">
              <a:srgbClr val="002F76"/>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chemeClr val="tx1"/>
                </a:solidFill>
              </a:defRPr>
            </a:lvl1pPr>
          </a:lstStyle>
          <a:p>
            <a:pPr>
              <a:defRPr/>
            </a:pPr>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chemeClr val="tx1"/>
                </a:solidFill>
              </a:defRPr>
            </a:lvl1pPr>
          </a:lstStyle>
          <a:p>
            <a:pPr>
              <a:defRPr/>
            </a:pPr>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solidFill>
                  <a:schemeClr val="tx1"/>
                </a:solidFill>
              </a:defRPr>
            </a:lvl1pPr>
          </a:lstStyle>
          <a:p>
            <a:pPr>
              <a:defRPr/>
            </a:pPr>
            <a:fld id="{1E0524AC-A1D7-4CAF-AD3D-700302092CB7}" type="slidenum">
              <a:rPr lang="es-ES"/>
              <a:pPr>
                <a:defRPr/>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s-ES" b="1" smtClean="0">
                <a:solidFill>
                  <a:schemeClr val="bg1"/>
                </a:solidFill>
              </a:rPr>
              <a:t>SEGURIDAD EN EL MARCO DE LOS DERECHOS HUMANOS DE LOS MIGRANTES</a:t>
            </a:r>
          </a:p>
        </p:txBody>
      </p:sp>
      <p:sp>
        <p:nvSpPr>
          <p:cNvPr id="2051" name="Rectangle 3"/>
          <p:cNvSpPr>
            <a:spLocks noGrp="1" noChangeArrowheads="1"/>
          </p:cNvSpPr>
          <p:nvPr>
            <p:ph type="subTitle" idx="1"/>
          </p:nvPr>
        </p:nvSpPr>
        <p:spPr/>
        <p:txBody>
          <a:bodyPr/>
          <a:lstStyle/>
          <a:p>
            <a:pPr eaLnBrk="1" hangingPunct="1"/>
            <a:endParaRPr lang="es-ES" smtClean="0">
              <a:solidFill>
                <a:schemeClr val="bg1"/>
              </a:solidFill>
            </a:endParaRPr>
          </a:p>
          <a:p>
            <a:pPr eaLnBrk="1" hangingPunct="1"/>
            <a:endParaRPr lang="es-ES" smtClean="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s-ES" sz="4000" b="1" smtClean="0">
                <a:solidFill>
                  <a:schemeClr val="bg1"/>
                </a:solidFill>
              </a:rPr>
              <a:t>Acceso a la justicia como Derecho Humano</a:t>
            </a:r>
          </a:p>
        </p:txBody>
      </p:sp>
      <p:sp>
        <p:nvSpPr>
          <p:cNvPr id="11267" name="Rectangle 3"/>
          <p:cNvSpPr>
            <a:spLocks noGrp="1" noChangeArrowheads="1"/>
          </p:cNvSpPr>
          <p:nvPr>
            <p:ph type="body" idx="1"/>
          </p:nvPr>
        </p:nvSpPr>
        <p:spPr/>
        <p:txBody>
          <a:bodyPr/>
          <a:lstStyle/>
          <a:p>
            <a:pPr eaLnBrk="1" hangingPunct="1"/>
            <a:r>
              <a:rPr lang="es-PA" sz="2400" smtClean="0"/>
              <a:t>Si bien la sociedad en general debe resultar beneficiada de todo proceso o iniciativa de modernización y fortalecimiento bajo el principio de solidaridad social, debe focalizarse la atención hacia aquellos grupos social, histórica y regularmente en condiciones desventajosas para la concreción de sus derechos.</a:t>
            </a:r>
          </a:p>
          <a:p>
            <a:pPr eaLnBrk="1" hangingPunct="1"/>
            <a:r>
              <a:rPr lang="es-PA" sz="2400" smtClean="0"/>
              <a:t>Es así que sectores como las mujeres, los menores, los indígenas, los migrantes, los discapacitados, son actores fundamentales en el debate publico sobre que debe cambiar y como debe cambiar.</a:t>
            </a:r>
            <a:endParaRPr lang="es-ES" sz="2400" smtClean="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s-ES" sz="4000" b="1" smtClean="0">
                <a:solidFill>
                  <a:schemeClr val="bg1"/>
                </a:solidFill>
              </a:rPr>
              <a:t>Objetivos de la CRM</a:t>
            </a:r>
          </a:p>
        </p:txBody>
      </p:sp>
      <p:sp>
        <p:nvSpPr>
          <p:cNvPr id="12291" name="5 Marcador de contenido"/>
          <p:cNvSpPr>
            <a:spLocks noGrp="1"/>
          </p:cNvSpPr>
          <p:nvPr>
            <p:ph idx="1"/>
          </p:nvPr>
        </p:nvSpPr>
        <p:spPr/>
        <p:txBody>
          <a:bodyPr/>
          <a:lstStyle/>
          <a:p>
            <a:pPr eaLnBrk="1" hangingPunct="1"/>
            <a:r>
              <a:rPr lang="es-ES_tradnl" sz="2400" smtClean="0"/>
              <a:t>Fortalecer el combate al tráfico ilícito de migrantes y trata de personas, con miras a su erradicación.</a:t>
            </a:r>
          </a:p>
          <a:p>
            <a:pPr eaLnBrk="1" hangingPunct="1"/>
            <a:r>
              <a:rPr lang="es-ES_tradnl" sz="2400" smtClean="0"/>
              <a:t>Intensificar la cooperación para combatir el tráfico ilícito de migrantes y la trata de personas, de manera que nuestras fronteras sean seguras y ordenadas.</a:t>
            </a:r>
          </a:p>
          <a:p>
            <a:pPr eaLnBrk="1" hangingPunct="1"/>
            <a:r>
              <a:rPr lang="es-ES_tradnl" sz="2400" smtClean="0"/>
              <a:t>Promover una mejor  comprensión para acrecentar la consciencia publica sobre los dañinos efectos del tráfico ilícito de migrantes y la trata de personas. </a:t>
            </a:r>
            <a:endParaRPr lang="es-PA" sz="24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s-PA" smtClean="0"/>
              <a:t>ACCIONES Y POLÍTICAS PÚBLICAS DE PANAMÁ</a:t>
            </a:r>
          </a:p>
        </p:txBody>
      </p:sp>
      <p:sp>
        <p:nvSpPr>
          <p:cNvPr id="13315" name="Rectangle 3"/>
          <p:cNvSpPr>
            <a:spLocks noGrp="1" noChangeArrowheads="1"/>
          </p:cNvSpPr>
          <p:nvPr>
            <p:ph type="body" idx="1"/>
          </p:nvPr>
        </p:nvSpPr>
        <p:spPr/>
        <p:txBody>
          <a:bodyPr/>
          <a:lstStyle/>
          <a:p>
            <a:pPr eaLnBrk="1" hangingPunct="1">
              <a:lnSpc>
                <a:spcPct val="80000"/>
              </a:lnSpc>
            </a:pPr>
            <a:r>
              <a:rPr lang="es-ES" sz="2000" smtClean="0"/>
              <a:t>Creación de una Comisión Interinstitucional para atender la Trata de manera integral.</a:t>
            </a:r>
          </a:p>
          <a:p>
            <a:pPr eaLnBrk="1" hangingPunct="1">
              <a:lnSpc>
                <a:spcPct val="80000"/>
              </a:lnSpc>
            </a:pPr>
            <a:r>
              <a:rPr lang="es-ES" sz="2000" smtClean="0"/>
              <a:t>La emisión de una nueva Ley de Trata actualizada con la evolución del delito.</a:t>
            </a:r>
          </a:p>
          <a:p>
            <a:pPr eaLnBrk="1" hangingPunct="1">
              <a:lnSpc>
                <a:spcPct val="80000"/>
              </a:lnSpc>
            </a:pPr>
            <a:r>
              <a:rPr lang="es-ES" sz="2000" smtClean="0"/>
              <a:t>Elaboración de un plan estratégico.</a:t>
            </a:r>
          </a:p>
          <a:p>
            <a:pPr eaLnBrk="1" hangingPunct="1">
              <a:lnSpc>
                <a:spcPct val="80000"/>
              </a:lnSpc>
            </a:pPr>
            <a:r>
              <a:rPr lang="es-ES" sz="2000" smtClean="0"/>
              <a:t>El plan incluye parte preventiva mediante campañas que serán presentadas al público en septiembre y el establecimiento de ese mes como “el mes contra la Trata” para institucionalizar la concientización del problema.</a:t>
            </a:r>
          </a:p>
          <a:p>
            <a:pPr eaLnBrk="1" hangingPunct="1">
              <a:lnSpc>
                <a:spcPct val="80000"/>
              </a:lnSpc>
            </a:pPr>
            <a:r>
              <a:rPr lang="es-ES" sz="2000" smtClean="0"/>
              <a:t>Establecimiento de un albergue especializado y de atención integral de las víctimas.</a:t>
            </a:r>
          </a:p>
          <a:p>
            <a:pPr eaLnBrk="1" hangingPunct="1">
              <a:lnSpc>
                <a:spcPct val="80000"/>
              </a:lnSpc>
            </a:pPr>
            <a:r>
              <a:rPr lang="es-ES" sz="2000" smtClean="0"/>
              <a:t>Elaboración de un marco legal que permita la protección de víctimas y testigos, parte importante de la parte procesal. Elaboración de una nueva Ley contra el Tráfico de Personas.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s-ES" sz="4000" b="1" smtClean="0">
                <a:solidFill>
                  <a:schemeClr val="bg1"/>
                </a:solidFill>
              </a:rPr>
              <a:t>Conclusiones</a:t>
            </a:r>
          </a:p>
        </p:txBody>
      </p:sp>
      <p:sp>
        <p:nvSpPr>
          <p:cNvPr id="14339" name="5 Marcador de contenido"/>
          <p:cNvSpPr>
            <a:spLocks noGrp="1"/>
          </p:cNvSpPr>
          <p:nvPr>
            <p:ph idx="1"/>
          </p:nvPr>
        </p:nvSpPr>
        <p:spPr/>
        <p:txBody>
          <a:bodyPr/>
          <a:lstStyle/>
          <a:p>
            <a:pPr algn="just" eaLnBrk="1" hangingPunct="1"/>
            <a:r>
              <a:rPr lang="es-PA" sz="2400" smtClean="0"/>
              <a:t>El Estado tiene obligaciones en materia de derechos humanos; como atender en particular los casos de los grupos de población en mayor riesgo, como las personas migrantes, los indígenas, las personas adultas mayores, las y los jóvenes, y los niños; asumir la igualdad de género en sus acciones y políticas, y llevar a cabo un amplio proceso de consenso con la ciudadanía.</a:t>
            </a:r>
          </a:p>
          <a:p>
            <a:pPr algn="just" eaLnBrk="1" hangingPunct="1"/>
            <a:r>
              <a:rPr lang="es-PA" sz="2400" smtClean="0"/>
              <a:t>El Estado debe asumir responsabilidades en materia de prevención tanto como en materia de represión del delito.</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s-ES" sz="4000" b="1" smtClean="0">
                <a:solidFill>
                  <a:schemeClr val="bg1"/>
                </a:solidFill>
              </a:rPr>
              <a:t>Conclusiones</a:t>
            </a:r>
          </a:p>
        </p:txBody>
      </p:sp>
      <p:sp>
        <p:nvSpPr>
          <p:cNvPr id="15363" name="5 Marcador de contenido"/>
          <p:cNvSpPr>
            <a:spLocks noGrp="1"/>
          </p:cNvSpPr>
          <p:nvPr>
            <p:ph idx="1"/>
          </p:nvPr>
        </p:nvSpPr>
        <p:spPr/>
        <p:txBody>
          <a:bodyPr/>
          <a:lstStyle/>
          <a:p>
            <a:pPr algn="just" eaLnBrk="1" hangingPunct="1"/>
            <a:r>
              <a:rPr lang="es-PA" sz="2800" smtClean="0"/>
              <a:t>Asumir medidas de carácter jurídico, político, administrativo y cultural, que permitan a las personas identificadas como víctimas de Trata o Tráfico que permitan acceder a la justicia y denunciar las redes delincuenciales con seguridad</a:t>
            </a:r>
          </a:p>
          <a:p>
            <a:pPr algn="just" eaLnBrk="1" hangingPunct="1"/>
            <a:r>
              <a:rPr lang="es-PA" sz="2800" smtClean="0"/>
              <a:t>La obligación de los Estados de investigar conductas que afectan los derechos protegidos en los instrumentos internacionales </a:t>
            </a:r>
          </a:p>
          <a:p>
            <a:pPr eaLnBrk="1" hangingPunct="1"/>
            <a:endParaRPr lang="es-PA"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endParaRPr lang="es-MX" smtClean="0"/>
          </a:p>
        </p:txBody>
      </p:sp>
      <p:sp>
        <p:nvSpPr>
          <p:cNvPr id="16387" name="Rectangle 3"/>
          <p:cNvSpPr>
            <a:spLocks noGrp="1" noChangeArrowheads="1"/>
          </p:cNvSpPr>
          <p:nvPr>
            <p:ph type="body" idx="1"/>
          </p:nvPr>
        </p:nvSpPr>
        <p:spPr/>
        <p:txBody>
          <a:bodyPr/>
          <a:lstStyle/>
          <a:p>
            <a:pPr algn="ctr" eaLnBrk="1" hangingPunct="1">
              <a:lnSpc>
                <a:spcPct val="80000"/>
              </a:lnSpc>
            </a:pPr>
            <a:r>
              <a:rPr lang="es-ES" sz="3600" smtClean="0">
                <a:solidFill>
                  <a:schemeClr val="bg1"/>
                </a:solidFill>
              </a:rPr>
              <a:t>MUCHAS GRACIAS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68313" y="274638"/>
            <a:ext cx="8218487" cy="1066800"/>
          </a:xfrm>
        </p:spPr>
        <p:txBody>
          <a:bodyPr/>
          <a:lstStyle/>
          <a:p>
            <a:pPr eaLnBrk="1" hangingPunct="1"/>
            <a:r>
              <a:rPr lang="es-ES" sz="3600" smtClean="0">
                <a:solidFill>
                  <a:schemeClr val="bg1"/>
                </a:solidFill>
              </a:rPr>
              <a:t>PRINCIPIO RECTOR DE LA POLÍTICA MIGRATORIA</a:t>
            </a:r>
          </a:p>
        </p:txBody>
      </p:sp>
      <p:sp>
        <p:nvSpPr>
          <p:cNvPr id="3075" name="Rectangle 3"/>
          <p:cNvSpPr>
            <a:spLocks noGrp="1" noChangeArrowheads="1"/>
          </p:cNvSpPr>
          <p:nvPr>
            <p:ph type="body" idx="1"/>
          </p:nvPr>
        </p:nvSpPr>
        <p:spPr>
          <a:xfrm>
            <a:off x="468313" y="1600200"/>
            <a:ext cx="8218487" cy="4997450"/>
          </a:xfrm>
        </p:spPr>
        <p:txBody>
          <a:bodyPr/>
          <a:lstStyle/>
          <a:p>
            <a:pPr eaLnBrk="1" hangingPunct="1">
              <a:lnSpc>
                <a:spcPct val="80000"/>
              </a:lnSpc>
              <a:buFontTx/>
              <a:buNone/>
            </a:pPr>
            <a:endParaRPr lang="es-ES" smtClean="0">
              <a:solidFill>
                <a:schemeClr val="bg1"/>
              </a:solidFill>
            </a:endParaRPr>
          </a:p>
          <a:p>
            <a:pPr eaLnBrk="1" hangingPunct="1">
              <a:lnSpc>
                <a:spcPct val="80000"/>
              </a:lnSpc>
              <a:buFontTx/>
              <a:buNone/>
            </a:pPr>
            <a:endParaRPr lang="es-ES" smtClean="0">
              <a:solidFill>
                <a:schemeClr val="bg1"/>
              </a:solidFill>
            </a:endParaRPr>
          </a:p>
          <a:p>
            <a:pPr algn="just" eaLnBrk="1" hangingPunct="1">
              <a:lnSpc>
                <a:spcPct val="80000"/>
              </a:lnSpc>
              <a:buFontTx/>
              <a:buNone/>
            </a:pPr>
            <a:r>
              <a:rPr lang="es-ES" smtClean="0">
                <a:solidFill>
                  <a:schemeClr val="bg1"/>
                </a:solidFill>
              </a:rPr>
              <a:t>	TODO MOVIMIENTO MIGRATORIO DEBERÍA SER LEGAL, SEGURO Y ORDENADO</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s-ES" smtClean="0">
                <a:solidFill>
                  <a:schemeClr val="bg1"/>
                </a:solidFill>
              </a:rPr>
              <a:t>CONVENIOS DE DERECHOS HUMANOS</a:t>
            </a:r>
          </a:p>
        </p:txBody>
      </p:sp>
      <p:sp>
        <p:nvSpPr>
          <p:cNvPr id="3075" name="Rectangle 3"/>
          <p:cNvSpPr>
            <a:spLocks noGrp="1" noChangeArrowheads="1"/>
          </p:cNvSpPr>
          <p:nvPr>
            <p:ph type="body" idx="1"/>
          </p:nvPr>
        </p:nvSpPr>
        <p:spPr/>
        <p:txBody>
          <a:bodyPr/>
          <a:lstStyle/>
          <a:p>
            <a:pPr eaLnBrk="1" hangingPunct="1">
              <a:defRPr/>
            </a:pPr>
            <a:r>
              <a:rPr lang="es-PA" sz="2000" dirty="0" smtClean="0"/>
              <a:t>Panamá ha asumido obligaciones internacionales en materia de derechos humanos mediante la ratificación o adhesión de varios instrumentos internacionales sobre la materia.</a:t>
            </a:r>
          </a:p>
          <a:p>
            <a:pPr eaLnBrk="1" hangingPunct="1">
              <a:defRPr/>
            </a:pPr>
            <a:r>
              <a:rPr lang="es-PA" sz="2000" dirty="0" smtClean="0"/>
              <a:t>En el ámbito de las Naciones Unidas, es parte del Pacto Internacional sobre Derechos Civiles y Políticos de 1966 y del Pacto Internacional de Derechos Económicos, Sociales y Culturales, así como del Protocolo Facultativo al Pacto Internacional sobre Derechos Civiles y Políticos.</a:t>
            </a:r>
          </a:p>
          <a:p>
            <a:pPr eaLnBrk="1" hangingPunct="1">
              <a:defRPr/>
            </a:pPr>
            <a:r>
              <a:rPr lang="es-PA" sz="2000" dirty="0" smtClean="0"/>
              <a:t>Es parte de otros tratados específicos de protección de derechos humanos, como es el caso de la Convención para la Eliminación de todas las Formas de Discriminación Racial, la Convención para la Prevención y Castigo del Crimen del Genocidio y de la Convención Internacional para la Supresión y Castigo del Crimen del Apartheid.</a:t>
            </a:r>
          </a:p>
          <a:p>
            <a:pPr marL="609600" indent="-609600" eaLnBrk="1" hangingPunct="1">
              <a:lnSpc>
                <a:spcPct val="80000"/>
              </a:lnSpc>
              <a:buFontTx/>
              <a:buNone/>
              <a:defRPr/>
            </a:pPr>
            <a:endParaRPr lang="es-ES" sz="2000" dirty="0" smtClean="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s-ES" sz="4000" smtClean="0">
                <a:solidFill>
                  <a:schemeClr val="bg1"/>
                </a:solidFill>
              </a:rPr>
              <a:t>CONVENIOS DE DERECHOS HUMANOS</a:t>
            </a:r>
          </a:p>
        </p:txBody>
      </p:sp>
      <p:sp>
        <p:nvSpPr>
          <p:cNvPr id="5123" name="Rectangle 3"/>
          <p:cNvSpPr>
            <a:spLocks noGrp="1" noChangeArrowheads="1"/>
          </p:cNvSpPr>
          <p:nvPr>
            <p:ph type="body" idx="1"/>
          </p:nvPr>
        </p:nvSpPr>
        <p:spPr/>
        <p:txBody>
          <a:bodyPr/>
          <a:lstStyle/>
          <a:p>
            <a:pPr eaLnBrk="1" hangingPunct="1">
              <a:buFontTx/>
              <a:buNone/>
            </a:pPr>
            <a:endParaRPr lang="es-ES" smtClean="0">
              <a:solidFill>
                <a:schemeClr val="bg1"/>
              </a:solidFill>
            </a:endParaRPr>
          </a:p>
          <a:p>
            <a:pPr eaLnBrk="1" hangingPunct="1"/>
            <a:r>
              <a:rPr lang="es-PA" sz="2000" smtClean="0"/>
              <a:t>Panamá desde el 22 de junio de 1978 es parte de la Convención Americana sobre Derechos Humanos, la que ratificó sin reservas y de otras convenciones interamericanas sobre protección específica a los derechos humanos.</a:t>
            </a:r>
          </a:p>
          <a:p>
            <a:pPr eaLnBrk="1" hangingPunct="1"/>
            <a:endParaRPr lang="es-PA" sz="2000" smtClean="0"/>
          </a:p>
          <a:p>
            <a:pPr eaLnBrk="1" hangingPunct="1">
              <a:buFontTx/>
              <a:buNone/>
            </a:pPr>
            <a:endParaRPr lang="es-ES" smtClean="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s-ES" sz="4000" smtClean="0">
                <a:solidFill>
                  <a:schemeClr val="bg1"/>
                </a:solidFill>
              </a:rPr>
              <a:t>DERECHOS HUMANOS EN EL ORDENAMIENTO INTERNO</a:t>
            </a:r>
          </a:p>
        </p:txBody>
      </p:sp>
      <p:sp>
        <p:nvSpPr>
          <p:cNvPr id="6147" name="Rectangle 3"/>
          <p:cNvSpPr>
            <a:spLocks noGrp="1" noChangeArrowheads="1"/>
          </p:cNvSpPr>
          <p:nvPr>
            <p:ph type="body" idx="1"/>
          </p:nvPr>
        </p:nvSpPr>
        <p:spPr/>
        <p:txBody>
          <a:bodyPr/>
          <a:lstStyle/>
          <a:p>
            <a:pPr eaLnBrk="1" hangingPunct="1">
              <a:lnSpc>
                <a:spcPct val="80000"/>
              </a:lnSpc>
            </a:pPr>
            <a:r>
              <a:rPr lang="es-PA" sz="2000" smtClean="0"/>
              <a:t>Los derechos humanos fundamentales son reconocidos por la Constitución en el Título III, "Derechos y deberes individuales y sociales", y en el Título IV, "Derechos políticos". El Capítulo Primero del Título II, por su parte, establece las "Garantías fundamentales".</a:t>
            </a:r>
          </a:p>
          <a:p>
            <a:pPr eaLnBrk="1" hangingPunct="1">
              <a:lnSpc>
                <a:spcPct val="80000"/>
              </a:lnSpc>
            </a:pPr>
            <a:r>
              <a:rPr lang="es-PA" sz="2000" smtClean="0"/>
              <a:t> El Estado asume la obligación de proteger la vida, el honor y bienes de sus nacionales y de los extranjeros que estén bajo su jurisdicción (artículo 17). Según el artículo 30 no hay pena de muerte, y los artículos 21 y 23 (habeas corpus) protegen a la persona contra arresto y privación de libertad arbitrarios. </a:t>
            </a:r>
          </a:p>
          <a:p>
            <a:pPr eaLnBrk="1" hangingPunct="1">
              <a:lnSpc>
                <a:spcPct val="80000"/>
              </a:lnSpc>
            </a:pPr>
            <a:r>
              <a:rPr lang="es-PA" sz="2000" smtClean="0"/>
              <a:t>La aplicación de medidas lesivas a la integridad física, mental o moral de los prisioneros queda prohibida por el artículo 28,</a:t>
            </a:r>
          </a:p>
          <a:p>
            <a:pPr eaLnBrk="1" hangingPunct="1">
              <a:lnSpc>
                <a:spcPct val="80000"/>
              </a:lnSpc>
            </a:pPr>
            <a:r>
              <a:rPr lang="es-PA" sz="2000" smtClean="0"/>
              <a:t> Mientras que el artículo 20 establece la igualdad de todos ante la ley, con ciertas diferencias entre panameños y extranjeros.</a:t>
            </a:r>
          </a:p>
          <a:p>
            <a:pPr eaLnBrk="1" hangingPunct="1">
              <a:lnSpc>
                <a:spcPct val="80000"/>
              </a:lnSpc>
            </a:pPr>
            <a:endParaRPr lang="es-ES" sz="2000" smtClean="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s-PA" sz="3600" smtClean="0">
                <a:solidFill>
                  <a:schemeClr val="bg1"/>
                </a:solidFill>
              </a:rPr>
              <a:t>La seguridad en el marco de los Derechos Humanos</a:t>
            </a:r>
          </a:p>
        </p:txBody>
      </p:sp>
      <p:sp>
        <p:nvSpPr>
          <p:cNvPr id="7171" name="Rectangle 3"/>
          <p:cNvSpPr>
            <a:spLocks noGrp="1" noChangeArrowheads="1"/>
          </p:cNvSpPr>
          <p:nvPr>
            <p:ph type="body" idx="1"/>
          </p:nvPr>
        </p:nvSpPr>
        <p:spPr/>
        <p:txBody>
          <a:bodyPr/>
          <a:lstStyle/>
          <a:p>
            <a:pPr algn="just" eaLnBrk="1" hangingPunct="1"/>
            <a:r>
              <a:rPr lang="es-PA" sz="2000" smtClean="0"/>
              <a:t>La seguridad es un medio para alcanzar la plena vigencia de todos los derechos humanos desde una perspectiva integral, que incluye tanto a los derechos civiles y políticos, como a los derechos económicos, sociales, culturales y ambientales. </a:t>
            </a:r>
          </a:p>
          <a:p>
            <a:pPr algn="just" eaLnBrk="1" hangingPunct="1"/>
            <a:r>
              <a:rPr lang="es-PA" sz="2000" smtClean="0"/>
              <a:t>La seguridad ciudadana concibe a la seguridad como un derecho que pone en el centro no al Estado sino a las personas y el ejercicio de sus derechos fundamentales. </a:t>
            </a:r>
          </a:p>
          <a:p>
            <a:pPr algn="just" eaLnBrk="1" hangingPunct="1"/>
            <a:r>
              <a:rPr lang="es-PA" sz="2000" smtClean="0"/>
              <a:t>plantea desde el respeto a la integridad de la persona, hasta al goce y disfrute de una vida tranquila, sin temor </a:t>
            </a:r>
            <a:r>
              <a:rPr lang="es-PA" sz="2000" b="1" smtClean="0"/>
              <a:t>a ser víctima de algún crimen .</a:t>
            </a:r>
          </a:p>
          <a:p>
            <a:pPr algn="just" eaLnBrk="1" hangingPunct="1"/>
            <a:r>
              <a:rPr lang="es-PA" sz="2000" smtClean="0"/>
              <a:t>La seguridad ciudadana se ve amenazada cuando el Estado no cumple con su función de brindar protección ante el crimen y la violencia social, lo cual interrumpe la relación básica entre gobernantes y gobernados.</a:t>
            </a:r>
            <a:endParaRPr lang="es-ES" sz="2000" b="1" smtClean="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0"/>
            <a:ext cx="8229600" cy="1417638"/>
          </a:xfrm>
        </p:spPr>
        <p:txBody>
          <a:bodyPr/>
          <a:lstStyle/>
          <a:p>
            <a:pPr eaLnBrk="1" hangingPunct="1"/>
            <a:r>
              <a:rPr lang="es-PA" sz="2800" b="1" smtClean="0">
                <a:solidFill>
                  <a:schemeClr val="bg1"/>
                </a:solidFill>
              </a:rPr>
              <a:t>El acceso a la justicia en la Constitución Política de Panamá</a:t>
            </a:r>
            <a:r>
              <a:rPr lang="es-PA" sz="4000" b="1" smtClean="0">
                <a:solidFill>
                  <a:schemeClr val="tx1"/>
                </a:solidFill>
              </a:rPr>
              <a:t/>
            </a:r>
            <a:br>
              <a:rPr lang="es-PA" sz="4000" b="1" smtClean="0">
                <a:solidFill>
                  <a:schemeClr val="tx1"/>
                </a:solidFill>
              </a:rPr>
            </a:br>
            <a:endParaRPr lang="es-ES" sz="4000" smtClean="0"/>
          </a:p>
        </p:txBody>
      </p:sp>
      <p:sp>
        <p:nvSpPr>
          <p:cNvPr id="8195" name="Rectangle 3"/>
          <p:cNvSpPr>
            <a:spLocks noGrp="1" noChangeArrowheads="1"/>
          </p:cNvSpPr>
          <p:nvPr>
            <p:ph type="body" idx="1"/>
          </p:nvPr>
        </p:nvSpPr>
        <p:spPr>
          <a:xfrm>
            <a:off x="468313" y="1600200"/>
            <a:ext cx="8218487" cy="4637088"/>
          </a:xfrm>
        </p:spPr>
        <p:txBody>
          <a:bodyPr/>
          <a:lstStyle/>
          <a:p>
            <a:pPr algn="just" eaLnBrk="1" hangingPunct="1"/>
            <a:r>
              <a:rPr lang="es-PA" sz="2400" smtClean="0"/>
              <a:t>El artículo 17 de la Constitución Política de Panamá dispone:</a:t>
            </a:r>
          </a:p>
          <a:p>
            <a:pPr algn="just" eaLnBrk="1" hangingPunct="1"/>
            <a:r>
              <a:rPr lang="es-PA" sz="2400" smtClean="0"/>
              <a:t>Las autoridades de la República están instituidas para proteger en su vida, honra y bienes a los nacionales dondequiera se encuentren y a los extranjeros que estén bajo su jurisdicción; asegurar la efectividad de los derechos y deberes individuales y sociales, y cumplir y hacer cumplir la Constitución y la Ley. Los derechos y garantías que consagra esta Constitución, deben considerarse como mínimos y no excluyentes de otros que incidan sobre los derechos fundamentales y la dignidad de la persona.</a:t>
            </a:r>
            <a:endParaRPr lang="es-ES" sz="2400" b="1" i="1" u="sng" smtClean="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s-ES" sz="4000" smtClean="0">
                <a:solidFill>
                  <a:schemeClr val="bg1"/>
                </a:solidFill>
              </a:rPr>
              <a:t>Acceso a la justicia como Derecho Humano</a:t>
            </a:r>
          </a:p>
        </p:txBody>
      </p:sp>
      <p:sp>
        <p:nvSpPr>
          <p:cNvPr id="9219" name="Rectangle 3"/>
          <p:cNvSpPr>
            <a:spLocks noGrp="1" noChangeArrowheads="1"/>
          </p:cNvSpPr>
          <p:nvPr>
            <p:ph type="body" idx="1"/>
          </p:nvPr>
        </p:nvSpPr>
        <p:spPr/>
        <p:txBody>
          <a:bodyPr/>
          <a:lstStyle/>
          <a:p>
            <a:pPr algn="just" eaLnBrk="1" hangingPunct="1"/>
            <a:r>
              <a:rPr lang="es-PA" sz="2400" smtClean="0"/>
              <a:t>Los ciudadanos asumen que los derechos humanos muestran su vigencia solo cuando encuentran amparo al reclamo que formulan con motivo de sus violaciones, no cuando quedan en espera del reconocimiento de sus  derechos o cuando quedan impunes los más graves crímenes. </a:t>
            </a:r>
          </a:p>
          <a:p>
            <a:pPr algn="just" eaLnBrk="1" hangingPunct="1"/>
            <a:r>
              <a:rPr lang="es-PA" sz="2400" smtClean="0"/>
              <a:t>De la respuesta institucional a cada caso, a cada acto de violencia, dependerá en ultima instancia la </a:t>
            </a:r>
            <a:r>
              <a:rPr lang="es-PA" sz="2400" b="1" smtClean="0"/>
              <a:t>legitimidad real con que operen </a:t>
            </a:r>
            <a:r>
              <a:rPr lang="es-PA" sz="2400" smtClean="0"/>
              <a:t>las instancias  normales y todos los demás actores del sistema en una determinada realidad nacional.</a:t>
            </a:r>
            <a:endParaRPr lang="es-ES" sz="2400" smtClean="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s-ES" sz="4000" b="1" smtClean="0">
                <a:solidFill>
                  <a:schemeClr val="bg1"/>
                </a:solidFill>
              </a:rPr>
              <a:t>Acceso a la justicia como Derecho Humano</a:t>
            </a:r>
          </a:p>
        </p:txBody>
      </p:sp>
      <p:sp>
        <p:nvSpPr>
          <p:cNvPr id="10243" name="Rectangle 3"/>
          <p:cNvSpPr>
            <a:spLocks noGrp="1" noChangeArrowheads="1"/>
          </p:cNvSpPr>
          <p:nvPr>
            <p:ph type="body" idx="1"/>
          </p:nvPr>
        </p:nvSpPr>
        <p:spPr/>
        <p:txBody>
          <a:bodyPr/>
          <a:lstStyle/>
          <a:p>
            <a:pPr eaLnBrk="1" hangingPunct="1"/>
            <a:r>
              <a:rPr lang="es-PA" sz="2000" smtClean="0"/>
              <a:t>El servicio publico de justicia debe caracterizarse por la continuidad, en atención al interés general que debe realizar y proteger el Estado, en este caso, la justicia. </a:t>
            </a:r>
          </a:p>
          <a:p>
            <a:pPr eaLnBrk="1" hangingPunct="1"/>
            <a:r>
              <a:rPr lang="es-PA" sz="2000" smtClean="0"/>
              <a:t>Resulta consustancial a la idea de servicio publico, el hecho de que el mismo no deje de prestarse por ningún motivo, permitiendo así la continuidad del mismo. </a:t>
            </a:r>
          </a:p>
          <a:p>
            <a:pPr eaLnBrk="1" hangingPunct="1"/>
            <a:r>
              <a:rPr lang="es-PA" sz="2000" smtClean="0"/>
              <a:t>Debe considerarse no solo la intervención directa del Estado en la prestación efectiva del servicio, sino también cualesquiera otras medidas que sean necesarias para asegurar la adaptación del servicio a nuevas circunstancias institucionales, políticas, económicas y sociales. </a:t>
            </a:r>
            <a:endParaRPr lang="es-ES" sz="2000" smtClean="0">
              <a:solidFill>
                <a:schemeClr val="bg1"/>
              </a:solidFill>
            </a:endParaRPr>
          </a:p>
        </p:txBody>
      </p:sp>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1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1800" b="0" i="0" u="none" strike="noStrike" cap="none" normalizeH="0" baseline="0" smtClean="0">
            <a:ln>
              <a:noFill/>
            </a:ln>
            <a:solidFill>
              <a:schemeClr val="bg1"/>
            </a:solidFill>
            <a:effectLst/>
            <a:latin typeface="Arial"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509</TotalTime>
  <Words>1234</Words>
  <Application>Microsoft Office PowerPoint</Application>
  <PresentationFormat>On-screen Show (4:3)</PresentationFormat>
  <Paragraphs>53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Diseño predeterminado</vt:lpstr>
      <vt:lpstr>SEGURIDAD EN EL MARCO DE LOS DERECHOS HUMANOS DE LOS MIGRANTES</vt:lpstr>
      <vt:lpstr>PRINCIPIO RECTOR DE LA POLÍTICA MIGRATORIA</vt:lpstr>
      <vt:lpstr>CONVENIOS DE DERECHOS HUMANOS</vt:lpstr>
      <vt:lpstr>CONVENIOS DE DERECHOS HUMANOS</vt:lpstr>
      <vt:lpstr>DERECHOS HUMANOS EN EL ORDENAMIENTO INTERNO</vt:lpstr>
      <vt:lpstr>La seguridad en el marco de los Derechos Humanos</vt:lpstr>
      <vt:lpstr>El acceso a la justicia en la Constitución Política de Panamá </vt:lpstr>
      <vt:lpstr>Acceso a la justicia como Derecho Humano</vt:lpstr>
      <vt:lpstr>Acceso a la justicia como Derecho Humano</vt:lpstr>
      <vt:lpstr>Acceso a la justicia como Derecho Humano</vt:lpstr>
      <vt:lpstr>Objetivos de la CRM</vt:lpstr>
      <vt:lpstr>ACCIONES Y POLÍTICAS PÚBLICAS DE PANAMÁ</vt:lpstr>
      <vt:lpstr>Conclusiones</vt:lpstr>
      <vt:lpstr>Conclusiones</vt:lpstr>
      <vt:lpstr>PowerPoint Presentation</vt:lpstr>
    </vt:vector>
  </TitlesOfParts>
  <Company>minrex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MECANISMOS BILATERALES</dc:title>
  <dc:creator>vfranco</dc:creator>
  <cp:lastModifiedBy>RODAS Renán</cp:lastModifiedBy>
  <cp:revision>40</cp:revision>
  <dcterms:created xsi:type="dcterms:W3CDTF">2007-09-06T13:47:43Z</dcterms:created>
  <dcterms:modified xsi:type="dcterms:W3CDTF">2012-06-27T17:23:04Z</dcterms:modified>
</cp:coreProperties>
</file>