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90" r:id="rId3"/>
    <p:sldId id="298" r:id="rId4"/>
    <p:sldId id="300" r:id="rId5"/>
    <p:sldId id="301" r:id="rId6"/>
    <p:sldId id="295" r:id="rId7"/>
    <p:sldId id="302" r:id="rId8"/>
    <p:sldId id="303" r:id="rId9"/>
    <p:sldId id="304" r:id="rId10"/>
    <p:sldId id="305" r:id="rId11"/>
    <p:sldId id="306" r:id="rId12"/>
    <p:sldId id="307" r:id="rId13"/>
    <p:sldId id="309" r:id="rId14"/>
    <p:sldId id="311" r:id="rId15"/>
    <p:sldId id="312" r:id="rId16"/>
    <p:sldId id="297"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p:cViewPr varScale="1">
        <p:scale>
          <a:sx n="158" d="100"/>
          <a:sy n="158" d="100"/>
        </p:scale>
        <p:origin x="-112" y="-4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estadistica\Escritorio\SUBCOMISIONADO%20VILLEGAS\INFORME.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estadistica\Escritorio\SUBCOMISIONADO%20VILLEGAS\INFORME.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estadistica\Escritorio\SUBCOMISIONADO%20VILLEGAS\INFORME.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57928802589"/>
          <c:y val="0.0958333333333335"/>
          <c:w val="0.6084142394822"/>
          <c:h val="0.783333333333333"/>
        </c:manualLayout>
      </c:layout>
      <c:pieChart>
        <c:varyColors val="1"/>
        <c:ser>
          <c:idx val="0"/>
          <c:order val="0"/>
          <c:spPr>
            <a:effectLst>
              <a:outerShdw blurRad="101600" dist="38100" dir="2700000" sx="102000" sy="102000" algn="tl" rotWithShape="0">
                <a:prstClr val="black">
                  <a:alpha val="40000"/>
                </a:prstClr>
              </a:outerShdw>
            </a:effectLst>
          </c:spPr>
          <c:explosion val="18"/>
          <c:dPt>
            <c:idx val="0"/>
            <c:bubble3D val="0"/>
            <c:spPr>
              <a:solidFill>
                <a:schemeClr val="bg1">
                  <a:lumMod val="65000"/>
                </a:schemeClr>
              </a:solidFill>
              <a:effectLst>
                <a:outerShdw blurRad="101600" dist="38100" dir="2700000" sx="102000" sy="102000" algn="tl" rotWithShape="0">
                  <a:prstClr val="black">
                    <a:alpha val="40000"/>
                  </a:prstClr>
                </a:outerShdw>
              </a:effectLst>
            </c:spPr>
          </c:dPt>
          <c:dPt>
            <c:idx val="1"/>
            <c:bubble3D val="0"/>
            <c:spPr>
              <a:solidFill>
                <a:schemeClr val="accent1">
                  <a:lumMod val="20000"/>
                  <a:lumOff val="80000"/>
                </a:schemeClr>
              </a:solidFill>
              <a:effectLst>
                <a:outerShdw blurRad="101600" dist="38100" dir="2700000" sx="102000" sy="102000" algn="tl" rotWithShape="0">
                  <a:prstClr val="black">
                    <a:alpha val="40000"/>
                  </a:prstClr>
                </a:outerShdw>
              </a:effectLst>
            </c:spPr>
          </c:dPt>
          <c:dLbls>
            <c:dLbl>
              <c:idx val="0"/>
              <c:layout/>
              <c:tx>
                <c:rich>
                  <a:bodyPr/>
                  <a:lstStyle/>
                  <a:p>
                    <a:r>
                      <a:rPr lang="es-ES" smtClean="0"/>
                      <a:t>MEN</a:t>
                    </a:r>
                    <a:r>
                      <a:rPr lang="es-ES"/>
                      <a:t>
72%</a:t>
                    </a:r>
                  </a:p>
                </c:rich>
              </c:tx>
              <c:showLegendKey val="0"/>
              <c:showVal val="0"/>
              <c:showCatName val="1"/>
              <c:showSerName val="0"/>
              <c:showPercent val="1"/>
              <c:showBubbleSize val="0"/>
            </c:dLbl>
            <c:dLbl>
              <c:idx val="1"/>
              <c:layout/>
              <c:tx>
                <c:rich>
                  <a:bodyPr/>
                  <a:lstStyle/>
                  <a:p>
                    <a:r>
                      <a:rPr lang="es-ES" smtClean="0"/>
                      <a:t>WOMEN</a:t>
                    </a:r>
                    <a:r>
                      <a:rPr lang="es-ES"/>
                      <a:t>
28%</a:t>
                    </a:r>
                  </a:p>
                </c:rich>
              </c:tx>
              <c:showLegendKey val="0"/>
              <c:showVal val="0"/>
              <c:showCatName val="1"/>
              <c:showSerName val="0"/>
              <c:showPercent val="1"/>
              <c:showBubbleSize val="0"/>
            </c:dLbl>
            <c:spPr>
              <a:noFill/>
              <a:ln>
                <a:noFill/>
              </a:ln>
              <a:effectLst/>
            </c:spPr>
            <c:txPr>
              <a:bodyPr/>
              <a:lstStyle/>
              <a:p>
                <a:pPr>
                  <a:defRPr b="1"/>
                </a:pPr>
                <a:endParaRPr lang="es-ES"/>
              </a:p>
            </c:txPr>
            <c:showLegendKey val="0"/>
            <c:showVal val="0"/>
            <c:showCatName val="1"/>
            <c:showSerName val="0"/>
            <c:showPercent val="1"/>
            <c:showBubbleSize val="0"/>
            <c:showLeaderLines val="1"/>
            <c:extLst>
              <c:ext xmlns:c15="http://schemas.microsoft.com/office/drawing/2012/chart" uri="{CE6537A1-D6FC-4f65-9D91-7224C49458BB}"/>
            </c:extLst>
          </c:dLbls>
          <c:cat>
            <c:strRef>
              <c:f>'CUBANOS Y EXTRACONTINENTALES'!$A$31:$A$32</c:f>
              <c:strCache>
                <c:ptCount val="2"/>
                <c:pt idx="0">
                  <c:v>HOMBRES</c:v>
                </c:pt>
                <c:pt idx="1">
                  <c:v>MUJERES</c:v>
                </c:pt>
              </c:strCache>
            </c:strRef>
          </c:cat>
          <c:val>
            <c:numRef>
              <c:f>'CUBANOS Y EXTRACONTINENTALES'!$B$31:$B$32</c:f>
              <c:numCache>
                <c:formatCode>_(* #,##0_);_(* \(#,##0\);_(* "-"??_);_(@_)</c:formatCode>
                <c:ptCount val="2"/>
                <c:pt idx="0">
                  <c:v>4152.0</c:v>
                </c:pt>
                <c:pt idx="1">
                  <c:v>1623.0</c:v>
                </c:pt>
              </c:numCache>
            </c:numRef>
          </c:val>
        </c:ser>
        <c:dLbls>
          <c:showLegendKey val="0"/>
          <c:showVal val="0"/>
          <c:showCatName val="1"/>
          <c:showSerName val="0"/>
          <c:showPercent val="1"/>
          <c:showBubbleSize val="0"/>
          <c:showLeaderLines val="1"/>
        </c:dLbls>
        <c:firstSliceAng val="0"/>
      </c:pieChart>
      <c:spPr>
        <a:noFill/>
        <a:ln w="25400">
          <a:noFill/>
        </a:ln>
      </c:spPr>
    </c:plotArea>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148567985361"/>
          <c:y val="0.0747694509270407"/>
          <c:w val="0.85707710016239"/>
          <c:h val="0.83212393253485"/>
        </c:manualLayout>
      </c:layout>
      <c:barChart>
        <c:barDir val="col"/>
        <c:grouping val="clustered"/>
        <c:varyColors val="0"/>
        <c:ser>
          <c:idx val="0"/>
          <c:order val="0"/>
          <c:spPr>
            <a:solidFill>
              <a:schemeClr val="accent4">
                <a:lumMod val="60000"/>
                <a:lumOff val="40000"/>
              </a:schemeClr>
            </a:solidFill>
            <a:effectLst>
              <a:outerShdw blurRad="101600" dist="38100" dir="2700000" sx="102000" sy="102000" algn="tl" rotWithShape="0">
                <a:prstClr val="black">
                  <a:alpha val="40000"/>
                </a:prstClr>
              </a:outerShdw>
            </a:effectLst>
          </c:spPr>
          <c:invertIfNegative val="0"/>
          <c:cat>
            <c:strRef>
              <c:f>'CUBANOS Y EXTRACONTINENTALES'!$C$29:$G$29</c:f>
              <c:strCache>
                <c:ptCount val="5"/>
                <c:pt idx="0">
                  <c:v>2009-2010</c:v>
                </c:pt>
                <c:pt idx="1">
                  <c:v>2010-2011</c:v>
                </c:pt>
                <c:pt idx="2">
                  <c:v>2011-2012</c:v>
                </c:pt>
                <c:pt idx="3">
                  <c:v>2012-2013</c:v>
                </c:pt>
                <c:pt idx="4">
                  <c:v>2013-2014</c:v>
                </c:pt>
              </c:strCache>
            </c:strRef>
          </c:cat>
          <c:val>
            <c:numRef>
              <c:f>'CUBANOS Y EXTRACONTINENTALES'!$C$30:$G$30</c:f>
              <c:numCache>
                <c:formatCode>_(* #,##0_);_(* \(#,##0\);_(* "-"??_);_(@_)</c:formatCode>
                <c:ptCount val="5"/>
                <c:pt idx="0">
                  <c:v>66.0</c:v>
                </c:pt>
                <c:pt idx="1">
                  <c:v>56.0</c:v>
                </c:pt>
                <c:pt idx="2">
                  <c:v>1674.0</c:v>
                </c:pt>
                <c:pt idx="3">
                  <c:v>2021.0</c:v>
                </c:pt>
                <c:pt idx="4">
                  <c:v>1958.0</c:v>
                </c:pt>
              </c:numCache>
            </c:numRef>
          </c:val>
        </c:ser>
        <c:dLbls>
          <c:showLegendKey val="0"/>
          <c:showVal val="0"/>
          <c:showCatName val="0"/>
          <c:showSerName val="0"/>
          <c:showPercent val="0"/>
          <c:showBubbleSize val="0"/>
        </c:dLbls>
        <c:gapWidth val="150"/>
        <c:axId val="2129185608"/>
        <c:axId val="2129188536"/>
      </c:barChart>
      <c:catAx>
        <c:axId val="2129185608"/>
        <c:scaling>
          <c:orientation val="minMax"/>
        </c:scaling>
        <c:delete val="0"/>
        <c:axPos val="b"/>
        <c:numFmt formatCode="General" sourceLinked="1"/>
        <c:majorTickMark val="out"/>
        <c:minorTickMark val="none"/>
        <c:tickLblPos val="nextTo"/>
        <c:txPr>
          <a:bodyPr/>
          <a:lstStyle/>
          <a:p>
            <a:pPr>
              <a:defRPr b="1"/>
            </a:pPr>
            <a:endParaRPr lang="es-ES"/>
          </a:p>
        </c:txPr>
        <c:crossAx val="2129188536"/>
        <c:crosses val="autoZero"/>
        <c:auto val="1"/>
        <c:lblAlgn val="ctr"/>
        <c:lblOffset val="100"/>
        <c:noMultiLvlLbl val="0"/>
      </c:catAx>
      <c:valAx>
        <c:axId val="2129188536"/>
        <c:scaling>
          <c:orientation val="minMax"/>
        </c:scaling>
        <c:delete val="0"/>
        <c:axPos val="l"/>
        <c:majorGridlines/>
        <c:numFmt formatCode="_(* #,##0_);_(* \(#,##0\);_(* &quot;-&quot;??_);_(@_)" sourceLinked="1"/>
        <c:majorTickMark val="out"/>
        <c:minorTickMark val="none"/>
        <c:tickLblPos val="nextTo"/>
        <c:crossAx val="212918560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s-ES" sz="1200" baseline="0" dirty="0" smtClean="0"/>
              <a:t>RESIDENCE PERMIT VS EXTRAORDINARY REGULARIZATION: 2009 </a:t>
            </a:r>
            <a:r>
              <a:rPr lang="es-ES" sz="1200" baseline="0" dirty="0"/>
              <a:t>- 2014</a:t>
            </a:r>
            <a:endParaRPr lang="es-ES" sz="1200" dirty="0"/>
          </a:p>
        </c:rich>
      </c:tx>
      <c:layout/>
      <c:overlay val="0"/>
    </c:title>
    <c:autoTitleDeleted val="0"/>
    <c:plotArea>
      <c:layout>
        <c:manualLayout>
          <c:layoutTarget val="inner"/>
          <c:xMode val="edge"/>
          <c:yMode val="edge"/>
          <c:x val="0.124389778896293"/>
          <c:y val="0.33907584198886"/>
          <c:w val="0.842278098137361"/>
          <c:h val="0.502505821409256"/>
        </c:manualLayout>
      </c:layout>
      <c:lineChart>
        <c:grouping val="standard"/>
        <c:varyColors val="0"/>
        <c:ser>
          <c:idx val="0"/>
          <c:order val="0"/>
          <c:tx>
            <c:strRef>
              <c:f>'CRISOL DE RAZAS'!$B$6</c:f>
              <c:strCache>
                <c:ptCount val="1"/>
                <c:pt idx="0">
                  <c:v>PERMISOS DE RESIDENCIA</c:v>
                </c:pt>
              </c:strCache>
            </c:strRef>
          </c:tx>
          <c:spPr>
            <a:ln w="22225"/>
          </c:spPr>
          <c:marker>
            <c:symbol val="diamond"/>
            <c:size val="7"/>
            <c:spPr>
              <a:solidFill>
                <a:srgbClr val="002060"/>
              </a:solidFill>
            </c:spPr>
          </c:marker>
          <c:cat>
            <c:numRef>
              <c:f>'CRISOL DE RAZAS'!$D$4:$I$4</c:f>
              <c:numCache>
                <c:formatCode>General</c:formatCode>
                <c:ptCount val="6"/>
                <c:pt idx="0">
                  <c:v>2009.0</c:v>
                </c:pt>
                <c:pt idx="1">
                  <c:v>2010.0</c:v>
                </c:pt>
                <c:pt idx="2">
                  <c:v>2011.0</c:v>
                </c:pt>
                <c:pt idx="3">
                  <c:v>2012.0</c:v>
                </c:pt>
                <c:pt idx="4">
                  <c:v>2013.0</c:v>
                </c:pt>
                <c:pt idx="5">
                  <c:v>2014.0</c:v>
                </c:pt>
              </c:numCache>
            </c:numRef>
          </c:cat>
          <c:val>
            <c:numRef>
              <c:f>'CRISOL DE RAZAS'!$D$6:$I$6</c:f>
              <c:numCache>
                <c:formatCode>_(* #,##0_);_(* \(#,##0\);_(* "-"_);_(@_)</c:formatCode>
                <c:ptCount val="6"/>
                <c:pt idx="0">
                  <c:v>17074.0</c:v>
                </c:pt>
                <c:pt idx="1">
                  <c:v>9870.0</c:v>
                </c:pt>
                <c:pt idx="2">
                  <c:v>10023.0</c:v>
                </c:pt>
                <c:pt idx="3">
                  <c:v>12419.0</c:v>
                </c:pt>
                <c:pt idx="4">
                  <c:v>10074.0</c:v>
                </c:pt>
                <c:pt idx="5">
                  <c:v>4954.0</c:v>
                </c:pt>
              </c:numCache>
            </c:numRef>
          </c:val>
          <c:smooth val="0"/>
        </c:ser>
        <c:ser>
          <c:idx val="1"/>
          <c:order val="1"/>
          <c:tx>
            <c:strRef>
              <c:f>'CRISOL DE RAZAS'!$B$7</c:f>
              <c:strCache>
                <c:ptCount val="1"/>
                <c:pt idx="0">
                  <c:v>REGULARIZACIÓN EXTRAORDINARIA</c:v>
                </c:pt>
              </c:strCache>
            </c:strRef>
          </c:tx>
          <c:spPr>
            <a:ln w="22225"/>
          </c:spPr>
          <c:marker>
            <c:symbol val="diamond"/>
            <c:size val="6"/>
            <c:spPr>
              <a:solidFill>
                <a:srgbClr val="FF0000"/>
              </a:solidFill>
            </c:spPr>
          </c:marker>
          <c:cat>
            <c:numRef>
              <c:f>'CRISOL DE RAZAS'!$D$4:$I$4</c:f>
              <c:numCache>
                <c:formatCode>General</c:formatCode>
                <c:ptCount val="6"/>
                <c:pt idx="0">
                  <c:v>2009.0</c:v>
                </c:pt>
                <c:pt idx="1">
                  <c:v>2010.0</c:v>
                </c:pt>
                <c:pt idx="2">
                  <c:v>2011.0</c:v>
                </c:pt>
                <c:pt idx="3">
                  <c:v>2012.0</c:v>
                </c:pt>
                <c:pt idx="4">
                  <c:v>2013.0</c:v>
                </c:pt>
                <c:pt idx="5">
                  <c:v>2014.0</c:v>
                </c:pt>
              </c:numCache>
            </c:numRef>
          </c:cat>
          <c:val>
            <c:numRef>
              <c:f>'CRISOL DE RAZAS'!$D$7:$I$7</c:f>
              <c:numCache>
                <c:formatCode>_(* #,##0_);_(* \(#,##0\);_(* "-"_);_(@_)</c:formatCode>
                <c:ptCount val="6"/>
                <c:pt idx="0">
                  <c:v>0.0</c:v>
                </c:pt>
                <c:pt idx="1">
                  <c:v>11044.0</c:v>
                </c:pt>
                <c:pt idx="2">
                  <c:v>6520.0</c:v>
                </c:pt>
                <c:pt idx="3">
                  <c:v>7643.0</c:v>
                </c:pt>
                <c:pt idx="4">
                  <c:v>15374.0</c:v>
                </c:pt>
                <c:pt idx="5">
                  <c:v>8051.0</c:v>
                </c:pt>
              </c:numCache>
            </c:numRef>
          </c:val>
          <c:smooth val="0"/>
        </c:ser>
        <c:dLbls>
          <c:showLegendKey val="0"/>
          <c:showVal val="0"/>
          <c:showCatName val="0"/>
          <c:showSerName val="0"/>
          <c:showPercent val="0"/>
          <c:showBubbleSize val="0"/>
        </c:dLbls>
        <c:marker val="1"/>
        <c:smooth val="0"/>
        <c:axId val="2129306216"/>
        <c:axId val="2129310888"/>
      </c:lineChart>
      <c:catAx>
        <c:axId val="2129306216"/>
        <c:scaling>
          <c:orientation val="minMax"/>
        </c:scaling>
        <c:delete val="0"/>
        <c:axPos val="b"/>
        <c:numFmt formatCode="General" sourceLinked="1"/>
        <c:majorTickMark val="none"/>
        <c:minorTickMark val="none"/>
        <c:tickLblPos val="nextTo"/>
        <c:txPr>
          <a:bodyPr/>
          <a:lstStyle/>
          <a:p>
            <a:pPr>
              <a:defRPr b="1" i="1"/>
            </a:pPr>
            <a:endParaRPr lang="es-ES"/>
          </a:p>
        </c:txPr>
        <c:crossAx val="2129310888"/>
        <c:crosses val="autoZero"/>
        <c:auto val="1"/>
        <c:lblAlgn val="ctr"/>
        <c:lblOffset val="100"/>
        <c:noMultiLvlLbl val="0"/>
      </c:catAx>
      <c:valAx>
        <c:axId val="2129310888"/>
        <c:scaling>
          <c:orientation val="minMax"/>
        </c:scaling>
        <c:delete val="0"/>
        <c:axPos val="l"/>
        <c:majorGridlines/>
        <c:numFmt formatCode="_(* #,##0_);_(* \(#,##0\);_(* &quot;-&quot;_);_(@_)" sourceLinked="1"/>
        <c:majorTickMark val="none"/>
        <c:minorTickMark val="none"/>
        <c:tickLblPos val="nextTo"/>
        <c:crossAx val="2129306216"/>
        <c:crosses val="autoZero"/>
        <c:crossBetween val="between"/>
      </c:valAx>
    </c:plotArea>
    <c:legend>
      <c:legendPos val="t"/>
      <c:layout/>
      <c:overlay val="0"/>
      <c:txPr>
        <a:bodyPr/>
        <a:lstStyle/>
        <a:p>
          <a:pPr>
            <a:defRPr b="1" i="1"/>
          </a:pPr>
          <a:endParaRPr lang="es-ES"/>
        </a:p>
      </c:txPr>
    </c:legend>
    <c:plotVisOnly val="1"/>
    <c:dispBlanksAs val="gap"/>
    <c:showDLblsOverMax val="0"/>
  </c:chart>
  <c:spPr>
    <a:ln>
      <a:noFill/>
    </a:ln>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14B63AF-45F4-4C08-A11C-0B825EBE3F34}" type="datetimeFigureOut">
              <a:rPr lang="es-ES" smtClean="0"/>
              <a:t>12/16/14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5D50B553-086C-4612-A34C-E8087B3E9F98}" type="slidenum">
              <a:rPr lang="es-ES" smtClean="0"/>
              <a:t>‹Nr.›</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14B63AF-45F4-4C08-A11C-0B825EBE3F34}" type="datetimeFigureOut">
              <a:rPr lang="es-ES" smtClean="0"/>
              <a:t>12/16/14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5D50B553-086C-4612-A34C-E8087B3E9F98}" type="slidenum">
              <a:rPr lang="es-ES" smtClean="0"/>
              <a:t>‹Nr.›</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D14B63AF-45F4-4C08-A11C-0B825EBE3F34}" type="datetimeFigureOut">
              <a:rPr lang="es-ES" smtClean="0"/>
              <a:t>12/16/14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5D50B553-086C-4612-A34C-E8087B3E9F98}" type="slidenum">
              <a:rPr lang="es-ES" smtClean="0"/>
              <a:t>‹Nr.›</a:t>
            </a:fld>
            <a:endParaRPr lang="es-E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14B63AF-45F4-4C08-A11C-0B825EBE3F34}" type="datetimeFigureOut">
              <a:rPr lang="es-ES" smtClean="0"/>
              <a:t>12/16/14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5D50B553-086C-4612-A34C-E8087B3E9F98}" type="slidenum">
              <a:rPr lang="es-ES" smtClean="0"/>
              <a:t>‹Nr.›</a:t>
            </a:fld>
            <a:endParaRPr lang="es-ES" dirty="0"/>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14B63AF-45F4-4C08-A11C-0B825EBE3F34}" type="datetimeFigureOut">
              <a:rPr lang="es-ES" smtClean="0"/>
              <a:t>12/16/14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5D50B553-086C-4612-A34C-E8087B3E9F98}" type="slidenum">
              <a:rPr lang="es-ES" smtClean="0"/>
              <a:t>‹Nr.›</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D14B63AF-45F4-4C08-A11C-0B825EBE3F34}" type="datetimeFigureOut">
              <a:rPr lang="es-ES" smtClean="0"/>
              <a:t>12/16/14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5D50B553-086C-4612-A34C-E8087B3E9F98}" type="slidenum">
              <a:rPr lang="es-ES" smtClean="0"/>
              <a:t>‹Nr.›</a:t>
            </a:fld>
            <a:endParaRPr lang="es-ES" dirty="0"/>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14B63AF-45F4-4C08-A11C-0B825EBE3F34}" type="datetimeFigureOut">
              <a:rPr lang="es-ES" smtClean="0"/>
              <a:t>12/16/14</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5D50B553-086C-4612-A34C-E8087B3E9F98}" type="slidenum">
              <a:rPr lang="es-ES" smtClean="0"/>
              <a:t>‹Nr.›</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D14B63AF-45F4-4C08-A11C-0B825EBE3F34}" type="datetimeFigureOut">
              <a:rPr lang="es-ES" smtClean="0"/>
              <a:t>12/16/14</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5D50B553-086C-4612-A34C-E8087B3E9F98}" type="slidenum">
              <a:rPr lang="es-ES" smtClean="0"/>
              <a:t>‹Nr.›</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D14B63AF-45F4-4C08-A11C-0B825EBE3F34}" type="datetimeFigureOut">
              <a:rPr lang="es-ES" smtClean="0"/>
              <a:t>12/16/14</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5D50B553-086C-4612-A34C-E8087B3E9F98}" type="slidenum">
              <a:rPr lang="es-ES" smtClean="0"/>
              <a:t>‹Nr.›</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D14B63AF-45F4-4C08-A11C-0B825EBE3F34}" type="datetimeFigureOut">
              <a:rPr lang="es-ES" smtClean="0"/>
              <a:t>12/16/14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5D50B553-086C-4612-A34C-E8087B3E9F98}" type="slidenum">
              <a:rPr lang="es-ES" smtClean="0"/>
              <a:t>‹Nr.›</a:t>
            </a:fld>
            <a:endParaRPr lang="es-E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14B63AF-45F4-4C08-A11C-0B825EBE3F34}" type="datetimeFigureOut">
              <a:rPr lang="es-ES" smtClean="0"/>
              <a:t>12/16/14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5D50B553-086C-4612-A34C-E8087B3E9F98}" type="slidenum">
              <a:rPr lang="es-ES" smtClean="0"/>
              <a:t>‹Nr.›</a:t>
            </a:fld>
            <a:endParaRPr lang="es-E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14B63AF-45F4-4C08-A11C-0B825EBE3F34}" type="datetimeFigureOut">
              <a:rPr lang="es-ES" smtClean="0"/>
              <a:t>12/16/14</a:t>
            </a:fld>
            <a:endParaRPr lang="es-E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E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D50B553-086C-4612-A34C-E8087B3E9F98}" type="slidenum">
              <a:rPr lang="es-ES" smtClean="0"/>
              <a:t>‹Nr.›</a:t>
            </a:fld>
            <a:endParaRPr lang="es-E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5"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1" y="2420888"/>
            <a:ext cx="8640959" cy="4176464"/>
          </a:xfrm>
        </p:spPr>
        <p:txBody>
          <a:bodyPr>
            <a:normAutofit/>
          </a:bodyPr>
          <a:lstStyle/>
          <a:p>
            <a:pPr marL="0" indent="0" algn="ctr">
              <a:buNone/>
            </a:pPr>
            <a:r>
              <a:rPr lang="en-GB" sz="3200" b="1" dirty="0" smtClean="0">
                <a:solidFill>
                  <a:schemeClr val="tx1"/>
                </a:solidFill>
                <a:latin typeface="Arial" panose="020B0604020202020204" pitchFamily="34" charset="0"/>
                <a:cs typeface="Arial" panose="020B0604020202020204" pitchFamily="34" charset="0"/>
              </a:rPr>
              <a:t>NATIONAL IMMIGRATION SERVICE</a:t>
            </a:r>
          </a:p>
          <a:p>
            <a:pPr marL="0" indent="0" algn="ctr">
              <a:buNone/>
            </a:pPr>
            <a:endParaRPr lang="en-GB" sz="4000" dirty="0" smtClean="0">
              <a:latin typeface="Arial" panose="020B0604020202020204" pitchFamily="34" charset="0"/>
              <a:cs typeface="Arial" panose="020B0604020202020204" pitchFamily="34" charset="0"/>
            </a:endParaRPr>
          </a:p>
          <a:p>
            <a:pPr marL="0" indent="0" algn="ctr">
              <a:buNone/>
            </a:pPr>
            <a:r>
              <a:rPr lang="en-GB" b="1" dirty="0" smtClean="0">
                <a:solidFill>
                  <a:schemeClr val="tx1"/>
                </a:solidFill>
                <a:latin typeface="Arial" panose="020B0604020202020204" pitchFamily="34" charset="0"/>
                <a:cs typeface="Arial" panose="020B0604020202020204" pitchFamily="34" charset="0"/>
              </a:rPr>
              <a:t>Workshop on Unscrupulous Immigration Consultants</a:t>
            </a:r>
          </a:p>
          <a:p>
            <a:pPr marL="0" indent="0" algn="ctr">
              <a:buNone/>
            </a:pPr>
            <a:endParaRPr lang="en-GB" b="1" dirty="0" smtClean="0">
              <a:solidFill>
                <a:schemeClr val="tx1"/>
              </a:solidFill>
              <a:latin typeface="Arial" panose="020B0604020202020204" pitchFamily="34" charset="0"/>
              <a:cs typeface="Arial" panose="020B0604020202020204" pitchFamily="34" charset="0"/>
            </a:endParaRPr>
          </a:p>
          <a:p>
            <a:pPr marL="0" indent="0" algn="ctr">
              <a:buNone/>
            </a:pPr>
            <a:r>
              <a:rPr lang="en-GB" b="1" dirty="0" smtClean="0">
                <a:solidFill>
                  <a:schemeClr val="tx1"/>
                </a:solidFill>
                <a:latin typeface="Arial" panose="020B0604020202020204" pitchFamily="34" charset="0"/>
                <a:cs typeface="Arial" panose="020B0604020202020204" pitchFamily="34" charset="0"/>
              </a:rPr>
              <a:t>Panama</a:t>
            </a:r>
          </a:p>
          <a:p>
            <a:pPr marL="0" indent="0" algn="ctr">
              <a:buNone/>
            </a:pPr>
            <a:endParaRPr lang="en-GB" b="1" dirty="0" smtClean="0">
              <a:solidFill>
                <a:schemeClr val="tx1"/>
              </a:solidFill>
              <a:latin typeface="Arial" panose="020B0604020202020204" pitchFamily="34" charset="0"/>
              <a:cs typeface="Arial" panose="020B0604020202020204" pitchFamily="34" charset="0"/>
            </a:endParaRPr>
          </a:p>
          <a:p>
            <a:pPr marL="0" indent="0" algn="ctr">
              <a:buNone/>
            </a:pPr>
            <a:r>
              <a:rPr lang="en-GB" b="1" dirty="0" smtClean="0">
                <a:solidFill>
                  <a:schemeClr val="tx1"/>
                </a:solidFill>
                <a:latin typeface="Arial" panose="020B0604020202020204" pitchFamily="34" charset="0"/>
                <a:cs typeface="Arial" panose="020B0604020202020204" pitchFamily="34" charset="0"/>
              </a:rPr>
              <a:t>December 15, 2014</a:t>
            </a:r>
          </a:p>
          <a:p>
            <a:pPr algn="ctr"/>
            <a:endParaRPr lang="en-GB" dirty="0"/>
          </a:p>
        </p:txBody>
      </p:sp>
      <p:sp>
        <p:nvSpPr>
          <p:cNvPr id="3"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smtClean="0"/>
              <a:t>NATIONAL IMMIGRATION SERVICE</a:t>
            </a:r>
            <a:endParaRPr lang="en-GB" sz="1800" dirty="0"/>
          </a:p>
        </p:txBody>
      </p:sp>
      <p:pic>
        <p:nvPicPr>
          <p:cNvPr id="4" name="3 Imagen" descr="logo"/>
          <p:cNvPicPr/>
          <p:nvPr/>
        </p:nvPicPr>
        <p:blipFill>
          <a:blip r:embed="rId2" cstate="print"/>
          <a:srcRect/>
          <a:stretch>
            <a:fillRect/>
          </a:stretch>
        </p:blipFill>
        <p:spPr bwMode="auto">
          <a:xfrm>
            <a:off x="7229964" y="404664"/>
            <a:ext cx="1224136" cy="1296144"/>
          </a:xfrm>
          <a:prstGeom prst="rect">
            <a:avLst/>
          </a:prstGeom>
          <a:noFill/>
          <a:ln w="9525">
            <a:noFill/>
            <a:miter lim="800000"/>
            <a:headEnd/>
            <a:tailEnd/>
          </a:ln>
        </p:spPr>
      </p:pic>
    </p:spTree>
    <p:extLst>
      <p:ext uri="{BB962C8B-B14F-4D97-AF65-F5344CB8AC3E}">
        <p14:creationId xmlns:p14="http://schemas.microsoft.com/office/powerpoint/2010/main" val="405889891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1" y="2348880"/>
            <a:ext cx="8640959" cy="4392488"/>
          </a:xfrm>
        </p:spPr>
        <p:txBody>
          <a:bodyPr>
            <a:normAutofit/>
          </a:bodyPr>
          <a:lstStyle/>
          <a:p>
            <a:pPr marL="0" indent="0">
              <a:buNone/>
            </a:pPr>
            <a:r>
              <a:rPr lang="en-GB" b="1" dirty="0">
                <a:solidFill>
                  <a:schemeClr val="tx1"/>
                </a:solidFill>
                <a:latin typeface="Arial" panose="020B0604020202020204" pitchFamily="34" charset="0"/>
                <a:cs typeface="Arial" panose="020B0604020202020204" pitchFamily="34" charset="0"/>
              </a:rPr>
              <a:t>Unscrupulous immigration consultants in </a:t>
            </a:r>
            <a:r>
              <a:rPr lang="en-GB" b="1" dirty="0" smtClean="0">
                <a:solidFill>
                  <a:schemeClr val="tx1"/>
                </a:solidFill>
                <a:latin typeface="Arial" panose="020B0604020202020204" pitchFamily="34" charset="0"/>
                <a:cs typeface="Arial" panose="020B0604020202020204" pitchFamily="34" charset="0"/>
              </a:rPr>
              <a:t>Panama:</a:t>
            </a:r>
            <a:endParaRPr lang="en-GB" dirty="0" smtClean="0"/>
          </a:p>
          <a:p>
            <a:pPr marL="0" indent="0" algn="just">
              <a:lnSpc>
                <a:spcPct val="150000"/>
              </a:lnSpc>
              <a:buNone/>
            </a:pPr>
            <a:r>
              <a:rPr lang="en-GB" dirty="0" smtClean="0">
                <a:solidFill>
                  <a:schemeClr val="tx1"/>
                </a:solidFill>
              </a:rPr>
              <a:t>In 2013, 22 foreign nationals were arrested in Panama that were wanted by international authorities for offences of fraud, since they offered fraudulent immigration services.</a:t>
            </a:r>
            <a:endParaRPr lang="en-GB" dirty="0" smtClean="0">
              <a:solidFill>
                <a:schemeClr val="tx1"/>
              </a:solidFill>
              <a:latin typeface="Arial" panose="020B0604020202020204" pitchFamily="34" charset="0"/>
              <a:cs typeface="Arial" panose="020B0604020202020204" pitchFamily="34" charset="0"/>
            </a:endParaRPr>
          </a:p>
          <a:p>
            <a:pPr marL="0" indent="0">
              <a:buNone/>
            </a:pPr>
            <a:endParaRPr lang="en-GB" b="1" dirty="0" smtClean="0">
              <a:solidFill>
                <a:schemeClr val="tx1"/>
              </a:solidFill>
              <a:latin typeface="Arial" panose="020B0604020202020204" pitchFamily="34" charset="0"/>
              <a:cs typeface="Arial" panose="020B0604020202020204" pitchFamily="34" charset="0"/>
            </a:endParaRPr>
          </a:p>
          <a:p>
            <a:pPr marL="0" indent="0">
              <a:buNone/>
            </a:pPr>
            <a:endParaRPr lang="en-GB" sz="3600" b="1" dirty="0" smtClean="0">
              <a:solidFill>
                <a:schemeClr val="tx1"/>
              </a:solidFill>
              <a:latin typeface="Arial" panose="020B0604020202020204" pitchFamily="34" charset="0"/>
              <a:cs typeface="Arial" panose="020B0604020202020204" pitchFamily="34" charset="0"/>
            </a:endParaRPr>
          </a:p>
        </p:txBody>
      </p:sp>
      <p:sp>
        <p:nvSpPr>
          <p:cNvPr id="3"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smtClean="0"/>
              <a:t>NATIONAL IMMIGRATION SERVICE</a:t>
            </a:r>
            <a:endParaRPr lang="en-GB" sz="1800" dirty="0"/>
          </a:p>
        </p:txBody>
      </p:sp>
      <p:pic>
        <p:nvPicPr>
          <p:cNvPr id="4" name="3 Imagen" descr="logo"/>
          <p:cNvPicPr/>
          <p:nvPr/>
        </p:nvPicPr>
        <p:blipFill>
          <a:blip r:embed="rId2" cstate="print"/>
          <a:srcRect/>
          <a:stretch>
            <a:fillRect/>
          </a:stretch>
        </p:blipFill>
        <p:spPr bwMode="auto">
          <a:xfrm>
            <a:off x="7229964" y="332656"/>
            <a:ext cx="1224136" cy="1296144"/>
          </a:xfrm>
          <a:prstGeom prst="rect">
            <a:avLst/>
          </a:prstGeom>
          <a:noFill/>
          <a:ln w="9525">
            <a:noFill/>
            <a:miter lim="800000"/>
            <a:headEnd/>
            <a:tailEnd/>
          </a:ln>
        </p:spPr>
      </p:pic>
      <p:sp>
        <p:nvSpPr>
          <p:cNvPr id="6" name="Rectángulo 5"/>
          <p:cNvSpPr/>
          <p:nvPr/>
        </p:nvSpPr>
        <p:spPr>
          <a:xfrm>
            <a:off x="251520" y="692695"/>
            <a:ext cx="6696744" cy="107721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357574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1" y="2348880"/>
            <a:ext cx="8640959" cy="4392488"/>
          </a:xfrm>
        </p:spPr>
        <p:txBody>
          <a:bodyPr>
            <a:normAutofit fontScale="85000" lnSpcReduction="10000"/>
          </a:bodyPr>
          <a:lstStyle/>
          <a:p>
            <a:pPr marL="0" indent="0">
              <a:buNone/>
            </a:pPr>
            <a:r>
              <a:rPr lang="en-GB" b="1" dirty="0">
                <a:solidFill>
                  <a:schemeClr val="tx1"/>
                </a:solidFill>
                <a:latin typeface="Arial" panose="020B0604020202020204" pitchFamily="34" charset="0"/>
                <a:cs typeface="Arial" panose="020B0604020202020204" pitchFamily="34" charset="0"/>
              </a:rPr>
              <a:t>Unscrupulous immigration consultants in </a:t>
            </a:r>
            <a:r>
              <a:rPr lang="en-GB" b="1" dirty="0" smtClean="0">
                <a:solidFill>
                  <a:schemeClr val="tx1"/>
                </a:solidFill>
                <a:latin typeface="Arial" panose="020B0604020202020204" pitchFamily="34" charset="0"/>
                <a:cs typeface="Arial" panose="020B0604020202020204" pitchFamily="34" charset="0"/>
              </a:rPr>
              <a:t>Panama:</a:t>
            </a:r>
            <a:endParaRPr lang="en-GB" dirty="0" smtClean="0"/>
          </a:p>
          <a:p>
            <a:pPr marL="0" indent="0" algn="just">
              <a:lnSpc>
                <a:spcPct val="160000"/>
              </a:lnSpc>
              <a:buNone/>
            </a:pPr>
            <a:r>
              <a:rPr lang="en-GB" dirty="0">
                <a:solidFill>
                  <a:schemeClr val="tx1"/>
                </a:solidFill>
              </a:rPr>
              <a:t>I</a:t>
            </a:r>
            <a:r>
              <a:rPr lang="en-GB" dirty="0" smtClean="0">
                <a:solidFill>
                  <a:schemeClr val="tx1"/>
                </a:solidFill>
              </a:rPr>
              <a:t>mmigration procedures should be implemented exclusively at the facilities of the institution, since it is </a:t>
            </a:r>
            <a:r>
              <a:rPr lang="en-GB" dirty="0" smtClean="0">
                <a:solidFill>
                  <a:schemeClr val="tx1"/>
                </a:solidFill>
              </a:rPr>
              <a:t>known that criminals continue to deceive foreign nationals with the same </a:t>
            </a:r>
            <a:r>
              <a:rPr lang="en-GB" i="1" dirty="0" smtClean="0">
                <a:solidFill>
                  <a:schemeClr val="tx1"/>
                </a:solidFill>
              </a:rPr>
              <a:t>modus operandi</a:t>
            </a:r>
            <a:r>
              <a:rPr lang="en-GB" dirty="0" smtClean="0">
                <a:solidFill>
                  <a:schemeClr val="tx1"/>
                </a:solidFill>
              </a:rPr>
              <a:t>, and when the foreign nationals initiate the legal procedures they discover that the documents are false and that they have been victims of fraud. Some persons claim to be immigration officers and are defrauding foreign nationals, asking them for money and giving them false documents, and when the foreigners come to the National Immigration Service they are informed that they have been defrauded</a:t>
            </a:r>
            <a:r>
              <a:rPr lang="en-GB" dirty="0" smtClean="0">
                <a:solidFill>
                  <a:schemeClr val="tx1"/>
                </a:solidFill>
              </a:rPr>
              <a:t>.</a:t>
            </a:r>
          </a:p>
          <a:p>
            <a:pPr marL="0" indent="0" algn="just">
              <a:lnSpc>
                <a:spcPct val="150000"/>
              </a:lnSpc>
              <a:buNone/>
            </a:pPr>
            <a:endParaRPr lang="en-GB" dirty="0" smtClean="0">
              <a:solidFill>
                <a:schemeClr val="tx1"/>
              </a:solidFill>
            </a:endParaRPr>
          </a:p>
          <a:p>
            <a:pPr marL="0" indent="0">
              <a:buNone/>
            </a:pPr>
            <a:endParaRPr lang="en-GB" b="1" dirty="0" smtClean="0">
              <a:solidFill>
                <a:schemeClr val="tx1"/>
              </a:solidFill>
              <a:latin typeface="Arial" panose="020B0604020202020204" pitchFamily="34" charset="0"/>
              <a:cs typeface="Arial" panose="020B0604020202020204" pitchFamily="34" charset="0"/>
            </a:endParaRPr>
          </a:p>
          <a:p>
            <a:pPr marL="0" indent="0">
              <a:buNone/>
            </a:pPr>
            <a:endParaRPr lang="en-GB" sz="3600" b="1" dirty="0" smtClean="0">
              <a:solidFill>
                <a:schemeClr val="tx1"/>
              </a:solidFill>
              <a:latin typeface="Arial" panose="020B0604020202020204" pitchFamily="34" charset="0"/>
              <a:cs typeface="Arial" panose="020B0604020202020204" pitchFamily="34" charset="0"/>
            </a:endParaRPr>
          </a:p>
        </p:txBody>
      </p:sp>
      <p:sp>
        <p:nvSpPr>
          <p:cNvPr id="3"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smtClean="0"/>
              <a:t>NATIONAL IMMIGRATION SERVICE</a:t>
            </a:r>
            <a:endParaRPr lang="en-GB" sz="1800" dirty="0"/>
          </a:p>
        </p:txBody>
      </p:sp>
      <p:pic>
        <p:nvPicPr>
          <p:cNvPr id="4" name="3 Imagen" descr="logo"/>
          <p:cNvPicPr/>
          <p:nvPr/>
        </p:nvPicPr>
        <p:blipFill>
          <a:blip r:embed="rId2" cstate="print"/>
          <a:srcRect/>
          <a:stretch>
            <a:fillRect/>
          </a:stretch>
        </p:blipFill>
        <p:spPr bwMode="auto">
          <a:xfrm>
            <a:off x="7229964" y="332656"/>
            <a:ext cx="1224136" cy="1296144"/>
          </a:xfrm>
          <a:prstGeom prst="rect">
            <a:avLst/>
          </a:prstGeom>
          <a:noFill/>
          <a:ln w="9525">
            <a:noFill/>
            <a:miter lim="800000"/>
            <a:headEnd/>
            <a:tailEnd/>
          </a:ln>
        </p:spPr>
      </p:pic>
      <p:sp>
        <p:nvSpPr>
          <p:cNvPr id="6" name="Rectángulo 5"/>
          <p:cNvSpPr/>
          <p:nvPr/>
        </p:nvSpPr>
        <p:spPr>
          <a:xfrm>
            <a:off x="251520" y="692695"/>
            <a:ext cx="6696744" cy="107721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966028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1" y="2348880"/>
            <a:ext cx="8640959" cy="4392488"/>
          </a:xfrm>
        </p:spPr>
        <p:txBody>
          <a:bodyPr>
            <a:normAutofit fontScale="92500"/>
          </a:bodyPr>
          <a:lstStyle/>
          <a:p>
            <a:pPr marL="0" indent="0">
              <a:buNone/>
            </a:pPr>
            <a:r>
              <a:rPr lang="en-GB" b="1" dirty="0">
                <a:solidFill>
                  <a:schemeClr val="tx1"/>
                </a:solidFill>
                <a:latin typeface="Arial" panose="020B0604020202020204" pitchFamily="34" charset="0"/>
                <a:cs typeface="Arial" panose="020B0604020202020204" pitchFamily="34" charset="0"/>
              </a:rPr>
              <a:t>Unscrupulous immigration consultants in Panama:</a:t>
            </a:r>
            <a:endParaRPr lang="en-GB" b="1" dirty="0" smtClean="0">
              <a:solidFill>
                <a:schemeClr val="tx1"/>
              </a:solidFill>
              <a:latin typeface="Arial" panose="020B0604020202020204" pitchFamily="34" charset="0"/>
              <a:cs typeface="Arial" panose="020B0604020202020204" pitchFamily="34" charset="0"/>
            </a:endParaRPr>
          </a:p>
          <a:p>
            <a:pPr marL="0" indent="0" algn="just">
              <a:lnSpc>
                <a:spcPct val="150000"/>
              </a:lnSpc>
              <a:buNone/>
            </a:pPr>
            <a:r>
              <a:rPr lang="en-GB" dirty="0" smtClean="0">
                <a:solidFill>
                  <a:schemeClr val="tx1"/>
                </a:solidFill>
              </a:rPr>
              <a:t>In addition, unscrupulous lawyers defraud foreign nationals and do not carry out the required immigration procedures.</a:t>
            </a:r>
          </a:p>
          <a:p>
            <a:pPr marL="0" indent="0" algn="just">
              <a:lnSpc>
                <a:spcPct val="150000"/>
              </a:lnSpc>
              <a:buNone/>
            </a:pPr>
            <a:r>
              <a:rPr lang="en-GB" dirty="0" smtClean="0">
                <a:solidFill>
                  <a:schemeClr val="tx1"/>
                </a:solidFill>
              </a:rPr>
              <a:t>These lawyers should be </a:t>
            </a:r>
            <a:r>
              <a:rPr lang="en-GB" dirty="0" smtClean="0">
                <a:solidFill>
                  <a:schemeClr val="tx1"/>
                </a:solidFill>
              </a:rPr>
              <a:t>sent to the Public Prosecutor</a:t>
            </a:r>
            <a:r>
              <a:rPr lang="en-GB" dirty="0" smtClean="0">
                <a:solidFill>
                  <a:schemeClr val="tx1"/>
                </a:solidFill>
              </a:rPr>
              <a:t>’s Office</a:t>
            </a:r>
            <a:r>
              <a:rPr lang="en-GB" dirty="0" smtClean="0">
                <a:solidFill>
                  <a:schemeClr val="tx1"/>
                </a:solidFill>
              </a:rPr>
              <a:t> and should be reported to the National </a:t>
            </a:r>
            <a:r>
              <a:rPr lang="en-GB" dirty="0" smtClean="0">
                <a:solidFill>
                  <a:schemeClr val="tx1"/>
                </a:solidFill>
              </a:rPr>
              <a:t>Bar Association in order to initiate a disciplinary process before the Fourth Chamber of the Supreme Court of Justice. In </a:t>
            </a:r>
            <a:r>
              <a:rPr lang="en-GB" dirty="0" smtClean="0">
                <a:solidFill>
                  <a:schemeClr val="tx1"/>
                </a:solidFill>
              </a:rPr>
              <a:t>Panama, due to the lack of reports disciplinary processes have been initiated for less than 1% of the cases</a:t>
            </a:r>
            <a:r>
              <a:rPr lang="en-GB" dirty="0" smtClean="0">
                <a:solidFill>
                  <a:schemeClr val="tx1"/>
                </a:solidFill>
              </a:rPr>
              <a:t>.</a:t>
            </a:r>
          </a:p>
          <a:p>
            <a:pPr marL="0" indent="0" algn="just">
              <a:lnSpc>
                <a:spcPct val="150000"/>
              </a:lnSpc>
              <a:buNone/>
            </a:pPr>
            <a:endParaRPr lang="en-GB" dirty="0" smtClean="0">
              <a:solidFill>
                <a:schemeClr val="tx1"/>
              </a:solidFill>
            </a:endParaRPr>
          </a:p>
          <a:p>
            <a:pPr marL="0" indent="0">
              <a:buNone/>
            </a:pPr>
            <a:endParaRPr lang="en-GB" b="1" dirty="0" smtClean="0">
              <a:solidFill>
                <a:schemeClr val="tx1"/>
              </a:solidFill>
              <a:latin typeface="Arial" panose="020B0604020202020204" pitchFamily="34" charset="0"/>
              <a:cs typeface="Arial" panose="020B0604020202020204" pitchFamily="34" charset="0"/>
            </a:endParaRPr>
          </a:p>
          <a:p>
            <a:pPr marL="0" indent="0">
              <a:buNone/>
            </a:pPr>
            <a:endParaRPr lang="en-GB" sz="3600" b="1" dirty="0" smtClean="0">
              <a:solidFill>
                <a:schemeClr val="tx1"/>
              </a:solidFill>
              <a:latin typeface="Arial" panose="020B0604020202020204" pitchFamily="34" charset="0"/>
              <a:cs typeface="Arial" panose="020B0604020202020204" pitchFamily="34" charset="0"/>
            </a:endParaRPr>
          </a:p>
        </p:txBody>
      </p:sp>
      <p:sp>
        <p:nvSpPr>
          <p:cNvPr id="3"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smtClean="0"/>
              <a:t>NATIONAL IMMIGRATION SERVICE</a:t>
            </a:r>
            <a:endParaRPr lang="en-GB" sz="1800" dirty="0"/>
          </a:p>
        </p:txBody>
      </p:sp>
      <p:pic>
        <p:nvPicPr>
          <p:cNvPr id="4" name="3 Imagen" descr="logo"/>
          <p:cNvPicPr/>
          <p:nvPr/>
        </p:nvPicPr>
        <p:blipFill>
          <a:blip r:embed="rId2" cstate="print"/>
          <a:srcRect/>
          <a:stretch>
            <a:fillRect/>
          </a:stretch>
        </p:blipFill>
        <p:spPr bwMode="auto">
          <a:xfrm>
            <a:off x="7229964" y="332656"/>
            <a:ext cx="1224136" cy="1296144"/>
          </a:xfrm>
          <a:prstGeom prst="rect">
            <a:avLst/>
          </a:prstGeom>
          <a:noFill/>
          <a:ln w="9525">
            <a:noFill/>
            <a:miter lim="800000"/>
            <a:headEnd/>
            <a:tailEnd/>
          </a:ln>
        </p:spPr>
      </p:pic>
      <p:sp>
        <p:nvSpPr>
          <p:cNvPr id="6" name="Rectángulo 5"/>
          <p:cNvSpPr/>
          <p:nvPr/>
        </p:nvSpPr>
        <p:spPr>
          <a:xfrm>
            <a:off x="251520" y="692695"/>
            <a:ext cx="6696744" cy="107721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391528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1" y="2348880"/>
            <a:ext cx="8640959" cy="4392488"/>
          </a:xfrm>
        </p:spPr>
        <p:txBody>
          <a:bodyPr>
            <a:normAutofit/>
          </a:bodyPr>
          <a:lstStyle/>
          <a:p>
            <a:pPr marL="0" indent="0" algn="just">
              <a:lnSpc>
                <a:spcPct val="150000"/>
              </a:lnSpc>
              <a:buNone/>
            </a:pPr>
            <a:r>
              <a:rPr lang="en-GB" b="1" dirty="0" smtClean="0">
                <a:solidFill>
                  <a:schemeClr val="tx1"/>
                </a:solidFill>
              </a:rPr>
              <a:t> 1</a:t>
            </a:r>
            <a:r>
              <a:rPr lang="en-GB" b="1" dirty="0">
                <a:solidFill>
                  <a:schemeClr val="tx1"/>
                </a:solidFill>
              </a:rPr>
              <a:t>. Unscrupulous immigration </a:t>
            </a:r>
            <a:r>
              <a:rPr lang="en-GB" b="1" dirty="0" smtClean="0">
                <a:solidFill>
                  <a:schemeClr val="tx1"/>
                </a:solidFill>
              </a:rPr>
              <a:t>consultants exist </a:t>
            </a:r>
            <a:r>
              <a:rPr lang="en-GB" b="1" dirty="0">
                <a:solidFill>
                  <a:schemeClr val="tx1"/>
                </a:solidFill>
              </a:rPr>
              <a:t>in </a:t>
            </a:r>
            <a:r>
              <a:rPr lang="en-GB" b="1" dirty="0" smtClean="0">
                <a:solidFill>
                  <a:schemeClr val="tx1"/>
                </a:solidFill>
              </a:rPr>
              <a:t>Panama:</a:t>
            </a:r>
            <a:endParaRPr lang="en-GB" b="1" dirty="0" smtClean="0">
              <a:solidFill>
                <a:schemeClr val="tx1"/>
              </a:solidFill>
            </a:endParaRPr>
          </a:p>
          <a:p>
            <a:pPr marL="0" indent="0" algn="just">
              <a:lnSpc>
                <a:spcPct val="150000"/>
              </a:lnSpc>
              <a:buNone/>
            </a:pPr>
            <a:r>
              <a:rPr lang="en-GB" dirty="0" smtClean="0">
                <a:solidFill>
                  <a:schemeClr val="tx1"/>
                </a:solidFill>
              </a:rPr>
              <a:t>Unscrupulous immigration consultants do exist in Panama:</a:t>
            </a:r>
          </a:p>
          <a:p>
            <a:pPr algn="just">
              <a:lnSpc>
                <a:spcPct val="150000"/>
              </a:lnSpc>
              <a:buFont typeface="Wingdings" panose="05000000000000000000" pitchFamily="2" charset="2"/>
              <a:buChar char="§"/>
            </a:pPr>
            <a:r>
              <a:rPr lang="en-GB" dirty="0" smtClean="0">
                <a:solidFill>
                  <a:schemeClr val="tx1"/>
                </a:solidFill>
              </a:rPr>
              <a:t>Lawyers</a:t>
            </a:r>
          </a:p>
          <a:p>
            <a:pPr algn="just">
              <a:lnSpc>
                <a:spcPct val="150000"/>
              </a:lnSpc>
              <a:buFont typeface="Wingdings" panose="05000000000000000000" pitchFamily="2" charset="2"/>
              <a:buChar char="§"/>
            </a:pPr>
            <a:r>
              <a:rPr lang="en-GB" dirty="0" smtClean="0">
                <a:solidFill>
                  <a:schemeClr val="tx1"/>
                </a:solidFill>
              </a:rPr>
              <a:t>Paralegals</a:t>
            </a:r>
          </a:p>
          <a:p>
            <a:pPr algn="just">
              <a:lnSpc>
                <a:spcPct val="150000"/>
              </a:lnSpc>
              <a:buFont typeface="Wingdings" panose="05000000000000000000" pitchFamily="2" charset="2"/>
              <a:buChar char="§"/>
            </a:pPr>
            <a:r>
              <a:rPr lang="en-GB" dirty="0" smtClean="0">
                <a:solidFill>
                  <a:schemeClr val="tx1"/>
                </a:solidFill>
              </a:rPr>
              <a:t>Former immigration officers</a:t>
            </a:r>
          </a:p>
          <a:p>
            <a:pPr marL="0" indent="0">
              <a:buNone/>
            </a:pPr>
            <a:endParaRPr lang="en-GB" b="1" dirty="0" smtClean="0">
              <a:solidFill>
                <a:schemeClr val="tx1"/>
              </a:solidFill>
              <a:latin typeface="Arial" panose="020B0604020202020204" pitchFamily="34" charset="0"/>
              <a:cs typeface="Arial" panose="020B0604020202020204" pitchFamily="34" charset="0"/>
            </a:endParaRPr>
          </a:p>
          <a:p>
            <a:pPr marL="0" indent="0">
              <a:buNone/>
            </a:pPr>
            <a:endParaRPr lang="en-GB" sz="3600" b="1" dirty="0" smtClean="0">
              <a:solidFill>
                <a:schemeClr val="tx1"/>
              </a:solidFill>
              <a:latin typeface="Arial" panose="020B0604020202020204" pitchFamily="34" charset="0"/>
              <a:cs typeface="Arial" panose="020B0604020202020204" pitchFamily="34" charset="0"/>
            </a:endParaRPr>
          </a:p>
          <a:p>
            <a:pPr marL="0" indent="0">
              <a:buNone/>
            </a:pPr>
            <a:endParaRPr lang="en-GB" sz="3600" b="1" dirty="0" smtClean="0">
              <a:solidFill>
                <a:schemeClr val="tx1"/>
              </a:solidFill>
              <a:latin typeface="Arial" panose="020B0604020202020204" pitchFamily="34" charset="0"/>
              <a:cs typeface="Arial" panose="020B0604020202020204" pitchFamily="34" charset="0"/>
            </a:endParaRPr>
          </a:p>
        </p:txBody>
      </p:sp>
      <p:sp>
        <p:nvSpPr>
          <p:cNvPr id="3"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smtClean="0"/>
              <a:t>NATIONAL IMMIGRATION SERVICE</a:t>
            </a:r>
            <a:endParaRPr lang="en-GB" sz="1800" dirty="0"/>
          </a:p>
        </p:txBody>
      </p:sp>
      <p:pic>
        <p:nvPicPr>
          <p:cNvPr id="4" name="3 Imagen" descr="logo"/>
          <p:cNvPicPr/>
          <p:nvPr/>
        </p:nvPicPr>
        <p:blipFill>
          <a:blip r:embed="rId2" cstate="print"/>
          <a:srcRect/>
          <a:stretch>
            <a:fillRect/>
          </a:stretch>
        </p:blipFill>
        <p:spPr bwMode="auto">
          <a:xfrm>
            <a:off x="7229964" y="332656"/>
            <a:ext cx="1224136" cy="1296144"/>
          </a:xfrm>
          <a:prstGeom prst="rect">
            <a:avLst/>
          </a:prstGeom>
          <a:noFill/>
          <a:ln w="9525">
            <a:noFill/>
            <a:miter lim="800000"/>
            <a:headEnd/>
            <a:tailEnd/>
          </a:ln>
        </p:spPr>
      </p:pic>
      <p:sp>
        <p:nvSpPr>
          <p:cNvPr id="6" name="Rectángulo 5"/>
          <p:cNvSpPr/>
          <p:nvPr/>
        </p:nvSpPr>
        <p:spPr>
          <a:xfrm>
            <a:off x="251520" y="692695"/>
            <a:ext cx="6696744" cy="107721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311328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1" y="2348880"/>
            <a:ext cx="8640959" cy="4392488"/>
          </a:xfrm>
        </p:spPr>
        <p:txBody>
          <a:bodyPr>
            <a:normAutofit/>
          </a:bodyPr>
          <a:lstStyle/>
          <a:p>
            <a:pPr marL="0" indent="0" algn="just">
              <a:lnSpc>
                <a:spcPct val="150000"/>
              </a:lnSpc>
              <a:buNone/>
            </a:pPr>
            <a:r>
              <a:rPr lang="en-GB" b="1" dirty="0" smtClean="0">
                <a:solidFill>
                  <a:schemeClr val="tx1"/>
                </a:solidFill>
              </a:rPr>
              <a:t> 2.  In affirmative cases: What legal or administrative framework has been implemented in the country.</a:t>
            </a:r>
          </a:p>
          <a:p>
            <a:pPr algn="just">
              <a:lnSpc>
                <a:spcPct val="150000"/>
              </a:lnSpc>
              <a:buFont typeface="Wingdings" panose="05000000000000000000" pitchFamily="2" charset="2"/>
              <a:buChar char="§"/>
            </a:pPr>
            <a:r>
              <a:rPr lang="en-GB" dirty="0" smtClean="0">
                <a:solidFill>
                  <a:schemeClr val="tx1"/>
                </a:solidFill>
              </a:rPr>
              <a:t>Decree Law 3, February 22, 2008</a:t>
            </a:r>
          </a:p>
          <a:p>
            <a:pPr algn="just">
              <a:lnSpc>
                <a:spcPct val="150000"/>
              </a:lnSpc>
              <a:buFont typeface="Wingdings" panose="05000000000000000000" pitchFamily="2" charset="2"/>
              <a:buChar char="§"/>
            </a:pPr>
            <a:r>
              <a:rPr lang="en-GB" dirty="0" smtClean="0">
                <a:solidFill>
                  <a:schemeClr val="tx1"/>
                </a:solidFill>
              </a:rPr>
              <a:t>Act 38, governing administrative procedures</a:t>
            </a:r>
          </a:p>
          <a:p>
            <a:pPr algn="just">
              <a:lnSpc>
                <a:spcPct val="150000"/>
              </a:lnSpc>
              <a:buFont typeface="Wingdings" panose="05000000000000000000" pitchFamily="2" charset="2"/>
              <a:buChar char="§"/>
            </a:pPr>
            <a:r>
              <a:rPr lang="en-GB" dirty="0" smtClean="0">
                <a:solidFill>
                  <a:schemeClr val="tx1"/>
                </a:solidFill>
              </a:rPr>
              <a:t>Act 9, governing the legal profession</a:t>
            </a:r>
          </a:p>
          <a:p>
            <a:pPr algn="just">
              <a:lnSpc>
                <a:spcPct val="150000"/>
              </a:lnSpc>
              <a:buFont typeface="Wingdings" panose="05000000000000000000" pitchFamily="2" charset="2"/>
              <a:buChar char="§"/>
            </a:pPr>
            <a:r>
              <a:rPr lang="en-GB" dirty="0" smtClean="0">
                <a:solidFill>
                  <a:schemeClr val="tx1"/>
                </a:solidFill>
              </a:rPr>
              <a:t>Criminal Code</a:t>
            </a:r>
          </a:p>
          <a:p>
            <a:pPr marL="0" indent="0">
              <a:buNone/>
            </a:pPr>
            <a:endParaRPr lang="en-GB" b="1" dirty="0" smtClean="0">
              <a:solidFill>
                <a:schemeClr val="tx1"/>
              </a:solidFill>
              <a:latin typeface="Arial" panose="020B0604020202020204" pitchFamily="34" charset="0"/>
              <a:cs typeface="Arial" panose="020B0604020202020204" pitchFamily="34" charset="0"/>
            </a:endParaRPr>
          </a:p>
          <a:p>
            <a:pPr marL="0" indent="0">
              <a:buNone/>
            </a:pPr>
            <a:endParaRPr lang="en-GB" sz="3600" b="1" dirty="0" smtClean="0">
              <a:solidFill>
                <a:schemeClr val="tx1"/>
              </a:solidFill>
              <a:latin typeface="Arial" panose="020B0604020202020204" pitchFamily="34" charset="0"/>
              <a:cs typeface="Arial" panose="020B0604020202020204" pitchFamily="34" charset="0"/>
            </a:endParaRPr>
          </a:p>
          <a:p>
            <a:pPr marL="0" indent="0">
              <a:buNone/>
            </a:pPr>
            <a:endParaRPr lang="en-GB" sz="3600" b="1" dirty="0" smtClean="0">
              <a:solidFill>
                <a:schemeClr val="tx1"/>
              </a:solidFill>
              <a:latin typeface="Arial" panose="020B0604020202020204" pitchFamily="34" charset="0"/>
              <a:cs typeface="Arial" panose="020B0604020202020204" pitchFamily="34" charset="0"/>
            </a:endParaRPr>
          </a:p>
        </p:txBody>
      </p:sp>
      <p:sp>
        <p:nvSpPr>
          <p:cNvPr id="3"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smtClean="0"/>
              <a:t>NATIONAL IMMIGRATION SERVICE</a:t>
            </a:r>
            <a:endParaRPr lang="en-GB" sz="1800" dirty="0"/>
          </a:p>
        </p:txBody>
      </p:sp>
      <p:pic>
        <p:nvPicPr>
          <p:cNvPr id="4" name="3 Imagen" descr="logo"/>
          <p:cNvPicPr/>
          <p:nvPr/>
        </p:nvPicPr>
        <p:blipFill>
          <a:blip r:embed="rId2" cstate="print"/>
          <a:srcRect/>
          <a:stretch>
            <a:fillRect/>
          </a:stretch>
        </p:blipFill>
        <p:spPr bwMode="auto">
          <a:xfrm>
            <a:off x="7229964" y="332656"/>
            <a:ext cx="1224136" cy="1296144"/>
          </a:xfrm>
          <a:prstGeom prst="rect">
            <a:avLst/>
          </a:prstGeom>
          <a:noFill/>
          <a:ln w="9525">
            <a:noFill/>
            <a:miter lim="800000"/>
            <a:headEnd/>
            <a:tailEnd/>
          </a:ln>
        </p:spPr>
      </p:pic>
      <p:sp>
        <p:nvSpPr>
          <p:cNvPr id="6" name="Rectángulo 5"/>
          <p:cNvSpPr/>
          <p:nvPr/>
        </p:nvSpPr>
        <p:spPr>
          <a:xfrm>
            <a:off x="251520" y="692695"/>
            <a:ext cx="6696744" cy="107721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077845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1" y="2348880"/>
            <a:ext cx="8640959" cy="4392488"/>
          </a:xfrm>
        </p:spPr>
        <p:txBody>
          <a:bodyPr>
            <a:normAutofit lnSpcReduction="10000"/>
          </a:bodyPr>
          <a:lstStyle/>
          <a:p>
            <a:pPr marL="0" indent="0" algn="just">
              <a:lnSpc>
                <a:spcPct val="150000"/>
              </a:lnSpc>
              <a:buNone/>
            </a:pPr>
            <a:r>
              <a:rPr lang="en-GB" b="1" dirty="0" smtClean="0">
                <a:solidFill>
                  <a:schemeClr val="tx1"/>
                </a:solidFill>
              </a:rPr>
              <a:t>3.  Upon identifying cases of fraud, </a:t>
            </a:r>
            <a:r>
              <a:rPr lang="en-GB" b="1" dirty="0">
                <a:solidFill>
                  <a:schemeClr val="tx1"/>
                </a:solidFill>
              </a:rPr>
              <a:t>w</a:t>
            </a:r>
            <a:r>
              <a:rPr lang="en-GB" b="1" dirty="0" smtClean="0">
                <a:solidFill>
                  <a:schemeClr val="tx1"/>
                </a:solidFill>
              </a:rPr>
              <a:t>hat types of approaches </a:t>
            </a:r>
            <a:r>
              <a:rPr lang="en-GB" b="1" dirty="0">
                <a:solidFill>
                  <a:schemeClr val="tx1"/>
                </a:solidFill>
              </a:rPr>
              <a:t> </a:t>
            </a:r>
            <a:r>
              <a:rPr lang="en-GB" b="1" dirty="0" smtClean="0">
                <a:solidFill>
                  <a:schemeClr val="tx1"/>
                </a:solidFill>
              </a:rPr>
              <a:t>exist to investigate these practices and punish them, if appropriate</a:t>
            </a:r>
            <a:r>
              <a:rPr lang="en-GB" b="1" dirty="0" smtClean="0">
                <a:solidFill>
                  <a:schemeClr val="tx1"/>
                </a:solidFill>
              </a:rPr>
              <a:t>.</a:t>
            </a:r>
          </a:p>
          <a:p>
            <a:pPr algn="just">
              <a:lnSpc>
                <a:spcPct val="150000"/>
              </a:lnSpc>
              <a:buFont typeface="Wingdings" panose="05000000000000000000" pitchFamily="2" charset="2"/>
              <a:buChar char="§"/>
            </a:pPr>
            <a:r>
              <a:rPr lang="en-GB" dirty="0" smtClean="0">
                <a:solidFill>
                  <a:schemeClr val="tx1"/>
                </a:solidFill>
              </a:rPr>
              <a:t>A report is filed with the Migration Unit of Field Actions (UMAC), the relevant investigations are carried out and, if sufficient evidence exists of an offence, the case is referred to the Public Prosecutor’s Office.</a:t>
            </a:r>
          </a:p>
          <a:p>
            <a:pPr algn="just">
              <a:lnSpc>
                <a:spcPct val="150000"/>
              </a:lnSpc>
              <a:buFont typeface="Wingdings" panose="05000000000000000000" pitchFamily="2" charset="2"/>
              <a:buChar char="§"/>
            </a:pPr>
            <a:r>
              <a:rPr lang="en-GB" dirty="0" smtClean="0">
                <a:solidFill>
                  <a:schemeClr val="tx1"/>
                </a:solidFill>
              </a:rPr>
              <a:t>Offences are penalized as fraud and corruption of civil servants</a:t>
            </a:r>
            <a:r>
              <a:rPr lang="en-GB" dirty="0" smtClean="0">
                <a:solidFill>
                  <a:schemeClr val="tx1"/>
                </a:solidFill>
              </a:rPr>
              <a:t>.</a:t>
            </a:r>
          </a:p>
          <a:p>
            <a:pPr marL="0" indent="0">
              <a:buNone/>
            </a:pPr>
            <a:endParaRPr lang="en-GB" b="1" dirty="0" smtClean="0">
              <a:solidFill>
                <a:schemeClr val="tx1"/>
              </a:solidFill>
              <a:latin typeface="Arial" panose="020B0604020202020204" pitchFamily="34" charset="0"/>
              <a:cs typeface="Arial" panose="020B0604020202020204" pitchFamily="34" charset="0"/>
            </a:endParaRPr>
          </a:p>
          <a:p>
            <a:pPr marL="0" indent="0">
              <a:buNone/>
            </a:pPr>
            <a:endParaRPr lang="en-GB" sz="3600" b="1" dirty="0" smtClean="0">
              <a:solidFill>
                <a:schemeClr val="tx1"/>
              </a:solidFill>
              <a:latin typeface="Arial" panose="020B0604020202020204" pitchFamily="34" charset="0"/>
              <a:cs typeface="Arial" panose="020B0604020202020204" pitchFamily="34" charset="0"/>
            </a:endParaRPr>
          </a:p>
          <a:p>
            <a:pPr marL="0" indent="0">
              <a:buNone/>
            </a:pPr>
            <a:endParaRPr lang="en-GB" sz="3600" b="1" dirty="0" smtClean="0">
              <a:solidFill>
                <a:schemeClr val="tx1"/>
              </a:solidFill>
              <a:latin typeface="Arial" panose="020B0604020202020204" pitchFamily="34" charset="0"/>
              <a:cs typeface="Arial" panose="020B0604020202020204" pitchFamily="34" charset="0"/>
            </a:endParaRPr>
          </a:p>
        </p:txBody>
      </p:sp>
      <p:sp>
        <p:nvSpPr>
          <p:cNvPr id="3"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smtClean="0"/>
              <a:t>NATIONAL IMMIGRATION SERVICE</a:t>
            </a:r>
            <a:endParaRPr lang="en-GB" sz="1800" dirty="0"/>
          </a:p>
        </p:txBody>
      </p:sp>
      <p:pic>
        <p:nvPicPr>
          <p:cNvPr id="4" name="3 Imagen" descr="logo"/>
          <p:cNvPicPr/>
          <p:nvPr/>
        </p:nvPicPr>
        <p:blipFill>
          <a:blip r:embed="rId2" cstate="print"/>
          <a:srcRect/>
          <a:stretch>
            <a:fillRect/>
          </a:stretch>
        </p:blipFill>
        <p:spPr bwMode="auto">
          <a:xfrm>
            <a:off x="7229964" y="332656"/>
            <a:ext cx="1224136" cy="1296144"/>
          </a:xfrm>
          <a:prstGeom prst="rect">
            <a:avLst/>
          </a:prstGeom>
          <a:noFill/>
          <a:ln w="9525">
            <a:noFill/>
            <a:miter lim="800000"/>
            <a:headEnd/>
            <a:tailEnd/>
          </a:ln>
        </p:spPr>
      </p:pic>
      <p:sp>
        <p:nvSpPr>
          <p:cNvPr id="6" name="Rectángulo 5"/>
          <p:cNvSpPr/>
          <p:nvPr/>
        </p:nvSpPr>
        <p:spPr>
          <a:xfrm>
            <a:off x="251520" y="692695"/>
            <a:ext cx="6696744" cy="107721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411976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1" y="2420888"/>
            <a:ext cx="8640959" cy="4176464"/>
          </a:xfrm>
        </p:spPr>
        <p:txBody>
          <a:bodyPr>
            <a:normAutofit/>
          </a:bodyPr>
          <a:lstStyle/>
          <a:p>
            <a:pPr marL="0" indent="0">
              <a:buNone/>
            </a:pPr>
            <a:endParaRPr lang="en-GB" sz="3200" dirty="0" smtClean="0"/>
          </a:p>
          <a:p>
            <a:pPr marL="0" indent="0">
              <a:buNone/>
            </a:pPr>
            <a:endParaRPr lang="en-GB" sz="3200" dirty="0" smtClean="0"/>
          </a:p>
          <a:p>
            <a:pPr marL="0" indent="0" algn="ctr">
              <a:buNone/>
            </a:pPr>
            <a:r>
              <a:rPr lang="en-GB" sz="6600" dirty="0" smtClean="0">
                <a:solidFill>
                  <a:schemeClr val="tx1"/>
                </a:solidFill>
                <a:latin typeface="Arial" panose="020B0604020202020204" pitchFamily="34" charset="0"/>
                <a:cs typeface="Arial" panose="020B0604020202020204" pitchFamily="34" charset="0"/>
              </a:rPr>
              <a:t>THANK YOU</a:t>
            </a:r>
          </a:p>
          <a:p>
            <a:pPr marL="0" indent="0">
              <a:buNone/>
            </a:pPr>
            <a:endParaRPr lang="en-GB" sz="6600" dirty="0">
              <a:solidFill>
                <a:schemeClr val="tx1"/>
              </a:solidFill>
              <a:latin typeface="Arial" panose="020B0604020202020204" pitchFamily="34" charset="0"/>
              <a:cs typeface="Arial" panose="020B0604020202020204" pitchFamily="34" charset="0"/>
            </a:endParaRPr>
          </a:p>
        </p:txBody>
      </p:sp>
      <p:sp>
        <p:nvSpPr>
          <p:cNvPr id="3"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smtClean="0"/>
              <a:t>NATIONAL IMMIGRATION SERVICE</a:t>
            </a:r>
            <a:endParaRPr lang="en-GB" sz="1800" dirty="0"/>
          </a:p>
        </p:txBody>
      </p:sp>
      <p:pic>
        <p:nvPicPr>
          <p:cNvPr id="4" name="3 Imagen" descr="logo"/>
          <p:cNvPicPr/>
          <p:nvPr/>
        </p:nvPicPr>
        <p:blipFill>
          <a:blip r:embed="rId2" cstate="print"/>
          <a:srcRect/>
          <a:stretch>
            <a:fillRect/>
          </a:stretch>
        </p:blipFill>
        <p:spPr bwMode="auto">
          <a:xfrm>
            <a:off x="7229964" y="332656"/>
            <a:ext cx="1224136" cy="1296144"/>
          </a:xfrm>
          <a:prstGeom prst="rect">
            <a:avLst/>
          </a:prstGeom>
          <a:noFill/>
          <a:ln w="9525">
            <a:noFill/>
            <a:miter lim="800000"/>
            <a:headEnd/>
            <a:tailEnd/>
          </a:ln>
        </p:spPr>
      </p:pic>
    </p:spTree>
    <p:extLst>
      <p:ext uri="{BB962C8B-B14F-4D97-AF65-F5344CB8AC3E}">
        <p14:creationId xmlns:p14="http://schemas.microsoft.com/office/powerpoint/2010/main" val="6889637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1" y="2420888"/>
            <a:ext cx="8640959" cy="4176464"/>
          </a:xfrm>
        </p:spPr>
        <p:txBody>
          <a:bodyPr>
            <a:normAutofit/>
          </a:bodyPr>
          <a:lstStyle/>
          <a:p>
            <a:pPr marL="0" indent="0">
              <a:buNone/>
            </a:pPr>
            <a:r>
              <a:rPr lang="en-GB" b="1" dirty="0" smtClean="0">
                <a:solidFill>
                  <a:schemeClr val="tx1"/>
                </a:solidFill>
                <a:latin typeface="Arial" panose="020B0604020202020204" pitchFamily="34" charset="0"/>
                <a:cs typeface="Arial" panose="020B0604020202020204" pitchFamily="34" charset="0"/>
              </a:rPr>
              <a:t>Immigrants from different parts of the world arrive in Panama:</a:t>
            </a:r>
          </a:p>
          <a:p>
            <a:pPr marL="0" indent="0">
              <a:buNone/>
            </a:pPr>
            <a:endParaRPr lang="en-GB" b="1" dirty="0" smtClean="0">
              <a:solidFill>
                <a:schemeClr val="tx1"/>
              </a:solidFill>
              <a:latin typeface="Arial" panose="020B0604020202020204" pitchFamily="34" charset="0"/>
              <a:cs typeface="Arial" panose="020B0604020202020204" pitchFamily="34" charset="0"/>
            </a:endParaRPr>
          </a:p>
          <a:p>
            <a:r>
              <a:rPr lang="en-GB" dirty="0" smtClean="0">
                <a:solidFill>
                  <a:schemeClr val="tx1"/>
                </a:solidFill>
                <a:latin typeface="Arial" panose="020B0604020202020204" pitchFamily="34" charset="0"/>
                <a:cs typeface="Arial" panose="020B0604020202020204" pitchFamily="34" charset="0"/>
              </a:rPr>
              <a:t>Central Americans</a:t>
            </a:r>
          </a:p>
          <a:p>
            <a:r>
              <a:rPr lang="en-GB" dirty="0" smtClean="0">
                <a:solidFill>
                  <a:schemeClr val="tx1"/>
                </a:solidFill>
                <a:latin typeface="Arial" panose="020B0604020202020204" pitchFamily="34" charset="0"/>
                <a:cs typeface="Arial" panose="020B0604020202020204" pitchFamily="34" charset="0"/>
              </a:rPr>
              <a:t>South Americans</a:t>
            </a:r>
          </a:p>
          <a:p>
            <a:r>
              <a:rPr lang="en-GB" dirty="0" smtClean="0">
                <a:solidFill>
                  <a:schemeClr val="tx1"/>
                </a:solidFill>
                <a:latin typeface="Arial" panose="020B0604020202020204" pitchFamily="34" charset="0"/>
                <a:cs typeface="Arial" panose="020B0604020202020204" pitchFamily="34" charset="0"/>
              </a:rPr>
              <a:t>Asians</a:t>
            </a:r>
          </a:p>
          <a:p>
            <a:r>
              <a:rPr lang="en-GB" dirty="0" smtClean="0">
                <a:solidFill>
                  <a:schemeClr val="tx1"/>
                </a:solidFill>
                <a:latin typeface="Arial" panose="020B0604020202020204" pitchFamily="34" charset="0"/>
                <a:cs typeface="Arial" panose="020B0604020202020204" pitchFamily="34" charset="0"/>
              </a:rPr>
              <a:t>Europeans</a:t>
            </a:r>
          </a:p>
          <a:p>
            <a:r>
              <a:rPr lang="en-GB" dirty="0" smtClean="0">
                <a:solidFill>
                  <a:schemeClr val="tx1"/>
                </a:solidFill>
                <a:latin typeface="Arial" panose="020B0604020202020204" pitchFamily="34" charset="0"/>
                <a:cs typeface="Arial" panose="020B0604020202020204" pitchFamily="34" charset="0"/>
              </a:rPr>
              <a:t>Africans</a:t>
            </a:r>
          </a:p>
          <a:p>
            <a:pPr marL="0" indent="0">
              <a:buNone/>
            </a:pPr>
            <a:endParaRPr lang="en-GB" sz="3200" b="1" dirty="0" smtClean="0">
              <a:solidFill>
                <a:schemeClr val="tx1"/>
              </a:solidFill>
              <a:latin typeface="Arial" panose="020B0604020202020204" pitchFamily="34" charset="0"/>
              <a:cs typeface="Arial" panose="020B0604020202020204" pitchFamily="34" charset="0"/>
            </a:endParaRPr>
          </a:p>
          <a:p>
            <a:pPr marL="0" indent="0">
              <a:buNone/>
            </a:pPr>
            <a:endParaRPr lang="en-GB" sz="3200" b="1" dirty="0" smtClean="0">
              <a:solidFill>
                <a:schemeClr val="tx1"/>
              </a:solidFill>
              <a:latin typeface="Arial" panose="020B0604020202020204" pitchFamily="34" charset="0"/>
              <a:cs typeface="Arial" panose="020B0604020202020204" pitchFamily="34" charset="0"/>
            </a:endParaRPr>
          </a:p>
          <a:p>
            <a:pPr marL="0" indent="0">
              <a:buNone/>
            </a:pPr>
            <a:endParaRPr lang="en-GB" sz="3200" b="1" dirty="0" smtClean="0">
              <a:solidFill>
                <a:schemeClr val="tx1"/>
              </a:solidFill>
              <a:latin typeface="Arial" panose="020B0604020202020204" pitchFamily="34" charset="0"/>
              <a:cs typeface="Arial" panose="020B0604020202020204" pitchFamily="34" charset="0"/>
            </a:endParaRPr>
          </a:p>
        </p:txBody>
      </p:sp>
      <p:sp>
        <p:nvSpPr>
          <p:cNvPr id="3"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a:t>NATIONAL IMMIGRATION SERVICE</a:t>
            </a:r>
            <a:endParaRPr lang="en-GB" sz="1800" dirty="0"/>
          </a:p>
        </p:txBody>
      </p:sp>
      <p:pic>
        <p:nvPicPr>
          <p:cNvPr id="4" name="3 Imagen" descr="logo"/>
          <p:cNvPicPr/>
          <p:nvPr/>
        </p:nvPicPr>
        <p:blipFill>
          <a:blip r:embed="rId2" cstate="print"/>
          <a:srcRect/>
          <a:stretch>
            <a:fillRect/>
          </a:stretch>
        </p:blipFill>
        <p:spPr bwMode="auto">
          <a:xfrm>
            <a:off x="7229964" y="404664"/>
            <a:ext cx="1224136" cy="1296144"/>
          </a:xfrm>
          <a:prstGeom prst="rect">
            <a:avLst/>
          </a:prstGeom>
          <a:noFill/>
          <a:ln w="9525">
            <a:noFill/>
            <a:miter lim="800000"/>
            <a:headEnd/>
            <a:tailEnd/>
          </a:ln>
        </p:spPr>
      </p:pic>
      <p:sp>
        <p:nvSpPr>
          <p:cNvPr id="6" name="Rectángulo 5"/>
          <p:cNvSpPr/>
          <p:nvPr/>
        </p:nvSpPr>
        <p:spPr>
          <a:xfrm>
            <a:off x="251521" y="679181"/>
            <a:ext cx="6696743" cy="954107"/>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45160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extLst>
              <p:ext uri="{D42A27DB-BD31-4B8C-83A1-F6EECF244321}">
                <p14:modId xmlns:p14="http://schemas.microsoft.com/office/powerpoint/2010/main" val="3303513222"/>
              </p:ext>
            </p:extLst>
          </p:nvPr>
        </p:nvGraphicFramePr>
        <p:xfrm>
          <a:off x="251520" y="1798960"/>
          <a:ext cx="6984776" cy="571504"/>
        </p:xfrm>
        <a:graphic>
          <a:graphicData uri="http://schemas.openxmlformats.org/drawingml/2006/table">
            <a:tbl>
              <a:tblPr/>
              <a:tblGrid>
                <a:gridCol w="6984776"/>
              </a:tblGrid>
              <a:tr h="571504">
                <a:tc>
                  <a:txBody>
                    <a:bodyPr/>
                    <a:lstStyle/>
                    <a:p>
                      <a:pPr algn="ctr" fontAlgn="ctr"/>
                      <a:r>
                        <a:rPr lang="en-GB" sz="1800" b="1" i="0" u="none" strike="noStrike" noProof="0" dirty="0" smtClean="0">
                          <a:solidFill>
                            <a:srgbClr val="000000"/>
                          </a:solidFill>
                          <a:latin typeface="Calibri"/>
                        </a:rPr>
                        <a:t>IRREGULAR</a:t>
                      </a:r>
                      <a:r>
                        <a:rPr lang="en-GB" sz="2000" b="1" i="0" u="none" strike="noStrike" noProof="0" dirty="0" smtClean="0">
                          <a:solidFill>
                            <a:srgbClr val="000000"/>
                          </a:solidFill>
                          <a:latin typeface="Calibri"/>
                        </a:rPr>
                        <a:t> CUBANS: JULY 2009 - JUNE 2014</a:t>
                      </a:r>
                      <a:endParaRPr lang="en-GB" sz="2000" b="1" i="0" u="none" strike="noStrike" noProof="0" dirty="0">
                        <a:solidFill>
                          <a:srgbClr val="000000"/>
                        </a:solidFill>
                        <a:latin typeface="Calibri"/>
                      </a:endParaRPr>
                    </a:p>
                  </a:txBody>
                  <a:tcPr marL="0" marR="0" marT="0" marB="0" anchor="ctr">
                    <a:lnL>
                      <a:noFill/>
                    </a:lnL>
                    <a:lnR>
                      <a:noFill/>
                    </a:lnR>
                    <a:lnT>
                      <a:noFill/>
                    </a:lnT>
                    <a:lnB>
                      <a:noFill/>
                    </a:lnB>
                  </a:tcPr>
                </a:tc>
              </a:tr>
            </a:tbl>
          </a:graphicData>
        </a:graphic>
      </p:graphicFrame>
      <p:pic>
        <p:nvPicPr>
          <p:cNvPr id="2052" name="Picture 1"/>
          <p:cNvPicPr>
            <a:picLocks noChangeAspect="1" noChangeArrowheads="1"/>
          </p:cNvPicPr>
          <p:nvPr/>
        </p:nvPicPr>
        <p:blipFill>
          <a:blip r:embed="rId2" cstate="print"/>
          <a:srcRect/>
          <a:stretch>
            <a:fillRect/>
          </a:stretch>
        </p:blipFill>
        <p:spPr bwMode="auto">
          <a:xfrm>
            <a:off x="471527" y="2420888"/>
            <a:ext cx="8424936" cy="1766479"/>
          </a:xfrm>
          <a:prstGeom prst="rect">
            <a:avLst/>
          </a:prstGeom>
          <a:noFill/>
          <a:ln w="9525">
            <a:noFill/>
            <a:miter lim="800000"/>
            <a:headEnd/>
            <a:tailEnd/>
          </a:ln>
        </p:spPr>
      </p:pic>
      <p:graphicFrame>
        <p:nvGraphicFramePr>
          <p:cNvPr id="7" name="8 Gráfico"/>
          <p:cNvGraphicFramePr>
            <a:graphicFrameLocks/>
          </p:cNvGraphicFramePr>
          <p:nvPr>
            <p:extLst>
              <p:ext uri="{D42A27DB-BD31-4B8C-83A1-F6EECF244321}">
                <p14:modId xmlns:p14="http://schemas.microsoft.com/office/powerpoint/2010/main" val="2964385239"/>
              </p:ext>
            </p:extLst>
          </p:nvPr>
        </p:nvGraphicFramePr>
        <p:xfrm>
          <a:off x="251521" y="4170081"/>
          <a:ext cx="3348371" cy="23552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4 Gráfico"/>
          <p:cNvGraphicFramePr>
            <a:graphicFrameLocks/>
          </p:cNvGraphicFramePr>
          <p:nvPr>
            <p:extLst>
              <p:ext uri="{D42A27DB-BD31-4B8C-83A1-F6EECF244321}">
                <p14:modId xmlns:p14="http://schemas.microsoft.com/office/powerpoint/2010/main" val="4156629608"/>
              </p:ext>
            </p:extLst>
          </p:nvPr>
        </p:nvGraphicFramePr>
        <p:xfrm>
          <a:off x="3707904" y="4005064"/>
          <a:ext cx="4864231" cy="2735101"/>
        </p:xfrm>
        <a:graphic>
          <a:graphicData uri="http://schemas.openxmlformats.org/drawingml/2006/chart">
            <c:chart xmlns:c="http://schemas.openxmlformats.org/drawingml/2006/chart" xmlns:r="http://schemas.openxmlformats.org/officeDocument/2006/relationships" r:id="rId4"/>
          </a:graphicData>
        </a:graphic>
      </p:graphicFrame>
      <p:sp>
        <p:nvSpPr>
          <p:cNvPr id="6" name="2 Título"/>
          <p:cNvSpPr txBox="1">
            <a:spLocks/>
          </p:cNvSpPr>
          <p:nvPr/>
        </p:nvSpPr>
        <p:spPr>
          <a:xfrm>
            <a:off x="7020272" y="260648"/>
            <a:ext cx="2088232" cy="2160240"/>
          </a:xfrm>
          <a:prstGeom prst="rect">
            <a:avLst/>
          </a:prstGeom>
        </p:spPr>
        <p:txBody>
          <a:bodyPr vert="horz" lIns="91440" tIns="45720" rIns="91440" bIns="45720" rtlCol="0" anchor="b">
            <a:normAutofit fontScale="90000" lnSpcReduction="10000"/>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a:t>NATIONAL IMMIGRATION SERVICE</a:t>
            </a:r>
            <a:endParaRPr lang="en-GB" sz="1800" dirty="0"/>
          </a:p>
        </p:txBody>
      </p:sp>
      <p:pic>
        <p:nvPicPr>
          <p:cNvPr id="9" name="3 Imagen" descr="logo"/>
          <p:cNvPicPr/>
          <p:nvPr/>
        </p:nvPicPr>
        <p:blipFill>
          <a:blip r:embed="rId5" cstate="print"/>
          <a:srcRect/>
          <a:stretch>
            <a:fillRect/>
          </a:stretch>
        </p:blipFill>
        <p:spPr bwMode="auto">
          <a:xfrm>
            <a:off x="7452320" y="332656"/>
            <a:ext cx="1224136" cy="1296144"/>
          </a:xfrm>
          <a:prstGeom prst="rect">
            <a:avLst/>
          </a:prstGeom>
          <a:noFill/>
          <a:ln w="9525">
            <a:noFill/>
            <a:miter lim="800000"/>
            <a:headEnd/>
            <a:tailEnd/>
          </a:ln>
        </p:spPr>
      </p:pic>
      <p:sp>
        <p:nvSpPr>
          <p:cNvPr id="10" name="Rectángulo 9"/>
          <p:cNvSpPr/>
          <p:nvPr/>
        </p:nvSpPr>
        <p:spPr>
          <a:xfrm>
            <a:off x="251520" y="692695"/>
            <a:ext cx="6696744" cy="107721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44244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395536" y="2348880"/>
            <a:ext cx="8352928" cy="3816424"/>
          </a:xfrm>
          <a:prstGeom prst="rect">
            <a:avLst/>
          </a:prstGeom>
          <a:noFill/>
          <a:ln w="9525">
            <a:noFill/>
            <a:miter lim="800000"/>
            <a:headEnd/>
            <a:tailEnd/>
          </a:ln>
          <a:effectLst/>
        </p:spPr>
      </p:pic>
      <p:sp>
        <p:nvSpPr>
          <p:cNvPr id="3" name="2 Título"/>
          <p:cNvSpPr>
            <a:spLocks noGrp="1"/>
          </p:cNvSpPr>
          <p:nvPr>
            <p:ph type="title"/>
          </p:nvPr>
        </p:nvSpPr>
        <p:spPr>
          <a:xfrm>
            <a:off x="6804248" y="260648"/>
            <a:ext cx="2088232" cy="2160240"/>
          </a:xfrm>
        </p:spPr>
        <p:txBody>
          <a:bodyPr>
            <a:normAutofit fontScale="90000"/>
          </a:bodyPr>
          <a:lstStyle/>
          <a:p>
            <a:r>
              <a:rPr lang="es-PA" sz="2000" dirty="0" smtClean="0"/>
              <a:t/>
            </a:r>
            <a:br>
              <a:rPr lang="es-PA" sz="2000" dirty="0" smtClean="0"/>
            </a:br>
            <a:r>
              <a:rPr lang="es-ES" sz="2000" dirty="0"/>
              <a:t/>
            </a:r>
            <a:br>
              <a:rPr lang="es-ES" sz="2000" dirty="0"/>
            </a:br>
            <a:r>
              <a:rPr lang="es-ES" sz="2000" dirty="0" smtClean="0"/>
              <a:t/>
            </a:r>
            <a:br>
              <a:rPr lang="es-ES" sz="2000" dirty="0" smtClean="0"/>
            </a:br>
            <a:r>
              <a:rPr lang="es-ES" sz="2000" dirty="0"/>
              <a:t/>
            </a:r>
            <a:br>
              <a:rPr lang="es-ES" sz="2000" dirty="0"/>
            </a:br>
            <a:r>
              <a:rPr lang="es-ES" sz="2000" dirty="0" smtClean="0"/>
              <a:t/>
            </a:r>
            <a:br>
              <a:rPr lang="es-ES" sz="2000" dirty="0" smtClean="0"/>
            </a:br>
            <a:r>
              <a:rPr lang="en-GB" sz="1800" dirty="0"/>
              <a:t>NATIONAL IMMIGRATION SERVICE</a:t>
            </a:r>
            <a:endParaRPr lang="es-ES" sz="1800" dirty="0"/>
          </a:p>
        </p:txBody>
      </p:sp>
      <p:pic>
        <p:nvPicPr>
          <p:cNvPr id="4" name="3 Imagen" descr="logo"/>
          <p:cNvPicPr/>
          <p:nvPr/>
        </p:nvPicPr>
        <p:blipFill>
          <a:blip r:embed="rId3" cstate="print"/>
          <a:srcRect/>
          <a:stretch>
            <a:fillRect/>
          </a:stretch>
        </p:blipFill>
        <p:spPr bwMode="auto">
          <a:xfrm>
            <a:off x="7229964" y="332656"/>
            <a:ext cx="1224136" cy="1296144"/>
          </a:xfrm>
          <a:prstGeom prst="rect">
            <a:avLst/>
          </a:prstGeom>
          <a:noFill/>
          <a:ln w="9525">
            <a:noFill/>
            <a:miter lim="800000"/>
            <a:headEnd/>
            <a:tailEnd/>
          </a:ln>
        </p:spPr>
      </p:pic>
      <p:sp>
        <p:nvSpPr>
          <p:cNvPr id="7" name="Rectángulo 6"/>
          <p:cNvSpPr/>
          <p:nvPr/>
        </p:nvSpPr>
        <p:spPr>
          <a:xfrm>
            <a:off x="251520" y="692695"/>
            <a:ext cx="6696744" cy="107721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911967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2" cstate="print"/>
          <a:srcRect/>
          <a:stretch>
            <a:fillRect/>
          </a:stretch>
        </p:blipFill>
        <p:spPr bwMode="auto">
          <a:xfrm>
            <a:off x="683567" y="2492896"/>
            <a:ext cx="7848873" cy="2017336"/>
          </a:xfrm>
          <a:prstGeom prst="rect">
            <a:avLst/>
          </a:prstGeom>
          <a:noFill/>
          <a:ln w="9525">
            <a:noFill/>
            <a:miter lim="800000"/>
            <a:headEnd/>
            <a:tailEnd/>
          </a:ln>
          <a:effectLst/>
        </p:spPr>
      </p:pic>
      <p:graphicFrame>
        <p:nvGraphicFramePr>
          <p:cNvPr id="7" name="1 Gráfico"/>
          <p:cNvGraphicFramePr>
            <a:graphicFrameLocks/>
          </p:cNvGraphicFramePr>
          <p:nvPr>
            <p:extLst>
              <p:ext uri="{D42A27DB-BD31-4B8C-83A1-F6EECF244321}">
                <p14:modId xmlns:p14="http://schemas.microsoft.com/office/powerpoint/2010/main" val="1451837214"/>
              </p:ext>
            </p:extLst>
          </p:nvPr>
        </p:nvGraphicFramePr>
        <p:xfrm>
          <a:off x="107505" y="4437112"/>
          <a:ext cx="8784976" cy="2143140"/>
        </p:xfrm>
        <a:graphic>
          <a:graphicData uri="http://schemas.openxmlformats.org/drawingml/2006/chart">
            <c:chart xmlns:c="http://schemas.openxmlformats.org/drawingml/2006/chart" xmlns:r="http://schemas.openxmlformats.org/officeDocument/2006/relationships" r:id="rId3"/>
          </a:graphicData>
        </a:graphic>
      </p:graphicFrame>
      <p:sp>
        <p:nvSpPr>
          <p:cNvPr id="5"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smtClean="0"/>
              <a:t>NATIONAL IMMIGRATION SERVICE</a:t>
            </a:r>
            <a:endParaRPr lang="en-GB" sz="1800" dirty="0"/>
          </a:p>
        </p:txBody>
      </p:sp>
      <p:pic>
        <p:nvPicPr>
          <p:cNvPr id="6" name="3 Imagen" descr="logo"/>
          <p:cNvPicPr/>
          <p:nvPr/>
        </p:nvPicPr>
        <p:blipFill>
          <a:blip r:embed="rId4" cstate="print"/>
          <a:srcRect/>
          <a:stretch>
            <a:fillRect/>
          </a:stretch>
        </p:blipFill>
        <p:spPr bwMode="auto">
          <a:xfrm>
            <a:off x="7229964" y="332656"/>
            <a:ext cx="1224136" cy="1296144"/>
          </a:xfrm>
          <a:prstGeom prst="rect">
            <a:avLst/>
          </a:prstGeom>
          <a:noFill/>
          <a:ln w="9525">
            <a:noFill/>
            <a:miter lim="800000"/>
            <a:headEnd/>
            <a:tailEnd/>
          </a:ln>
        </p:spPr>
      </p:pic>
      <p:sp>
        <p:nvSpPr>
          <p:cNvPr id="8" name="Rectángulo 7"/>
          <p:cNvSpPr/>
          <p:nvPr/>
        </p:nvSpPr>
        <p:spPr>
          <a:xfrm>
            <a:off x="251520" y="692695"/>
            <a:ext cx="6696744" cy="107721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096182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79512" y="2348880"/>
            <a:ext cx="8640959" cy="4392488"/>
          </a:xfrm>
        </p:spPr>
        <p:txBody>
          <a:bodyPr>
            <a:normAutofit/>
          </a:bodyPr>
          <a:lstStyle/>
          <a:p>
            <a:pPr marL="0" indent="0">
              <a:buNone/>
            </a:pPr>
            <a:r>
              <a:rPr lang="en-GB" dirty="0" smtClean="0">
                <a:solidFill>
                  <a:schemeClr val="tx1"/>
                </a:solidFill>
                <a:latin typeface="Arial" panose="020B0604020202020204" pitchFamily="34" charset="0"/>
                <a:cs typeface="Arial" panose="020B0604020202020204" pitchFamily="34" charset="0"/>
              </a:rPr>
              <a:t>Unscrupulous immigration consultants in Panama:</a:t>
            </a:r>
          </a:p>
          <a:p>
            <a:pPr marL="0" indent="0">
              <a:buNone/>
            </a:pPr>
            <a:endParaRPr lang="en-GB" dirty="0" smtClean="0">
              <a:solidFill>
                <a:schemeClr val="tx1"/>
              </a:solidFill>
              <a:latin typeface="Arial" panose="020B0604020202020204" pitchFamily="34" charset="0"/>
              <a:cs typeface="Arial" panose="020B0604020202020204" pitchFamily="34" charset="0"/>
            </a:endParaRPr>
          </a:p>
          <a:p>
            <a:pPr algn="just">
              <a:lnSpc>
                <a:spcPct val="150000"/>
              </a:lnSpc>
            </a:pPr>
            <a:r>
              <a:rPr lang="en-GB" dirty="0" smtClean="0">
                <a:solidFill>
                  <a:schemeClr val="tx1"/>
                </a:solidFill>
                <a:latin typeface="Arial" panose="020B0604020202020204" pitchFamily="34" charset="0"/>
                <a:cs typeface="Arial" panose="020B0604020202020204" pitchFamily="34" charset="0"/>
              </a:rPr>
              <a:t>Three years ago, unscrupulous defrauders located </a:t>
            </a:r>
            <a:r>
              <a:rPr lang="en-GB" dirty="0" smtClean="0">
                <a:solidFill>
                  <a:schemeClr val="tx1"/>
                </a:solidFill>
                <a:latin typeface="Arial" panose="020B0604020202020204" pitchFamily="34" charset="0"/>
                <a:cs typeface="Arial" panose="020B0604020202020204" pitchFamily="34" charset="0"/>
              </a:rPr>
              <a:t>at</a:t>
            </a:r>
            <a:r>
              <a:rPr lang="en-GB" dirty="0" smtClean="0">
                <a:solidFill>
                  <a:schemeClr val="tx1"/>
                </a:solidFill>
                <a:latin typeface="Arial" panose="020B0604020202020204" pitchFamily="34" charset="0"/>
                <a:cs typeface="Arial" panose="020B0604020202020204" pitchFamily="34" charset="0"/>
              </a:rPr>
              <a:t> the former headquarters of the </a:t>
            </a:r>
            <a:r>
              <a:rPr lang="en-GB" dirty="0" smtClean="0">
                <a:solidFill>
                  <a:schemeClr val="tx1"/>
                </a:solidFill>
                <a:latin typeface="Arial" panose="020B0604020202020204" pitchFamily="34" charset="0"/>
                <a:cs typeface="Arial" panose="020B0604020202020204" pitchFamily="34" charset="0"/>
              </a:rPr>
              <a:t>Immigration Service </a:t>
            </a:r>
            <a:r>
              <a:rPr lang="en-GB" dirty="0" smtClean="0">
                <a:solidFill>
                  <a:schemeClr val="tx1"/>
                </a:solidFill>
                <a:latin typeface="Arial" panose="020B0604020202020204" pitchFamily="34" charset="0"/>
                <a:cs typeface="Arial" panose="020B0604020202020204" pitchFamily="34" charset="0"/>
              </a:rPr>
              <a:t>allegedly resolved immigration procedures for foreign nationals and even offered them false </a:t>
            </a:r>
            <a:r>
              <a:rPr lang="en-GB" dirty="0" smtClean="0">
                <a:solidFill>
                  <a:schemeClr val="tx1"/>
                </a:solidFill>
                <a:latin typeface="Arial" panose="020B0604020202020204" pitchFamily="34" charset="0"/>
                <a:cs typeface="Arial" panose="020B0604020202020204" pitchFamily="34" charset="0"/>
              </a:rPr>
              <a:t>permanent residence permits and identity cards without much paperwork</a:t>
            </a:r>
            <a:r>
              <a:rPr lang="en-GB" dirty="0" smtClean="0">
                <a:solidFill>
                  <a:schemeClr val="tx1"/>
                </a:solidFill>
                <a:latin typeface="Arial" panose="020B0604020202020204" pitchFamily="34" charset="0"/>
                <a:cs typeface="Arial" panose="020B0604020202020204" pitchFamily="34" charset="0"/>
              </a:rPr>
              <a:t>.</a:t>
            </a:r>
          </a:p>
          <a:p>
            <a:pPr marL="0" indent="0">
              <a:buNone/>
            </a:pPr>
            <a:endParaRPr lang="en-GB" sz="3600" b="1" dirty="0" smtClean="0">
              <a:solidFill>
                <a:schemeClr val="tx1"/>
              </a:solidFill>
              <a:latin typeface="Arial" panose="020B0604020202020204" pitchFamily="34" charset="0"/>
              <a:cs typeface="Arial" panose="020B0604020202020204" pitchFamily="34" charset="0"/>
            </a:endParaRPr>
          </a:p>
        </p:txBody>
      </p:sp>
      <p:sp>
        <p:nvSpPr>
          <p:cNvPr id="3"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smtClean="0"/>
              <a:t>NATIONAL IMMIGRATION SERVICE</a:t>
            </a:r>
            <a:endParaRPr lang="en-GB" sz="1800" dirty="0"/>
          </a:p>
        </p:txBody>
      </p:sp>
      <p:pic>
        <p:nvPicPr>
          <p:cNvPr id="4" name="3 Imagen" descr="logo"/>
          <p:cNvPicPr/>
          <p:nvPr/>
        </p:nvPicPr>
        <p:blipFill>
          <a:blip r:embed="rId2" cstate="print"/>
          <a:srcRect/>
          <a:stretch>
            <a:fillRect/>
          </a:stretch>
        </p:blipFill>
        <p:spPr bwMode="auto">
          <a:xfrm>
            <a:off x="7229964" y="332656"/>
            <a:ext cx="1224136" cy="1296144"/>
          </a:xfrm>
          <a:prstGeom prst="rect">
            <a:avLst/>
          </a:prstGeom>
          <a:noFill/>
          <a:ln w="9525">
            <a:noFill/>
            <a:miter lim="800000"/>
            <a:headEnd/>
            <a:tailEnd/>
          </a:ln>
        </p:spPr>
      </p:pic>
      <p:sp>
        <p:nvSpPr>
          <p:cNvPr id="6" name="Rectángulo 5"/>
          <p:cNvSpPr/>
          <p:nvPr/>
        </p:nvSpPr>
        <p:spPr>
          <a:xfrm>
            <a:off x="251520" y="692695"/>
            <a:ext cx="6696744" cy="107721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906500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1" y="2348880"/>
            <a:ext cx="8640959" cy="4392488"/>
          </a:xfrm>
        </p:spPr>
        <p:txBody>
          <a:bodyPr>
            <a:normAutofit fontScale="92500" lnSpcReduction="10000"/>
          </a:bodyPr>
          <a:lstStyle/>
          <a:p>
            <a:pPr marL="0" indent="0">
              <a:buNone/>
            </a:pPr>
            <a:r>
              <a:rPr lang="en-GB" dirty="0">
                <a:solidFill>
                  <a:schemeClr val="tx1"/>
                </a:solidFill>
                <a:latin typeface="Arial" panose="020B0604020202020204" pitchFamily="34" charset="0"/>
                <a:cs typeface="Arial" panose="020B0604020202020204" pitchFamily="34" charset="0"/>
              </a:rPr>
              <a:t>Unscrupulous immigration consultants in Panama:</a:t>
            </a:r>
            <a:endParaRPr lang="en-GB" dirty="0" smtClean="0">
              <a:solidFill>
                <a:schemeClr val="tx1"/>
              </a:solidFill>
              <a:latin typeface="Arial" panose="020B0604020202020204" pitchFamily="34" charset="0"/>
              <a:cs typeface="Arial" panose="020B0604020202020204" pitchFamily="34" charset="0"/>
            </a:endParaRPr>
          </a:p>
          <a:p>
            <a:pPr marL="0" indent="0">
              <a:buNone/>
            </a:pPr>
            <a:endParaRPr lang="en-GB" dirty="0" smtClean="0">
              <a:solidFill>
                <a:schemeClr val="tx1"/>
              </a:solidFill>
              <a:latin typeface="Arial" panose="020B0604020202020204" pitchFamily="34" charset="0"/>
              <a:cs typeface="Arial" panose="020B0604020202020204" pitchFamily="34" charset="0"/>
            </a:endParaRPr>
          </a:p>
          <a:p>
            <a:pPr algn="just">
              <a:lnSpc>
                <a:spcPct val="150000"/>
              </a:lnSpc>
            </a:pPr>
            <a:r>
              <a:rPr lang="en-GB" dirty="0" smtClean="0">
                <a:solidFill>
                  <a:schemeClr val="tx1"/>
                </a:solidFill>
                <a:latin typeface="Arial" panose="020B0604020202020204" pitchFamily="34" charset="0"/>
                <a:cs typeface="Arial" panose="020B0604020202020204" pitchFamily="34" charset="0"/>
              </a:rPr>
              <a:t>To date, u</a:t>
            </a:r>
            <a:r>
              <a:rPr lang="en-GB" dirty="0" smtClean="0">
                <a:solidFill>
                  <a:schemeClr val="tx1"/>
                </a:solidFill>
                <a:latin typeface="Arial" panose="020B0604020202020204" pitchFamily="34" charset="0"/>
                <a:cs typeface="Arial" panose="020B0604020202020204" pitchFamily="34" charset="0"/>
              </a:rPr>
              <a:t>nscrupulous persons still exist that offer false naturalization letters and false identity cards to unsuspecting foreign nationals, charging large sums of money</a:t>
            </a:r>
            <a:r>
              <a:rPr lang="en-GB" dirty="0" smtClean="0">
                <a:solidFill>
                  <a:schemeClr val="tx1"/>
                </a:solidFill>
              </a:rPr>
              <a:t>.</a:t>
            </a:r>
            <a:endParaRPr lang="en-GB" dirty="0" smtClean="0">
              <a:solidFill>
                <a:schemeClr val="tx1"/>
              </a:solidFill>
              <a:latin typeface="Arial" panose="020B0604020202020204" pitchFamily="34" charset="0"/>
              <a:cs typeface="Arial" panose="020B0604020202020204" pitchFamily="34" charset="0"/>
            </a:endParaRPr>
          </a:p>
          <a:p>
            <a:pPr algn="just">
              <a:lnSpc>
                <a:spcPct val="150000"/>
              </a:lnSpc>
            </a:pPr>
            <a:r>
              <a:rPr lang="en-GB" dirty="0" smtClean="0">
                <a:solidFill>
                  <a:schemeClr val="tx1"/>
                </a:solidFill>
                <a:latin typeface="Arial" panose="020B0604020202020204" pitchFamily="34" charset="0"/>
                <a:cs typeface="Arial" panose="020B0604020202020204" pitchFamily="34" charset="0"/>
              </a:rPr>
              <a:t>The passports of foreign nationals that have entered the country in an irregular manner are stamped with f</a:t>
            </a:r>
            <a:r>
              <a:rPr lang="en-GB" dirty="0" smtClean="0">
                <a:solidFill>
                  <a:schemeClr val="tx1"/>
                </a:solidFill>
                <a:latin typeface="Arial" panose="020B0604020202020204" pitchFamily="34" charset="0"/>
                <a:cs typeface="Arial" panose="020B0604020202020204" pitchFamily="34" charset="0"/>
              </a:rPr>
              <a:t>alse seals.</a:t>
            </a:r>
          </a:p>
          <a:p>
            <a:pPr algn="just">
              <a:lnSpc>
                <a:spcPct val="150000"/>
              </a:lnSpc>
            </a:pPr>
            <a:r>
              <a:rPr lang="en-GB" dirty="0" smtClean="0">
                <a:solidFill>
                  <a:schemeClr val="tx1"/>
                </a:solidFill>
                <a:latin typeface="Arial" panose="020B0604020202020204" pitchFamily="34" charset="0"/>
                <a:cs typeface="Arial" panose="020B0604020202020204" pitchFamily="34" charset="0"/>
              </a:rPr>
              <a:t>Foreign nationals pay large amounts of money for </a:t>
            </a:r>
            <a:r>
              <a:rPr lang="en-GB" dirty="0" smtClean="0">
                <a:solidFill>
                  <a:schemeClr val="tx1"/>
                </a:solidFill>
                <a:latin typeface="Arial" panose="020B0604020202020204" pitchFamily="34" charset="0"/>
                <a:cs typeface="Arial" panose="020B0604020202020204" pitchFamily="34" charset="0"/>
              </a:rPr>
              <a:t>promised immigration permits.</a:t>
            </a:r>
            <a:endParaRPr lang="en-GB" dirty="0" smtClean="0">
              <a:solidFill>
                <a:schemeClr val="tx1"/>
              </a:solidFill>
              <a:latin typeface="Arial" panose="020B0604020202020204" pitchFamily="34" charset="0"/>
              <a:cs typeface="Arial" panose="020B0604020202020204" pitchFamily="34" charset="0"/>
            </a:endParaRPr>
          </a:p>
          <a:p>
            <a:pPr marL="0" indent="0">
              <a:buNone/>
            </a:pPr>
            <a:endParaRPr lang="en-GB" dirty="0" smtClean="0">
              <a:solidFill>
                <a:schemeClr val="tx1"/>
              </a:solidFill>
              <a:latin typeface="Arial" panose="020B0604020202020204" pitchFamily="34" charset="0"/>
              <a:cs typeface="Arial" panose="020B0604020202020204" pitchFamily="34" charset="0"/>
            </a:endParaRPr>
          </a:p>
          <a:p>
            <a:pPr marL="0" indent="0">
              <a:buNone/>
            </a:pPr>
            <a:endParaRPr lang="en-GB" b="1" dirty="0" smtClean="0">
              <a:solidFill>
                <a:schemeClr val="tx1"/>
              </a:solidFill>
              <a:latin typeface="Arial" panose="020B0604020202020204" pitchFamily="34" charset="0"/>
              <a:cs typeface="Arial" panose="020B0604020202020204" pitchFamily="34" charset="0"/>
            </a:endParaRPr>
          </a:p>
          <a:p>
            <a:pPr marL="0" indent="0">
              <a:buNone/>
            </a:pPr>
            <a:endParaRPr lang="en-GB" sz="3600" b="1" dirty="0" smtClean="0">
              <a:solidFill>
                <a:schemeClr val="tx1"/>
              </a:solidFill>
              <a:latin typeface="Arial" panose="020B0604020202020204" pitchFamily="34" charset="0"/>
              <a:cs typeface="Arial" panose="020B0604020202020204" pitchFamily="34" charset="0"/>
            </a:endParaRPr>
          </a:p>
        </p:txBody>
      </p:sp>
      <p:sp>
        <p:nvSpPr>
          <p:cNvPr id="3"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smtClean="0"/>
              <a:t>NATIONAL IMMIGRATION SERVICE</a:t>
            </a:r>
            <a:endParaRPr lang="en-GB" sz="1800" dirty="0"/>
          </a:p>
        </p:txBody>
      </p:sp>
      <p:pic>
        <p:nvPicPr>
          <p:cNvPr id="4" name="3 Imagen" descr="logo"/>
          <p:cNvPicPr/>
          <p:nvPr/>
        </p:nvPicPr>
        <p:blipFill>
          <a:blip r:embed="rId2" cstate="print"/>
          <a:srcRect/>
          <a:stretch>
            <a:fillRect/>
          </a:stretch>
        </p:blipFill>
        <p:spPr bwMode="auto">
          <a:xfrm>
            <a:off x="7229964" y="332656"/>
            <a:ext cx="1224136" cy="1296144"/>
          </a:xfrm>
          <a:prstGeom prst="rect">
            <a:avLst/>
          </a:prstGeom>
          <a:noFill/>
          <a:ln w="9525">
            <a:noFill/>
            <a:miter lim="800000"/>
            <a:headEnd/>
            <a:tailEnd/>
          </a:ln>
        </p:spPr>
      </p:pic>
      <p:sp>
        <p:nvSpPr>
          <p:cNvPr id="6" name="Rectángulo 5"/>
          <p:cNvSpPr/>
          <p:nvPr/>
        </p:nvSpPr>
        <p:spPr>
          <a:xfrm>
            <a:off x="251520" y="692695"/>
            <a:ext cx="6696744" cy="107721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31445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1" y="2348880"/>
            <a:ext cx="8640959" cy="4392488"/>
          </a:xfrm>
        </p:spPr>
        <p:txBody>
          <a:bodyPr>
            <a:normAutofit/>
          </a:bodyPr>
          <a:lstStyle/>
          <a:p>
            <a:pPr marL="0" indent="0">
              <a:buNone/>
            </a:pPr>
            <a:r>
              <a:rPr lang="en-GB" dirty="0">
                <a:solidFill>
                  <a:schemeClr val="tx1"/>
                </a:solidFill>
                <a:latin typeface="Arial" panose="020B0604020202020204" pitchFamily="34" charset="0"/>
                <a:cs typeface="Arial" panose="020B0604020202020204" pitchFamily="34" charset="0"/>
              </a:rPr>
              <a:t>Unscrupulous immigration consultants in Panama:</a:t>
            </a:r>
            <a:endParaRPr lang="en-GB" dirty="0" smtClean="0">
              <a:solidFill>
                <a:schemeClr val="tx1"/>
              </a:solidFill>
              <a:latin typeface="Arial" panose="020B0604020202020204" pitchFamily="34" charset="0"/>
              <a:cs typeface="Arial" panose="020B0604020202020204" pitchFamily="34" charset="0"/>
            </a:endParaRPr>
          </a:p>
          <a:p>
            <a:pPr marL="0" indent="0" algn="just">
              <a:lnSpc>
                <a:spcPct val="150000"/>
              </a:lnSpc>
              <a:buNone/>
            </a:pPr>
            <a:endParaRPr lang="en-GB" dirty="0" smtClean="0">
              <a:solidFill>
                <a:schemeClr val="tx1"/>
              </a:solidFill>
            </a:endParaRPr>
          </a:p>
          <a:p>
            <a:pPr marL="0" indent="0" algn="just">
              <a:lnSpc>
                <a:spcPct val="150000"/>
              </a:lnSpc>
              <a:buNone/>
            </a:pPr>
            <a:r>
              <a:rPr lang="en-GB" dirty="0" smtClean="0">
                <a:solidFill>
                  <a:schemeClr val="tx1"/>
                </a:solidFill>
              </a:rPr>
              <a:t>The National Immigration Service urges victims of fraud that have </a:t>
            </a:r>
            <a:r>
              <a:rPr lang="en-GB" dirty="0" smtClean="0">
                <a:solidFill>
                  <a:schemeClr val="tx1"/>
                </a:solidFill>
              </a:rPr>
              <a:t>implemented procedures to become Panamanian citizens to report the defrauders to the National Immigration Service (Immigration Unit for Field Actions – </a:t>
            </a:r>
            <a:r>
              <a:rPr lang="en-GB" dirty="0" smtClean="0">
                <a:solidFill>
                  <a:schemeClr val="tx1"/>
                </a:solidFill>
              </a:rPr>
              <a:t>UMAC, Spanish acronym).</a:t>
            </a:r>
            <a:endParaRPr lang="en-GB" b="1" dirty="0" smtClean="0">
              <a:solidFill>
                <a:schemeClr val="tx1"/>
              </a:solidFill>
              <a:latin typeface="Arial" panose="020B0604020202020204" pitchFamily="34" charset="0"/>
              <a:cs typeface="Arial" panose="020B0604020202020204" pitchFamily="34" charset="0"/>
            </a:endParaRPr>
          </a:p>
          <a:p>
            <a:pPr marL="0" indent="0">
              <a:buNone/>
            </a:pPr>
            <a:endParaRPr lang="en-GB" sz="3600" b="1" dirty="0" smtClean="0">
              <a:solidFill>
                <a:schemeClr val="tx1"/>
              </a:solidFill>
              <a:latin typeface="Arial" panose="020B0604020202020204" pitchFamily="34" charset="0"/>
              <a:cs typeface="Arial" panose="020B0604020202020204" pitchFamily="34" charset="0"/>
            </a:endParaRPr>
          </a:p>
        </p:txBody>
      </p:sp>
      <p:sp>
        <p:nvSpPr>
          <p:cNvPr id="3"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smtClean="0"/>
              <a:t>NATIONAL IMMIGRATION SERVICE</a:t>
            </a:r>
            <a:endParaRPr lang="en-GB" sz="1800" dirty="0"/>
          </a:p>
        </p:txBody>
      </p:sp>
      <p:pic>
        <p:nvPicPr>
          <p:cNvPr id="4" name="3 Imagen" descr="logo"/>
          <p:cNvPicPr/>
          <p:nvPr/>
        </p:nvPicPr>
        <p:blipFill>
          <a:blip r:embed="rId2" cstate="print"/>
          <a:srcRect/>
          <a:stretch>
            <a:fillRect/>
          </a:stretch>
        </p:blipFill>
        <p:spPr bwMode="auto">
          <a:xfrm>
            <a:off x="7229964" y="332656"/>
            <a:ext cx="1224136" cy="1296144"/>
          </a:xfrm>
          <a:prstGeom prst="rect">
            <a:avLst/>
          </a:prstGeom>
          <a:noFill/>
          <a:ln w="9525">
            <a:noFill/>
            <a:miter lim="800000"/>
            <a:headEnd/>
            <a:tailEnd/>
          </a:ln>
        </p:spPr>
      </p:pic>
      <p:sp>
        <p:nvSpPr>
          <p:cNvPr id="6" name="Rectángulo 5"/>
          <p:cNvSpPr/>
          <p:nvPr/>
        </p:nvSpPr>
        <p:spPr>
          <a:xfrm>
            <a:off x="251520" y="692695"/>
            <a:ext cx="6696744" cy="107721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548114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1" y="2348880"/>
            <a:ext cx="8640959" cy="4392488"/>
          </a:xfrm>
        </p:spPr>
        <p:txBody>
          <a:bodyPr>
            <a:normAutofit/>
          </a:bodyPr>
          <a:lstStyle/>
          <a:p>
            <a:pPr marL="0" indent="0">
              <a:buNone/>
            </a:pPr>
            <a:r>
              <a:rPr lang="en-GB" b="1" dirty="0">
                <a:solidFill>
                  <a:schemeClr val="tx1"/>
                </a:solidFill>
                <a:latin typeface="Arial" panose="020B0604020202020204" pitchFamily="34" charset="0"/>
                <a:cs typeface="Arial" panose="020B0604020202020204" pitchFamily="34" charset="0"/>
              </a:rPr>
              <a:t>Unscrupulous immigration consultants in Panama:</a:t>
            </a:r>
            <a:endParaRPr lang="en-GB" b="1" dirty="0" smtClean="0">
              <a:solidFill>
                <a:schemeClr val="tx1"/>
              </a:solidFill>
              <a:latin typeface="Arial" panose="020B0604020202020204" pitchFamily="34" charset="0"/>
              <a:cs typeface="Arial" panose="020B0604020202020204" pitchFamily="34" charset="0"/>
            </a:endParaRPr>
          </a:p>
          <a:p>
            <a:pPr marL="0" indent="0">
              <a:buNone/>
            </a:pPr>
            <a:endParaRPr lang="en-GB" b="1" dirty="0" smtClean="0">
              <a:solidFill>
                <a:schemeClr val="tx1"/>
              </a:solidFill>
              <a:latin typeface="Arial" panose="020B0604020202020204" pitchFamily="34" charset="0"/>
              <a:cs typeface="Arial" panose="020B0604020202020204" pitchFamily="34" charset="0"/>
            </a:endParaRPr>
          </a:p>
          <a:p>
            <a:pPr algn="just">
              <a:lnSpc>
                <a:spcPct val="150000"/>
              </a:lnSpc>
            </a:pPr>
            <a:r>
              <a:rPr lang="en-GB" dirty="0" smtClean="0">
                <a:solidFill>
                  <a:schemeClr val="tx1"/>
                </a:solidFill>
              </a:rPr>
              <a:t>Foreign nationals do not report such cases. To date, only a few persons have reported </a:t>
            </a:r>
            <a:r>
              <a:rPr lang="en-GB" dirty="0" smtClean="0">
                <a:solidFill>
                  <a:schemeClr val="tx1"/>
                </a:solidFill>
              </a:rPr>
              <a:t>cases to the National Immigration Service in 2014, and for the reported cases the defrauder was identified and referred to the competent authorities</a:t>
            </a:r>
            <a:r>
              <a:rPr lang="en-GB" dirty="0" smtClean="0">
                <a:solidFill>
                  <a:schemeClr val="tx1"/>
                </a:solidFill>
              </a:rPr>
              <a:t>.</a:t>
            </a:r>
          </a:p>
          <a:p>
            <a:pPr marL="0" indent="0">
              <a:buNone/>
            </a:pPr>
            <a:endParaRPr lang="en-GB" dirty="0" smtClean="0"/>
          </a:p>
          <a:p>
            <a:pPr marL="0" indent="0" algn="just">
              <a:lnSpc>
                <a:spcPct val="150000"/>
              </a:lnSpc>
              <a:buNone/>
            </a:pPr>
            <a:endParaRPr lang="en-GB" dirty="0" smtClean="0">
              <a:solidFill>
                <a:schemeClr val="tx1"/>
              </a:solidFill>
            </a:endParaRPr>
          </a:p>
          <a:p>
            <a:pPr marL="0" indent="0">
              <a:buNone/>
            </a:pPr>
            <a:endParaRPr lang="en-GB" sz="3600" b="1" dirty="0" smtClean="0">
              <a:solidFill>
                <a:schemeClr val="tx1"/>
              </a:solidFill>
              <a:latin typeface="Arial" panose="020B0604020202020204" pitchFamily="34" charset="0"/>
              <a:cs typeface="Arial" panose="020B0604020202020204" pitchFamily="34" charset="0"/>
            </a:endParaRPr>
          </a:p>
        </p:txBody>
      </p:sp>
      <p:sp>
        <p:nvSpPr>
          <p:cNvPr id="3" name="2 Título"/>
          <p:cNvSpPr>
            <a:spLocks noGrp="1"/>
          </p:cNvSpPr>
          <p:nvPr>
            <p:ph type="title"/>
          </p:nvPr>
        </p:nvSpPr>
        <p:spPr>
          <a:xfrm>
            <a:off x="6804248" y="260648"/>
            <a:ext cx="2088232" cy="2160240"/>
          </a:xfrm>
        </p:spPr>
        <p:txBody>
          <a:bodyPr>
            <a:normAutofit fontScale="90000"/>
          </a:bodyPr>
          <a:lstStyle/>
          <a:p>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r>
              <a:rPr lang="en-GB" sz="1800" dirty="0" smtClean="0"/>
              <a:t>NATIONAL IMMIGRATION SERVICE</a:t>
            </a:r>
            <a:endParaRPr lang="en-GB" sz="1800" dirty="0"/>
          </a:p>
        </p:txBody>
      </p:sp>
      <p:pic>
        <p:nvPicPr>
          <p:cNvPr id="4" name="3 Imagen" descr="logo"/>
          <p:cNvPicPr/>
          <p:nvPr/>
        </p:nvPicPr>
        <p:blipFill>
          <a:blip r:embed="rId2" cstate="print"/>
          <a:srcRect/>
          <a:stretch>
            <a:fillRect/>
          </a:stretch>
        </p:blipFill>
        <p:spPr bwMode="auto">
          <a:xfrm>
            <a:off x="7229964" y="332656"/>
            <a:ext cx="1224136" cy="1296144"/>
          </a:xfrm>
          <a:prstGeom prst="rect">
            <a:avLst/>
          </a:prstGeom>
          <a:noFill/>
          <a:ln w="9525">
            <a:noFill/>
            <a:miter lim="800000"/>
            <a:headEnd/>
            <a:tailEnd/>
          </a:ln>
        </p:spPr>
      </p:pic>
      <p:sp>
        <p:nvSpPr>
          <p:cNvPr id="6" name="Rectángulo 5"/>
          <p:cNvSpPr/>
          <p:nvPr/>
        </p:nvSpPr>
        <p:spPr>
          <a:xfrm>
            <a:off x="251520" y="692695"/>
            <a:ext cx="6696744" cy="1077218"/>
          </a:xfrm>
          <a:prstGeom prst="rect">
            <a:avLst/>
          </a:prstGeom>
        </p:spPr>
        <p:txBody>
          <a:bodyPr wrap="square">
            <a:spAutoFit/>
          </a:bodyPr>
          <a:lstStyle/>
          <a:p>
            <a:r>
              <a:rPr lang="en-GB" sz="2400" b="1" dirty="0">
                <a:latin typeface="Arial" panose="020B0604020202020204" pitchFamily="34" charset="0"/>
                <a:cs typeface="Arial" panose="020B0604020202020204" pitchFamily="34" charset="0"/>
              </a:rPr>
              <a:t>Unscrupulous Immigration Consultants</a:t>
            </a:r>
          </a:p>
          <a:p>
            <a:pPr algn="ctr"/>
            <a:endParaRPr lang="en-GB"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88683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MIGRACION LABORAL.diplomado[1]</Template>
  <TotalTime>721</TotalTime>
  <Words>656</Words>
  <Application>Microsoft Macintosh PowerPoint</Application>
  <PresentationFormat>Presentación en pantalla (4:3)</PresentationFormat>
  <Paragraphs>93</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Forma de onda</vt:lpstr>
      <vt:lpstr>     NATIONAL IMMIGRATION SERVICE</vt:lpstr>
      <vt:lpstr>     NATIONAL IMMIGRATION SERVICE</vt:lpstr>
      <vt:lpstr>Presentación de PowerPoint</vt:lpstr>
      <vt:lpstr>     NATIONAL IMMIGRATION SERVICE</vt:lpstr>
      <vt:lpstr>     NATIONAL IMMIGRATION SERVICE</vt:lpstr>
      <vt:lpstr>     NATIONAL IMMIGRATION SERVICE</vt:lpstr>
      <vt:lpstr>     NATIONAL IMMIGRATION SERVICE</vt:lpstr>
      <vt:lpstr>     NATIONAL IMMIGRATION SERVICE</vt:lpstr>
      <vt:lpstr>     NATIONAL IMMIGRATION SERVICE</vt:lpstr>
      <vt:lpstr>     NATIONAL IMMIGRATION SERVICE</vt:lpstr>
      <vt:lpstr>     NATIONAL IMMIGRATION SERVICE</vt:lpstr>
      <vt:lpstr>     NATIONAL IMMIGRATION SERVICE</vt:lpstr>
      <vt:lpstr>     NATIONAL IMMIGRATION SERVICE</vt:lpstr>
      <vt:lpstr>     NATIONAL IMMIGRATION SERVICE</vt:lpstr>
      <vt:lpstr>     NATIONAL IMMIGRATION SERVICE</vt:lpstr>
      <vt:lpstr>     NATIONAL IMMIGRATION SERVICE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SERVICIO NACIONAL DE MIGRACIÓN</dc:title>
  <dc:creator>cornelio caceres</dc:creator>
  <cp:lastModifiedBy>Christiane Lehnhoff</cp:lastModifiedBy>
  <cp:revision>65</cp:revision>
  <dcterms:created xsi:type="dcterms:W3CDTF">2014-07-25T01:13:35Z</dcterms:created>
  <dcterms:modified xsi:type="dcterms:W3CDTF">2014-12-16T17:27:21Z</dcterms:modified>
</cp:coreProperties>
</file>