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99" r:id="rId3"/>
    <p:sldId id="278" r:id="rId4"/>
    <p:sldId id="280" r:id="rId5"/>
    <p:sldId id="279" r:id="rId6"/>
    <p:sldId id="283" r:id="rId7"/>
    <p:sldId id="282" r:id="rId8"/>
    <p:sldId id="285" r:id="rId9"/>
    <p:sldId id="286" r:id="rId10"/>
    <p:sldId id="300" r:id="rId11"/>
    <p:sldId id="305" r:id="rId12"/>
    <p:sldId id="303" r:id="rId13"/>
    <p:sldId id="307" r:id="rId14"/>
    <p:sldId id="302" r:id="rId15"/>
    <p:sldId id="308" r:id="rId16"/>
    <p:sldId id="301" r:id="rId17"/>
    <p:sldId id="306" r:id="rId18"/>
    <p:sldId id="309" r:id="rId19"/>
    <p:sldId id="291" r:id="rId20"/>
    <p:sldId id="293" r:id="rId21"/>
    <p:sldId id="294" r:id="rId22"/>
    <p:sldId id="296" r:id="rId23"/>
    <p:sldId id="281" r:id="rId24"/>
    <p:sldId id="270" r:id="rId25"/>
    <p:sldId id="271" r:id="rId26"/>
  </p:sldIdLst>
  <p:sldSz cx="9144000" cy="6858000" type="screen4x3"/>
  <p:notesSz cx="7023100" cy="93091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420"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27824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770D18-F124-4261-899A-90FEBE65D36E}" type="datetimeFigureOut">
              <a:rPr lang="es-PA" smtClean="0"/>
              <a:t>15/11/16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0735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12051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0646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157646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424775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83674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416758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7046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91444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8299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770D18-F124-4261-899A-90FEBE65D36E}" type="datetimeFigureOut">
              <a:rPr lang="es-PA" smtClean="0"/>
              <a:t>15/11/16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288098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770D18-F124-4261-899A-90FEBE65D36E}" type="datetimeFigureOut">
              <a:rPr lang="es-PA" smtClean="0"/>
              <a:t>15/11/16</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41917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3"/>
          <p:cNvSpPr>
            <a:spLocks noGrp="1"/>
          </p:cNvSpPr>
          <p:nvPr>
            <p:ph type="ftr" sz="quarter" idx="11"/>
          </p:nvPr>
        </p:nvSpPr>
        <p:spPr/>
        <p:txBody>
          <a:bodyPr/>
          <a:lstStyle/>
          <a:p>
            <a:endParaRPr lang="es-PA"/>
          </a:p>
        </p:txBody>
      </p:sp>
      <p:sp>
        <p:nvSpPr>
          <p:cNvPr id="6" name="Slide Number Placeholder 4"/>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177520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2"/>
          <p:cNvSpPr>
            <a:spLocks noGrp="1"/>
          </p:cNvSpPr>
          <p:nvPr>
            <p:ph type="ftr" sz="quarter" idx="11"/>
          </p:nvPr>
        </p:nvSpPr>
        <p:spPr/>
        <p:txBody>
          <a:bodyPr/>
          <a:lstStyle/>
          <a:p>
            <a:endParaRPr lang="es-PA"/>
          </a:p>
        </p:txBody>
      </p:sp>
      <p:sp>
        <p:nvSpPr>
          <p:cNvPr id="6" name="Slide Number Placeholder 3"/>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25719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3770D18-F124-4261-899A-90FEBE65D36E}" type="datetimeFigureOut">
              <a:rPr lang="es-PA" smtClean="0"/>
              <a:t>15/11/16</a:t>
            </a:fld>
            <a:endParaRPr lang="es-PA"/>
          </a:p>
        </p:txBody>
      </p:sp>
      <p:sp>
        <p:nvSpPr>
          <p:cNvPr id="5" name="Footer Placeholder 5"/>
          <p:cNvSpPr>
            <a:spLocks noGrp="1"/>
          </p:cNvSpPr>
          <p:nvPr>
            <p:ph type="ftr" sz="quarter" idx="11"/>
          </p:nvPr>
        </p:nvSpPr>
        <p:spPr/>
        <p:txBody>
          <a:bodyPr/>
          <a:lstStyle/>
          <a:p>
            <a:endParaRPr lang="es-PA"/>
          </a:p>
        </p:txBody>
      </p:sp>
      <p:sp>
        <p:nvSpPr>
          <p:cNvPr id="6" name="Slide Number Placeholder 6"/>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303314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770D18-F124-4261-899A-90FEBE65D36E}" type="datetimeFigureOut">
              <a:rPr lang="es-PA" smtClean="0"/>
              <a:t>15/11/16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‹Nº›</a:t>
            </a:fld>
            <a:endParaRPr lang="es-PA"/>
          </a:p>
        </p:txBody>
      </p:sp>
    </p:spTree>
    <p:extLst>
      <p:ext uri="{BB962C8B-B14F-4D97-AF65-F5344CB8AC3E}">
        <p14:creationId xmlns:p14="http://schemas.microsoft.com/office/powerpoint/2010/main" val="169058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770D18-F124-4261-899A-90FEBE65D36E}" type="datetimeFigureOut">
              <a:rPr lang="es-PA" smtClean="0"/>
              <a:t>15/11/16</a:t>
            </a:fld>
            <a:endParaRPr lang="es-P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P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A60CB8A-6EF4-4C40-AEE5-3429A8D77CFC}" type="slidenum">
              <a:rPr lang="es-PA" smtClean="0"/>
              <a:t>‹Nº›</a:t>
            </a:fld>
            <a:endParaRPr lang="es-PA"/>
          </a:p>
        </p:txBody>
      </p:sp>
    </p:spTree>
    <p:extLst>
      <p:ext uri="{BB962C8B-B14F-4D97-AF65-F5344CB8AC3E}">
        <p14:creationId xmlns:p14="http://schemas.microsoft.com/office/powerpoint/2010/main" val="3691935888"/>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49781F27-18E5-4244-9D8E-D78493A00959"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cid:2E563266-36C4-4044-9CB1-F956D4A9811E" TargetMode="External"/><Relationship Id="rId5" Type="http://schemas.openxmlformats.org/officeDocument/2006/relationships/image" Target="../media/image3.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cid:2E563266-36C4-4044-9CB1-F956D4A9811E"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cid:2E563266-36C4-4044-9CB1-F956D4A9811E" TargetMode="External"/><Relationship Id="rId5" Type="http://schemas.openxmlformats.org/officeDocument/2006/relationships/image" Target="../media/image3.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cid:2E563266-36C4-4044-9CB1-F956D4A9811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cid:2E563266-36C4-4044-9CB1-F956D4A9811E"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cid:2E563266-36C4-4044-9CB1-F956D4A9811E" TargetMode="External"/><Relationship Id="rId5" Type="http://schemas.openxmlformats.org/officeDocument/2006/relationships/image" Target="../media/image3.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cid:2E563266-36C4-4044-9CB1-F956D4A9811E"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cid:2E563266-36C4-4044-9CB1-F956D4A9811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gcntp@minseg.gob.pa"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cid:2E563266-36C4-4044-9CB1-F956D4A9811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2E563266-36C4-4044-9CB1-F956D4A9811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5"/>
            <a:ext cx="7772400" cy="1296144"/>
          </a:xfrm>
        </p:spPr>
        <p:txBody>
          <a:bodyPr>
            <a:normAutofit/>
          </a:bodyPr>
          <a:lstStyle/>
          <a:p>
            <a:endParaRPr lang="es-PA" dirty="0"/>
          </a:p>
        </p:txBody>
      </p:sp>
      <p:sp>
        <p:nvSpPr>
          <p:cNvPr id="3" name="2 Subtítulo"/>
          <p:cNvSpPr>
            <a:spLocks noGrp="1"/>
          </p:cNvSpPr>
          <p:nvPr>
            <p:ph type="subTitle" idx="1"/>
          </p:nvPr>
        </p:nvSpPr>
        <p:spPr/>
        <p:txBody>
          <a:bodyPr/>
          <a:lstStyle/>
          <a:p>
            <a:endParaRPr lang="es-PA" dirty="0"/>
          </a:p>
        </p:txBody>
      </p:sp>
      <p:pic>
        <p:nvPicPr>
          <p:cNvPr id="4" name="3 Imagen" descr="cid:49781F27-18E5-4244-9D8E-D78493A00959"/>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15616" y="1268760"/>
            <a:ext cx="6984776" cy="4680520"/>
          </a:xfrm>
          <a:prstGeom prst="rect">
            <a:avLst/>
          </a:prstGeom>
          <a:noFill/>
          <a:ln>
            <a:noFill/>
          </a:ln>
        </p:spPr>
      </p:pic>
    </p:spTree>
    <p:extLst>
      <p:ext uri="{BB962C8B-B14F-4D97-AF65-F5344CB8AC3E}">
        <p14:creationId xmlns:p14="http://schemas.microsoft.com/office/powerpoint/2010/main" val="766409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514350" lvl="0" indent="-514350"/>
            <a:r>
              <a:rPr lang="es-ES" sz="3600" dirty="0" smtClean="0"/>
              <a:t>Eje Estratégico 1.Prevención,sensibilización </a:t>
            </a:r>
            <a:r>
              <a:rPr lang="es-ES" sz="3600" dirty="0"/>
              <a:t>y concienciación</a:t>
            </a:r>
            <a:r>
              <a:rPr lang="es-ES" dirty="0"/>
              <a:t>.</a:t>
            </a:r>
            <a:endParaRPr lang="es-PA"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4149080"/>
            <a:ext cx="4248472" cy="2389765"/>
          </a:xfrm>
        </p:spPr>
      </p:pic>
      <p:pic>
        <p:nvPicPr>
          <p:cNvPr id="5" name="Imagen 4" descr="C:\Users\rgarcia\Downloads\IMG-20161013-WA00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020" y="1964780"/>
            <a:ext cx="4242428" cy="2032698"/>
          </a:xfrm>
          <a:prstGeom prst="rect">
            <a:avLst/>
          </a:prstGeom>
          <a:noFill/>
          <a:ln>
            <a:noFill/>
          </a:ln>
        </p:spPr>
      </p:pic>
      <p:pic>
        <p:nvPicPr>
          <p:cNvPr id="6" name="Marcador de contenido 3" descr="C:\Users\rgarcia\Downloads\IMG-20161013-WA0001.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276872"/>
            <a:ext cx="3381710" cy="4069907"/>
          </a:xfrm>
          <a:prstGeom prst="rect">
            <a:avLst/>
          </a:prstGeom>
          <a:noFill/>
          <a:ln>
            <a:noFill/>
          </a:ln>
        </p:spPr>
      </p:pic>
      <p:pic>
        <p:nvPicPr>
          <p:cNvPr id="7" name="3 Imagen" descr="cid:2E563266-36C4-4044-9CB1-F956D4A9811E"/>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588224" y="982157"/>
            <a:ext cx="1450505" cy="871091"/>
          </a:xfrm>
          <a:prstGeom prst="rect">
            <a:avLst/>
          </a:prstGeom>
          <a:noFill/>
          <a:ln>
            <a:noFill/>
          </a:ln>
        </p:spPr>
      </p:pic>
    </p:spTree>
    <p:extLst>
      <p:ext uri="{BB962C8B-B14F-4D97-AF65-F5344CB8AC3E}">
        <p14:creationId xmlns:p14="http://schemas.microsoft.com/office/powerpoint/2010/main" val="117123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28964"/>
            <a:ext cx="8229600" cy="857250"/>
          </a:xfrm>
        </p:spPr>
        <p:txBody>
          <a:bodyPr>
            <a:normAutofit fontScale="90000"/>
          </a:bodyPr>
          <a:lstStyle/>
          <a:p>
            <a:r>
              <a:rPr lang="es-PA" dirty="0" smtClean="0"/>
              <a:t>Caminata Binacional </a:t>
            </a:r>
            <a:br>
              <a:rPr lang="es-PA" dirty="0" smtClean="0"/>
            </a:br>
            <a:r>
              <a:rPr lang="es-PA" dirty="0" smtClean="0"/>
              <a:t>Costa Rica-Panamá</a:t>
            </a:r>
            <a:endParaRPr lang="es-PA"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3025723"/>
            <a:ext cx="3347663" cy="1883060"/>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759180"/>
            <a:ext cx="3364597" cy="2241663"/>
          </a:xfrm>
          <a:prstGeom prst="rect">
            <a:avLst/>
          </a:prstGeom>
        </p:spPr>
      </p:pic>
      <p:pic>
        <p:nvPicPr>
          <p:cNvPr id="7" name="3 Imagen" descr="cid:2E563266-36C4-4044-9CB1-F956D4A9811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228184" y="1615253"/>
            <a:ext cx="1450505" cy="871091"/>
          </a:xfrm>
          <a:prstGeom prst="rect">
            <a:avLst/>
          </a:prstGeom>
          <a:noFill/>
          <a:ln>
            <a:noFill/>
          </a:ln>
        </p:spPr>
      </p:pic>
    </p:spTree>
    <p:extLst>
      <p:ext uri="{BB962C8B-B14F-4D97-AF65-F5344CB8AC3E}">
        <p14:creationId xmlns:p14="http://schemas.microsoft.com/office/powerpoint/2010/main" val="352031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s-ES" dirty="0" smtClean="0"/>
              <a:t>2. Atención </a:t>
            </a:r>
            <a:r>
              <a:rPr lang="es-ES" dirty="0"/>
              <a:t>y protección a víctimas.</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718" y="1772816"/>
            <a:ext cx="3877297" cy="2096442"/>
          </a:xfr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0" y="4005064"/>
            <a:ext cx="3877296" cy="195945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04452" y="2782441"/>
            <a:ext cx="4843045" cy="2173633"/>
          </a:xfrm>
          <a:prstGeom prst="rect">
            <a:avLst/>
          </a:prstGeom>
        </p:spPr>
      </p:pic>
      <p:pic>
        <p:nvPicPr>
          <p:cNvPr id="9" name="3 Imagen" descr="cid:2E563266-36C4-4044-9CB1-F956D4A9811E"/>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380312" y="1552006"/>
            <a:ext cx="1450505" cy="871091"/>
          </a:xfrm>
          <a:prstGeom prst="rect">
            <a:avLst/>
          </a:prstGeom>
          <a:noFill/>
          <a:ln>
            <a:noFill/>
          </a:ln>
        </p:spPr>
      </p:pic>
    </p:spTree>
    <p:extLst>
      <p:ext uri="{BB962C8B-B14F-4D97-AF65-F5344CB8AC3E}">
        <p14:creationId xmlns:p14="http://schemas.microsoft.com/office/powerpoint/2010/main" val="67991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s-ES" dirty="0" smtClean="0"/>
              <a:t>2. Atención </a:t>
            </a:r>
            <a:r>
              <a:rPr lang="es-ES" dirty="0"/>
              <a:t>y protección a víctimas.</a:t>
            </a:r>
          </a:p>
        </p:txBody>
      </p:sp>
      <p:sp>
        <p:nvSpPr>
          <p:cNvPr id="3" name="Marcador de contenido 2"/>
          <p:cNvSpPr>
            <a:spLocks noGrp="1"/>
          </p:cNvSpPr>
          <p:nvPr>
            <p:ph idx="1"/>
          </p:nvPr>
        </p:nvSpPr>
        <p:spPr/>
        <p:txBody>
          <a:bodyPr/>
          <a:lstStyle/>
          <a:p>
            <a:endParaRPr lang="es-PA"/>
          </a:p>
        </p:txBody>
      </p:sp>
    </p:spTree>
    <p:extLst>
      <p:ext uri="{BB962C8B-B14F-4D97-AF65-F5344CB8AC3E}">
        <p14:creationId xmlns:p14="http://schemas.microsoft.com/office/powerpoint/2010/main" val="426376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s-ES" dirty="0" smtClean="0"/>
              <a:t>Persecución del delito.</a:t>
            </a:r>
            <a:r>
              <a:rPr lang="es-PA" dirty="0" smtClean="0"/>
              <a:t> </a:t>
            </a:r>
            <a:endParaRPr lang="es-PA"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224" y="2348880"/>
            <a:ext cx="6568489" cy="4195762"/>
          </a:xfrm>
        </p:spPr>
      </p:pic>
      <p:pic>
        <p:nvPicPr>
          <p:cNvPr id="5" name="3 Imagen" descr="cid:2E563266-36C4-4044-9CB1-F956D4A9811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55460" y="1132070"/>
            <a:ext cx="1450505" cy="871091"/>
          </a:xfrm>
          <a:prstGeom prst="rect">
            <a:avLst/>
          </a:prstGeom>
          <a:noFill/>
          <a:ln>
            <a:noFill/>
          </a:ln>
        </p:spPr>
      </p:pic>
    </p:spTree>
    <p:extLst>
      <p:ext uri="{BB962C8B-B14F-4D97-AF65-F5344CB8AC3E}">
        <p14:creationId xmlns:p14="http://schemas.microsoft.com/office/powerpoint/2010/main" val="402315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 </a:t>
            </a:r>
            <a:r>
              <a:rPr lang="es-PA" sz="3200" b="1" dirty="0" smtClean="0"/>
              <a:t>Persecución del delito</a:t>
            </a:r>
            <a:endParaRPr lang="es-PA" sz="3200" b="1" dirty="0"/>
          </a:p>
        </p:txBody>
      </p:sp>
      <p:sp>
        <p:nvSpPr>
          <p:cNvPr id="3" name="Marcador de contenido 2"/>
          <p:cNvSpPr>
            <a:spLocks noGrp="1"/>
          </p:cNvSpPr>
          <p:nvPr>
            <p:ph idx="1"/>
          </p:nvPr>
        </p:nvSpPr>
        <p:spPr/>
        <p:txBody>
          <a:bodyPr>
            <a:normAutofit/>
          </a:bodyPr>
          <a:lstStyle/>
          <a:p>
            <a:r>
              <a:rPr lang="es-PA" dirty="0" smtClean="0"/>
              <a:t>Resultados de Operativos.</a:t>
            </a:r>
          </a:p>
          <a:p>
            <a:r>
              <a:rPr lang="es-PA" dirty="0" smtClean="0"/>
              <a:t>En 26 meses de gestión </a:t>
            </a:r>
          </a:p>
          <a:p>
            <a:r>
              <a:rPr lang="es-PA" dirty="0" smtClean="0"/>
              <a:t>Más de 120 victimas rescatadas.</a:t>
            </a:r>
          </a:p>
          <a:p>
            <a:r>
              <a:rPr lang="es-PA" dirty="0" smtClean="0"/>
              <a:t>Más de una docena de redes de trata desmanteladas.</a:t>
            </a:r>
          </a:p>
          <a:p>
            <a:r>
              <a:rPr lang="es-PA" dirty="0" smtClean="0"/>
              <a:t>Los responsables a ordenes del sistema de justicia.</a:t>
            </a:r>
          </a:p>
          <a:p>
            <a:pPr marL="0" indent="0">
              <a:buNone/>
            </a:pPr>
            <a:endParaRPr lang="es-PA" dirty="0" smtClean="0"/>
          </a:p>
          <a:p>
            <a:pPr marL="0" indent="0">
              <a:buNone/>
            </a:pPr>
            <a:r>
              <a:rPr lang="es-PA" dirty="0" smtClean="0"/>
              <a:t>División de trata de la DIJ en coordinación con el Ministerio Público.</a:t>
            </a:r>
            <a:endParaRPr lang="es-PA" dirty="0"/>
          </a:p>
        </p:txBody>
      </p:sp>
      <p:sp>
        <p:nvSpPr>
          <p:cNvPr id="4" name="AutoShape 2" descr="Resultado de imagen de ministerio de seguridad publica de pana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sp>
        <p:nvSpPr>
          <p:cNvPr id="5" name="AutoShape 4" descr="Resultado de imagen de ministerio de seguridad publica de panam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7"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2120" y="1290336"/>
            <a:ext cx="1438945" cy="1125824"/>
          </a:xfrm>
          <a:prstGeom prst="rect">
            <a:avLst/>
          </a:prstGeom>
          <a:noFill/>
          <a:ln>
            <a:noFill/>
          </a:ln>
        </p:spPr>
      </p:pic>
    </p:spTree>
    <p:extLst>
      <p:ext uri="{BB962C8B-B14F-4D97-AF65-F5344CB8AC3E}">
        <p14:creationId xmlns:p14="http://schemas.microsoft.com/office/powerpoint/2010/main" val="1271932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s-ES" dirty="0"/>
              <a:t>Cooperación internacional.</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965635"/>
            <a:ext cx="2664296" cy="4195762"/>
          </a:xfrm>
        </p:spPr>
      </p:pic>
      <p:pic>
        <p:nvPicPr>
          <p:cNvPr id="5" name="Imagen 4"/>
          <p:cNvPicPr>
            <a:picLocks noChangeAspect="1"/>
          </p:cNvPicPr>
          <p:nvPr/>
        </p:nvPicPr>
        <p:blipFill>
          <a:blip r:embed="rId3"/>
          <a:stretch>
            <a:fillRect/>
          </a:stretch>
        </p:blipFill>
        <p:spPr>
          <a:xfrm>
            <a:off x="3491880" y="1942431"/>
            <a:ext cx="3793199" cy="4218966"/>
          </a:xfrm>
          <a:prstGeom prst="rect">
            <a:avLst/>
          </a:prstGeom>
        </p:spPr>
      </p:pic>
      <p:pic>
        <p:nvPicPr>
          <p:cNvPr id="6" name="3 Imagen" descr="cid:2E563266-36C4-4044-9CB1-F956D4A9811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12" y="717437"/>
            <a:ext cx="1450505" cy="871091"/>
          </a:xfrm>
          <a:prstGeom prst="rect">
            <a:avLst/>
          </a:prstGeom>
          <a:noFill/>
          <a:ln>
            <a:noFill/>
          </a:ln>
        </p:spPr>
      </p:pic>
    </p:spTree>
    <p:extLst>
      <p:ext uri="{BB962C8B-B14F-4D97-AF65-F5344CB8AC3E}">
        <p14:creationId xmlns:p14="http://schemas.microsoft.com/office/powerpoint/2010/main" val="305715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588" y="1162735"/>
            <a:ext cx="7391350" cy="994172"/>
          </a:xfrm>
        </p:spPr>
        <p:txBody>
          <a:bodyPr>
            <a:normAutofit fontScale="90000"/>
          </a:bodyPr>
          <a:lstStyle/>
          <a:p>
            <a:r>
              <a:rPr lang="es-PA" dirty="0" smtClean="0"/>
              <a:t>17 va Reunión de la Coalición Regional </a:t>
            </a:r>
            <a:endParaRPr lang="es-PA"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441418"/>
            <a:ext cx="2618114" cy="1472690"/>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413706"/>
            <a:ext cx="4176183" cy="375878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93096"/>
            <a:ext cx="2449388" cy="1916979"/>
          </a:xfrm>
          <a:prstGeom prst="rect">
            <a:avLst/>
          </a:prstGeom>
        </p:spPr>
      </p:pic>
      <p:pic>
        <p:nvPicPr>
          <p:cNvPr id="8" name="3 Imagen" descr="cid:2E563266-36C4-4044-9CB1-F956D4A9811E"/>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773382" y="257757"/>
            <a:ext cx="1450505" cy="871091"/>
          </a:xfrm>
          <a:prstGeom prst="rect">
            <a:avLst/>
          </a:prstGeom>
          <a:noFill/>
          <a:ln>
            <a:noFill/>
          </a:ln>
        </p:spPr>
      </p:pic>
    </p:spTree>
    <p:extLst>
      <p:ext uri="{BB962C8B-B14F-4D97-AF65-F5344CB8AC3E}">
        <p14:creationId xmlns:p14="http://schemas.microsoft.com/office/powerpoint/2010/main" val="2045386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Cooperación Internacional.</a:t>
            </a:r>
            <a:endParaRPr lang="es-PA"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7971" y="2420888"/>
            <a:ext cx="3187965" cy="3480270"/>
          </a:xfr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420888"/>
            <a:ext cx="3347663" cy="3528392"/>
          </a:xfrm>
          <a:prstGeom prst="rect">
            <a:avLst/>
          </a:prstGeom>
        </p:spPr>
      </p:pic>
      <p:pic>
        <p:nvPicPr>
          <p:cNvPr id="7" name="3 Imagen" descr="cid:2E563266-36C4-4044-9CB1-F956D4A9811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92080" y="830432"/>
            <a:ext cx="1450505" cy="871091"/>
          </a:xfrm>
          <a:prstGeom prst="rect">
            <a:avLst/>
          </a:prstGeom>
          <a:noFill/>
          <a:ln>
            <a:noFill/>
          </a:ln>
        </p:spPr>
      </p:pic>
    </p:spTree>
    <p:extLst>
      <p:ext uri="{BB962C8B-B14F-4D97-AF65-F5344CB8AC3E}">
        <p14:creationId xmlns:p14="http://schemas.microsoft.com/office/powerpoint/2010/main" val="22298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b="1" dirty="0"/>
              <a:t>Implementación, seguimiento y monitoreo</a:t>
            </a:r>
            <a:r>
              <a:rPr lang="es-PA" sz="2700" b="1" dirty="0" smtClean="0"/>
              <a:t/>
            </a:r>
            <a:br>
              <a:rPr lang="es-PA" sz="2700" b="1" dirty="0" smtClean="0"/>
            </a:br>
            <a:r>
              <a:rPr lang="es-PA" sz="2400" dirty="0"/>
              <a:t/>
            </a:r>
            <a:br>
              <a:rPr lang="es-PA" sz="2400" dirty="0"/>
            </a:br>
            <a:r>
              <a:rPr lang="es-PA" sz="2400" dirty="0" smtClean="0"/>
              <a:t>Decreto </a:t>
            </a:r>
            <a:r>
              <a:rPr lang="es-PA" sz="2400" dirty="0" smtClean="0"/>
              <a:t>Ejecutivo que Reglamenta la Ley 79 de 2011.</a:t>
            </a:r>
            <a:endParaRPr lang="es-PA" sz="2400" dirty="0"/>
          </a:p>
        </p:txBody>
      </p:sp>
      <p:sp>
        <p:nvSpPr>
          <p:cNvPr id="5" name="Rectangle 1"/>
          <p:cNvSpPr>
            <a:spLocks noGrp="1" noChangeArrowheads="1"/>
          </p:cNvSpPr>
          <p:nvPr>
            <p:ph idx="1"/>
          </p:nvPr>
        </p:nvSpPr>
        <p:spPr bwMode="auto">
          <a:xfrm>
            <a:off x="755576" y="468642"/>
            <a:ext cx="7056784"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A"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PA"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PA"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endParaRPr lang="es-PA" sz="1800" b="1" u="sng"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endParaRPr lang="es-PA" sz="1800" b="1" u="sng" dirty="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r>
              <a:rPr lang="es-PA" sz="1800" b="1" u="sng" dirty="0" smtClean="0">
                <a:latin typeface="Calibri" panose="020F0502020204030204" pitchFamily="34" charset="0"/>
                <a:ea typeface="Calibri" panose="020F0502020204030204" pitchFamily="34" charset="0"/>
                <a:cs typeface="Times New Roman" panose="02020603050405020304" pitchFamily="18" charset="0"/>
              </a:rPr>
              <a:t>Política </a:t>
            </a:r>
            <a:r>
              <a:rPr lang="es-PA" sz="1800" b="1" u="sng" dirty="0">
                <a:latin typeface="Calibri" panose="020F0502020204030204" pitchFamily="34" charset="0"/>
                <a:ea typeface="Calibri" panose="020F0502020204030204" pitchFamily="34" charset="0"/>
                <a:cs typeface="Times New Roman" panose="02020603050405020304" pitchFamily="18" charset="0"/>
              </a:rPr>
              <a:t>Nacional contra la Trata de Personas</a:t>
            </a:r>
            <a:endParaRPr kumimoji="0" lang="es-PA"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Política Nacional</a:t>
            </a:r>
            <a:r>
              <a:rPr kumimoji="0" lang="es-PA" sz="18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deberá definir el conjunto de valores, principios y objetivos del Estado panameño.</a:t>
            </a:r>
            <a:endParaRPr kumimoji="0" lang="es-PA"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s-PA"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Comisión encargada de elaborar el borrador de la Política Nacional</a:t>
            </a:r>
            <a:endParaRPr kumimoji="0" lang="es-PA"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s-PA"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Término de la convocatoria</a:t>
            </a:r>
            <a:r>
              <a:rPr kumimoji="0" lang="es-PA"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dentro de los seis meses anteriores al vencimiento de la Política Vigente.</a:t>
            </a:r>
            <a:endParaRPr kumimoji="0" lang="es-PA" sz="18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Borrador presentado a la consideración del Consejo Directivo para su aprobación.</a:t>
            </a:r>
            <a:endParaRPr kumimoji="0" lang="es-PA" sz="18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MINSEG emitirá un Decreto Ejecutivo.</a:t>
            </a:r>
          </a:p>
          <a:p>
            <a:pPr eaLnBrk="0" fontAlgn="base" hangingPunct="0">
              <a:spcBef>
                <a:spcPct val="0"/>
              </a:spcBef>
              <a:spcAft>
                <a:spcPct val="0"/>
              </a:spcAft>
            </a:pPr>
            <a:r>
              <a:rPr lang="es-PA" sz="1800" dirty="0">
                <a:latin typeface="Calibri" panose="020F0502020204030204" pitchFamily="34" charset="0"/>
                <a:ea typeface="Calibri" panose="020F0502020204030204" pitchFamily="34" charset="0"/>
                <a:cs typeface="Times New Roman" panose="02020603050405020304" pitchFamily="18" charset="0"/>
              </a:rPr>
              <a:t>L</a:t>
            </a:r>
            <a:r>
              <a:rPr kumimoji="0" lang="es-PA"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vigencia de la Política Nacional 10 años.</a:t>
            </a:r>
            <a:endParaRPr kumimoji="0" lang="es-P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133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A" sz="3200" dirty="0" smtClean="0"/>
              <a:t>Reunión de la Red de funcionarios  de enlace para el Combate al Tráfico Ilícito de Migrantes y la Trata de Personas </a:t>
            </a:r>
            <a:endParaRPr lang="es-PA" sz="3200" dirty="0"/>
          </a:p>
        </p:txBody>
      </p:sp>
      <p:sp>
        <p:nvSpPr>
          <p:cNvPr id="3" name="Marcador de contenido 2"/>
          <p:cNvSpPr>
            <a:spLocks noGrp="1"/>
          </p:cNvSpPr>
          <p:nvPr>
            <p:ph idx="1"/>
          </p:nvPr>
        </p:nvSpPr>
        <p:spPr/>
        <p:txBody>
          <a:bodyPr/>
          <a:lstStyle/>
          <a:p>
            <a:endParaRPr lang="es-PA" dirty="0" smtClean="0"/>
          </a:p>
          <a:p>
            <a:endParaRPr lang="es-PA" dirty="0" smtClean="0"/>
          </a:p>
          <a:p>
            <a:r>
              <a:rPr lang="es-PA" dirty="0" smtClean="0"/>
              <a:t>Panamá. Reporte de nuevos esfuerzos, buenas prácticas desde la óptica de la corresponsabilidad en el combate a la Trata de Personas y el Trafico Ilícito de migrantes.</a:t>
            </a:r>
          </a:p>
          <a:p>
            <a:endParaRPr lang="es-PA" dirty="0"/>
          </a:p>
          <a:p>
            <a:r>
              <a:rPr lang="es-PA" dirty="0" smtClean="0"/>
              <a:t>San Pedro Sula, Honduras  15 de noviembre de 2016.</a:t>
            </a:r>
            <a:endParaRPr lang="es-PA" dirty="0"/>
          </a:p>
        </p:txBody>
      </p:sp>
    </p:spTree>
    <p:extLst>
      <p:ext uri="{BB962C8B-B14F-4D97-AF65-F5344CB8AC3E}">
        <p14:creationId xmlns:p14="http://schemas.microsoft.com/office/powerpoint/2010/main" val="4210881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dirty="0" smtClean="0"/>
              <a:t>Decreto Ejecutivo que Reglamenta la Ley 79 de 2011.</a:t>
            </a:r>
            <a:endParaRPr lang="es-PA" dirty="0"/>
          </a:p>
        </p:txBody>
      </p:sp>
      <p:sp>
        <p:nvSpPr>
          <p:cNvPr id="3" name="Marcador de contenido 2"/>
          <p:cNvSpPr>
            <a:spLocks noGrp="1"/>
          </p:cNvSpPr>
          <p:nvPr>
            <p:ph idx="1"/>
          </p:nvPr>
        </p:nvSpPr>
        <p:spPr>
          <a:xfrm>
            <a:off x="457200" y="1600200"/>
            <a:ext cx="8075240" cy="3845023"/>
          </a:xfrm>
        </p:spPr>
        <p:txBody>
          <a:bodyPr>
            <a:noAutofit/>
          </a:bodyPr>
          <a:lstStyle/>
          <a:p>
            <a:pPr marL="0" indent="0" algn="ctr">
              <a:buNone/>
            </a:pPr>
            <a:endParaRPr lang="es-PA" sz="1600" b="1" dirty="0" smtClean="0"/>
          </a:p>
          <a:p>
            <a:pPr marL="0" indent="0" algn="ctr">
              <a:buNone/>
            </a:pPr>
            <a:endParaRPr lang="es-PA" sz="1600" b="1" dirty="0"/>
          </a:p>
          <a:p>
            <a:pPr marL="0" indent="0" algn="ctr">
              <a:buNone/>
            </a:pPr>
            <a:endParaRPr lang="es-PA" sz="1600" b="1" dirty="0" smtClean="0"/>
          </a:p>
          <a:p>
            <a:pPr marL="0" indent="0" algn="ctr">
              <a:buNone/>
            </a:pPr>
            <a:r>
              <a:rPr lang="es-PA" sz="1600" b="1" dirty="0" smtClean="0"/>
              <a:t>Plan </a:t>
            </a:r>
            <a:r>
              <a:rPr lang="es-PA" sz="1600" b="1" dirty="0" smtClean="0"/>
              <a:t>Nacional contra la Trata de Personas.</a:t>
            </a:r>
          </a:p>
          <a:p>
            <a:pPr marL="0" indent="0" algn="ctr">
              <a:buNone/>
            </a:pPr>
            <a:endParaRPr lang="es-PA" sz="1600" b="1" dirty="0"/>
          </a:p>
          <a:p>
            <a:r>
              <a:rPr lang="es-PA" sz="1600" dirty="0" smtClean="0"/>
              <a:t>Plan </a:t>
            </a:r>
            <a:r>
              <a:rPr lang="es-PA" sz="1600" dirty="0"/>
              <a:t>Nacional cuya vigencia es de 5 años: Desarrolla las acciones y estrategias necesarias </a:t>
            </a:r>
            <a:r>
              <a:rPr lang="es-PA" sz="1600" dirty="0" smtClean="0"/>
              <a:t>para: </a:t>
            </a:r>
            <a:endParaRPr lang="es-PA" sz="1600" dirty="0"/>
          </a:p>
          <a:p>
            <a:pPr marL="0" indent="0">
              <a:buNone/>
            </a:pPr>
            <a:r>
              <a:rPr lang="es-PA" sz="1600" dirty="0" smtClean="0"/>
              <a:t>	Prevenir</a:t>
            </a:r>
            <a:r>
              <a:rPr lang="es-PA" sz="1600" dirty="0"/>
              <a:t>.</a:t>
            </a:r>
          </a:p>
          <a:p>
            <a:pPr marL="0" indent="0">
              <a:buNone/>
            </a:pPr>
            <a:r>
              <a:rPr lang="es-PA" sz="1600" dirty="0" smtClean="0"/>
              <a:t>	Investigar</a:t>
            </a:r>
            <a:r>
              <a:rPr lang="es-PA" sz="1600" dirty="0"/>
              <a:t>.</a:t>
            </a:r>
          </a:p>
          <a:p>
            <a:pPr marL="0" indent="0">
              <a:buNone/>
            </a:pPr>
            <a:r>
              <a:rPr lang="es-PA" sz="1600" dirty="0" smtClean="0"/>
              <a:t>	Sancionar</a:t>
            </a:r>
            <a:r>
              <a:rPr lang="es-PA" sz="1600" dirty="0"/>
              <a:t>.</a:t>
            </a:r>
          </a:p>
          <a:p>
            <a:r>
              <a:rPr lang="es-PA" sz="1600" dirty="0"/>
              <a:t>Y garantizar la atención y protección a las victimas y familiares.</a:t>
            </a:r>
          </a:p>
          <a:p>
            <a:r>
              <a:rPr lang="es-PA" sz="1600" dirty="0"/>
              <a:t>Incluye a las Instituciones responsables de las acciones plazos e indicadores específicos de evaluación de cumplimiento.</a:t>
            </a:r>
          </a:p>
        </p:txBody>
      </p:sp>
      <p:pic>
        <p:nvPicPr>
          <p:cNvPr id="5"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732240" y="1600200"/>
            <a:ext cx="1450505" cy="871091"/>
          </a:xfrm>
          <a:prstGeom prst="rect">
            <a:avLst/>
          </a:prstGeom>
          <a:noFill/>
          <a:ln>
            <a:noFill/>
          </a:ln>
        </p:spPr>
      </p:pic>
    </p:spTree>
    <p:extLst>
      <p:ext uri="{BB962C8B-B14F-4D97-AF65-F5344CB8AC3E}">
        <p14:creationId xmlns:p14="http://schemas.microsoft.com/office/powerpoint/2010/main" val="249841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dirty="0" smtClean="0"/>
              <a:t>Decreto Ejecutivo que Reglamenta la Ley 79 de 2011.</a:t>
            </a:r>
            <a:endParaRPr lang="es-PA" dirty="0"/>
          </a:p>
        </p:txBody>
      </p:sp>
      <p:sp>
        <p:nvSpPr>
          <p:cNvPr id="3" name="Marcador de contenido 2"/>
          <p:cNvSpPr>
            <a:spLocks noGrp="1"/>
          </p:cNvSpPr>
          <p:nvPr>
            <p:ph idx="1"/>
          </p:nvPr>
        </p:nvSpPr>
        <p:spPr/>
        <p:txBody>
          <a:bodyPr>
            <a:noAutofit/>
          </a:bodyPr>
          <a:lstStyle/>
          <a:p>
            <a:r>
              <a:rPr lang="es-PA" sz="1800" b="1" dirty="0"/>
              <a:t>Comisiones </a:t>
            </a:r>
            <a:r>
              <a:rPr lang="es-PA" sz="1800" b="1" dirty="0" smtClean="0"/>
              <a:t>Permanentes, su integración, deberes </a:t>
            </a:r>
            <a:r>
              <a:rPr lang="es-PA" sz="1800" b="1" dirty="0"/>
              <a:t>de los miembros, sus funciones y sesiones, la presentación de Informes.</a:t>
            </a:r>
            <a:endParaRPr lang="es-PA" sz="1800" dirty="0"/>
          </a:p>
          <a:p>
            <a:endParaRPr lang="es-PA" sz="1800" dirty="0"/>
          </a:p>
          <a:p>
            <a:pPr lvl="0">
              <a:buAutoNum type="arabicPeriod"/>
            </a:pPr>
            <a:r>
              <a:rPr lang="es-ES" sz="1800" dirty="0" smtClean="0"/>
              <a:t>Prevención</a:t>
            </a:r>
            <a:r>
              <a:rPr lang="es-ES" sz="1800" dirty="0"/>
              <a:t>, divulgación y </a:t>
            </a:r>
            <a:r>
              <a:rPr lang="es-ES" sz="1800" dirty="0" smtClean="0"/>
              <a:t>concientización.</a:t>
            </a:r>
          </a:p>
          <a:p>
            <a:pPr lvl="0">
              <a:buAutoNum type="arabicPeriod"/>
            </a:pPr>
            <a:r>
              <a:rPr lang="es-ES" sz="1800" dirty="0" smtClean="0"/>
              <a:t>Atención </a:t>
            </a:r>
            <a:r>
              <a:rPr lang="es-ES" sz="1800" dirty="0"/>
              <a:t>y protección a </a:t>
            </a:r>
            <a:r>
              <a:rPr lang="es-ES" sz="1800" dirty="0" smtClean="0"/>
              <a:t>víctimas.</a:t>
            </a:r>
            <a:endParaRPr lang="es-PA" sz="1800" dirty="0"/>
          </a:p>
          <a:p>
            <a:pPr lvl="0">
              <a:buAutoNum type="arabicPeriod"/>
            </a:pPr>
            <a:r>
              <a:rPr lang="es-ES" sz="1800" dirty="0" smtClean="0"/>
              <a:t>Persecución </a:t>
            </a:r>
            <a:r>
              <a:rPr lang="es-ES" sz="1800" dirty="0"/>
              <a:t>del </a:t>
            </a:r>
            <a:r>
              <a:rPr lang="es-ES" sz="1800" dirty="0" smtClean="0"/>
              <a:t>delito.</a:t>
            </a:r>
            <a:endParaRPr lang="es-PA" sz="1800" dirty="0"/>
          </a:p>
          <a:p>
            <a:pPr lvl="0">
              <a:buAutoNum type="arabicPeriod"/>
            </a:pPr>
            <a:r>
              <a:rPr lang="es-ES" sz="1800" dirty="0" smtClean="0"/>
              <a:t>Información</a:t>
            </a:r>
            <a:r>
              <a:rPr lang="es-ES" sz="1800" dirty="0"/>
              <a:t>, análisis e </a:t>
            </a:r>
            <a:r>
              <a:rPr lang="es-ES" sz="1800" dirty="0" smtClean="0"/>
              <a:t>investigación.</a:t>
            </a:r>
            <a:endParaRPr lang="es-PA" sz="1800" dirty="0"/>
          </a:p>
          <a:p>
            <a:pPr lvl="0">
              <a:buAutoNum type="arabicPeriod"/>
            </a:pPr>
            <a:r>
              <a:rPr lang="es-ES" sz="1800" dirty="0" smtClean="0"/>
              <a:t>Cooperación </a:t>
            </a:r>
            <a:r>
              <a:rPr lang="es-ES" sz="1800" dirty="0"/>
              <a:t>de asistencia técnica internacional y gestión de proyectos.</a:t>
            </a:r>
            <a:endParaRPr lang="es-PA" sz="1800" dirty="0"/>
          </a:p>
          <a:p>
            <a:endParaRPr lang="es-PA" sz="1600" dirty="0" smtClean="0"/>
          </a:p>
          <a:p>
            <a:endParaRPr lang="es-PA" sz="1600" dirty="0"/>
          </a:p>
          <a:p>
            <a:r>
              <a:rPr lang="es-ES" sz="1800" b="1" dirty="0"/>
              <a:t>Creación de nuevas comisiones técnicas especiales.</a:t>
            </a:r>
            <a:endParaRPr lang="es-PA" sz="1800" dirty="0"/>
          </a:p>
        </p:txBody>
      </p:sp>
      <p:pic>
        <p:nvPicPr>
          <p:cNvPr id="5"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387825" y="1335579"/>
            <a:ext cx="1450505" cy="871091"/>
          </a:xfrm>
          <a:prstGeom prst="rect">
            <a:avLst/>
          </a:prstGeom>
          <a:noFill/>
          <a:ln>
            <a:noFill/>
          </a:ln>
        </p:spPr>
      </p:pic>
    </p:spTree>
    <p:extLst>
      <p:ext uri="{BB962C8B-B14F-4D97-AF65-F5344CB8AC3E}">
        <p14:creationId xmlns:p14="http://schemas.microsoft.com/office/powerpoint/2010/main" val="869477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dirty="0" smtClean="0"/>
              <a:t>Decreto Ejecutivo que Reglamenta la Ley 79 de 2011.</a:t>
            </a:r>
            <a:endParaRPr lang="es-PA" dirty="0"/>
          </a:p>
        </p:txBody>
      </p:sp>
      <p:sp>
        <p:nvSpPr>
          <p:cNvPr id="3" name="Marcador de contenido 2"/>
          <p:cNvSpPr>
            <a:spLocks noGrp="1"/>
          </p:cNvSpPr>
          <p:nvPr>
            <p:ph idx="1"/>
          </p:nvPr>
        </p:nvSpPr>
        <p:spPr/>
        <p:txBody>
          <a:bodyPr>
            <a:noAutofit/>
          </a:bodyPr>
          <a:lstStyle/>
          <a:p>
            <a:pPr marL="0" indent="0" algn="ctr">
              <a:buNone/>
            </a:pPr>
            <a:r>
              <a:rPr lang="es-ES" sz="2800" b="1" dirty="0"/>
              <a:t>Unidades Especiales.</a:t>
            </a:r>
            <a:endParaRPr lang="es-PA" sz="2800" dirty="0"/>
          </a:p>
          <a:p>
            <a:pPr marL="0" indent="0" algn="ctr">
              <a:buNone/>
            </a:pPr>
            <a:endParaRPr lang="es-ES" sz="2800" dirty="0" smtClean="0"/>
          </a:p>
          <a:p>
            <a:pPr marL="0" indent="0">
              <a:buNone/>
            </a:pPr>
            <a:endParaRPr lang="es-ES" sz="1600" dirty="0"/>
          </a:p>
          <a:p>
            <a:r>
              <a:rPr lang="es-ES" sz="2400" dirty="0" smtClean="0"/>
              <a:t>Unidad </a:t>
            </a:r>
            <a:r>
              <a:rPr lang="es-PA" sz="2400" dirty="0"/>
              <a:t>de Identificación y Atención de Víctimas de Trata de Personas y </a:t>
            </a:r>
            <a:endParaRPr lang="es-PA" sz="2400" dirty="0" smtClean="0"/>
          </a:p>
          <a:p>
            <a:endParaRPr lang="es-PA" sz="2400" dirty="0"/>
          </a:p>
          <a:p>
            <a:r>
              <a:rPr lang="es-PA" sz="2400" dirty="0"/>
              <a:t>Unidad de Administración de Fondos para la Víctima de Trata</a:t>
            </a:r>
          </a:p>
          <a:p>
            <a:pPr marL="0" indent="0">
              <a:buNone/>
            </a:pPr>
            <a:r>
              <a:rPr lang="es-ES" sz="2400" dirty="0"/>
              <a:t> </a:t>
            </a:r>
            <a:endParaRPr lang="es-PA" sz="2400" dirty="0"/>
          </a:p>
          <a:p>
            <a:endParaRPr lang="es-PA" sz="1600" dirty="0"/>
          </a:p>
        </p:txBody>
      </p:sp>
      <p:pic>
        <p:nvPicPr>
          <p:cNvPr id="4" name="Imagen 3" descr="Resultado de imagen de ministerio de seguridad publica de panam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138444"/>
            <a:ext cx="1656184" cy="1012974"/>
          </a:xfrm>
          <a:prstGeom prst="rect">
            <a:avLst/>
          </a:prstGeom>
          <a:noFill/>
          <a:ln>
            <a:noFill/>
          </a:ln>
        </p:spPr>
      </p:pic>
      <p:pic>
        <p:nvPicPr>
          <p:cNvPr id="5" name="3 Imagen" descr="cid:2E563266-36C4-4044-9CB1-F956D4A9811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814101" y="2047576"/>
            <a:ext cx="1450505" cy="871091"/>
          </a:xfrm>
          <a:prstGeom prst="rect">
            <a:avLst/>
          </a:prstGeom>
          <a:noFill/>
          <a:ln>
            <a:noFill/>
          </a:ln>
        </p:spPr>
      </p:pic>
    </p:spTree>
    <p:extLst>
      <p:ext uri="{BB962C8B-B14F-4D97-AF65-F5344CB8AC3E}">
        <p14:creationId xmlns:p14="http://schemas.microsoft.com/office/powerpoint/2010/main" val="2115197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570186"/>
          </a:xfrm>
        </p:spPr>
        <p:txBody>
          <a:bodyPr/>
          <a:lstStyle/>
          <a:p>
            <a:r>
              <a:rPr lang="es-PA" dirty="0" smtClean="0"/>
              <a:t>Comisión Nacional de Trata de Personas</a:t>
            </a:r>
            <a:endParaRPr lang="es-PA" dirty="0"/>
          </a:p>
        </p:txBody>
      </p:sp>
      <p:sp>
        <p:nvSpPr>
          <p:cNvPr id="3" name="2 Marcador de contenido"/>
          <p:cNvSpPr>
            <a:spLocks noGrp="1"/>
          </p:cNvSpPr>
          <p:nvPr>
            <p:ph idx="1"/>
          </p:nvPr>
        </p:nvSpPr>
        <p:spPr>
          <a:xfrm>
            <a:off x="457200" y="2132856"/>
            <a:ext cx="8229600" cy="3993307"/>
          </a:xfrm>
        </p:spPr>
        <p:txBody>
          <a:bodyPr/>
          <a:lstStyle/>
          <a:p>
            <a:pPr marL="0" indent="0">
              <a:buNone/>
            </a:pPr>
            <a:r>
              <a:rPr lang="es-PA" b="1" dirty="0" smtClean="0">
                <a:hlinkClick r:id="rId2"/>
              </a:rPr>
              <a:t>Secretaria General </a:t>
            </a:r>
          </a:p>
          <a:p>
            <a:pPr marL="0" indent="0">
              <a:buNone/>
            </a:pPr>
            <a:r>
              <a:rPr lang="es-PA" b="1" dirty="0" smtClean="0">
                <a:hlinkClick r:id="rId2"/>
              </a:rPr>
              <a:t>Correo electrónico.</a:t>
            </a:r>
          </a:p>
          <a:p>
            <a:pPr marL="0" indent="0">
              <a:buNone/>
            </a:pPr>
            <a:r>
              <a:rPr lang="es-PA" b="1" dirty="0" smtClean="0">
                <a:hlinkClick r:id="rId2"/>
              </a:rPr>
              <a:t>sgcntp@minseg.gob.pa</a:t>
            </a:r>
            <a:endParaRPr lang="es-PA" b="1" dirty="0" smtClean="0"/>
          </a:p>
          <a:p>
            <a:pPr marL="0" indent="0">
              <a:buNone/>
            </a:pPr>
            <a:r>
              <a:rPr lang="es-PA" dirty="0" smtClean="0"/>
              <a:t>507-6983-3510</a:t>
            </a:r>
          </a:p>
          <a:p>
            <a:endParaRPr lang="es-PA" dirty="0" smtClean="0"/>
          </a:p>
          <a:p>
            <a:pPr marL="0" indent="0">
              <a:buNone/>
            </a:pPr>
            <a:r>
              <a:rPr lang="es-PA" dirty="0" smtClean="0"/>
              <a:t>Línea de Trata: 512-2220</a:t>
            </a:r>
            <a:endParaRPr lang="es-PA" dirty="0"/>
          </a:p>
        </p:txBody>
      </p:sp>
      <p:pic>
        <p:nvPicPr>
          <p:cNvPr id="4" name="3 Imagen" descr="cid:2E563266-36C4-4044-9CB1-F956D4A9811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451159" y="2196102"/>
            <a:ext cx="2050415" cy="1285875"/>
          </a:xfrm>
          <a:prstGeom prst="rect">
            <a:avLst/>
          </a:prstGeom>
          <a:noFill/>
          <a:ln>
            <a:noFill/>
          </a:ln>
        </p:spPr>
      </p:pic>
      <p:pic>
        <p:nvPicPr>
          <p:cNvPr id="5" name="Imagen 4" descr="Resultado de imagen de ministerio de seguridad publica de panam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275" y="4239921"/>
            <a:ext cx="1656184" cy="1012974"/>
          </a:xfrm>
          <a:prstGeom prst="rect">
            <a:avLst/>
          </a:prstGeom>
          <a:noFill/>
          <a:ln>
            <a:noFill/>
          </a:ln>
        </p:spPr>
      </p:pic>
    </p:spTree>
    <p:extLst>
      <p:ext uri="{BB962C8B-B14F-4D97-AF65-F5344CB8AC3E}">
        <p14:creationId xmlns:p14="http://schemas.microsoft.com/office/powerpoint/2010/main" val="79046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74042"/>
          </a:xfrm>
        </p:spPr>
        <p:txBody>
          <a:bodyPr>
            <a:normAutofit fontScale="90000"/>
          </a:bodyPr>
          <a:lstStyle/>
          <a:p>
            <a:endParaRPr lang="es-PA" dirty="0"/>
          </a:p>
        </p:txBody>
      </p:sp>
      <p:pic>
        <p:nvPicPr>
          <p:cNvPr id="4" name="3 Marcador de contenido" descr="C:\Users\Public\Pictures\Sample Pictures\trata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865515"/>
          </a:xfrm>
          <a:prstGeom prst="rect">
            <a:avLst/>
          </a:prstGeom>
          <a:noFill/>
          <a:ln>
            <a:noFill/>
          </a:ln>
        </p:spPr>
      </p:pic>
    </p:spTree>
    <p:extLst>
      <p:ext uri="{BB962C8B-B14F-4D97-AF65-F5344CB8AC3E}">
        <p14:creationId xmlns:p14="http://schemas.microsoft.com/office/powerpoint/2010/main" val="2316076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0026"/>
          </a:xfrm>
        </p:spPr>
        <p:txBody>
          <a:bodyPr>
            <a:normAutofit fontScale="90000"/>
          </a:bodyPr>
          <a:lstStyle/>
          <a:p>
            <a:endParaRPr lang="es-PA" dirty="0"/>
          </a:p>
        </p:txBody>
      </p:sp>
      <p:pic>
        <p:nvPicPr>
          <p:cNvPr id="4" name="3 Marcador de contenido" descr="C:\Users\rgarcia\Pictures\Trata 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229600" cy="5904656"/>
          </a:xfrm>
          <a:prstGeom prst="rect">
            <a:avLst/>
          </a:prstGeom>
          <a:noFill/>
          <a:ln>
            <a:noFill/>
          </a:ln>
        </p:spPr>
      </p:pic>
    </p:spTree>
    <p:extLst>
      <p:ext uri="{BB962C8B-B14F-4D97-AF65-F5344CB8AC3E}">
        <p14:creationId xmlns:p14="http://schemas.microsoft.com/office/powerpoint/2010/main" val="257435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fontScale="90000"/>
          </a:bodyPr>
          <a:lstStyle/>
          <a:p>
            <a:r>
              <a:rPr lang="es-PA" dirty="0" smtClean="0"/>
              <a:t>Comisión Nacional contra la Trata de Personas</a:t>
            </a:r>
            <a:endParaRPr lang="es-PA" dirty="0"/>
          </a:p>
        </p:txBody>
      </p:sp>
      <p:sp>
        <p:nvSpPr>
          <p:cNvPr id="3" name="2 Marcador de contenido"/>
          <p:cNvSpPr>
            <a:spLocks noGrp="1"/>
          </p:cNvSpPr>
          <p:nvPr>
            <p:ph idx="1"/>
          </p:nvPr>
        </p:nvSpPr>
        <p:spPr>
          <a:xfrm>
            <a:off x="457200" y="2132856"/>
            <a:ext cx="8229600" cy="3993307"/>
          </a:xfrm>
        </p:spPr>
        <p:txBody>
          <a:bodyPr>
            <a:normAutofit/>
          </a:bodyPr>
          <a:lstStyle/>
          <a:p>
            <a:r>
              <a:rPr lang="es-PA" dirty="0" smtClean="0"/>
              <a:t>Para llevar </a:t>
            </a:r>
            <a:r>
              <a:rPr lang="es-PA" dirty="0"/>
              <a:t>a cabo los compromisos previstos en los instrumentos </a:t>
            </a:r>
            <a:r>
              <a:rPr lang="es-PA" dirty="0" smtClean="0"/>
              <a:t>internacionales, </a:t>
            </a:r>
            <a:r>
              <a:rPr lang="es-PA" dirty="0"/>
              <a:t>el artículo 12 de la Ley 79 de 9 de noviembre de 2011 crea la Comisión Nacional contra la Trata de Personas, como </a:t>
            </a:r>
            <a:r>
              <a:rPr lang="es-PA" u="sng" dirty="0"/>
              <a:t>organismo técnico administrativo</a:t>
            </a:r>
            <a:r>
              <a:rPr lang="es-PA" dirty="0"/>
              <a:t>, con personería jurídica, </a:t>
            </a:r>
            <a:r>
              <a:rPr lang="es-PA" u="sng" dirty="0"/>
              <a:t>adscrita al Ministerio de Seguridad Pública</a:t>
            </a:r>
            <a:r>
              <a:rPr lang="es-PA" dirty="0"/>
              <a:t>, siendo el Consejo Directivo su órgano máximo de </a:t>
            </a:r>
            <a:r>
              <a:rPr lang="es-PA" dirty="0" smtClean="0"/>
              <a:t>decisión.</a:t>
            </a:r>
          </a:p>
          <a:p>
            <a:pPr marL="0" indent="0">
              <a:buNone/>
            </a:pPr>
            <a:endParaRPr lang="es-PA" dirty="0"/>
          </a:p>
        </p:txBody>
      </p:sp>
      <p:pic>
        <p:nvPicPr>
          <p:cNvPr id="4"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372200" y="836712"/>
            <a:ext cx="1450505" cy="871091"/>
          </a:xfrm>
          <a:prstGeom prst="rect">
            <a:avLst/>
          </a:prstGeom>
          <a:noFill/>
          <a:ln>
            <a:noFill/>
          </a:ln>
        </p:spPr>
      </p:pic>
    </p:spTree>
    <p:extLst>
      <p:ext uri="{BB962C8B-B14F-4D97-AF65-F5344CB8AC3E}">
        <p14:creationId xmlns:p14="http://schemas.microsoft.com/office/powerpoint/2010/main" val="12624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fontScale="90000"/>
          </a:bodyPr>
          <a:lstStyle/>
          <a:p>
            <a:r>
              <a:rPr lang="es-PA" dirty="0" smtClean="0"/>
              <a:t>Comisión Nacional contra la Trata de Personas</a:t>
            </a:r>
            <a:endParaRPr lang="es-PA" dirty="0"/>
          </a:p>
        </p:txBody>
      </p:sp>
      <p:sp>
        <p:nvSpPr>
          <p:cNvPr id="3" name="2 Marcador de contenido"/>
          <p:cNvSpPr>
            <a:spLocks noGrp="1"/>
          </p:cNvSpPr>
          <p:nvPr>
            <p:ph idx="1"/>
          </p:nvPr>
        </p:nvSpPr>
        <p:spPr>
          <a:xfrm>
            <a:off x="457200" y="2132856"/>
            <a:ext cx="8229600" cy="3993307"/>
          </a:xfrm>
        </p:spPr>
        <p:txBody>
          <a:bodyPr/>
          <a:lstStyle/>
          <a:p>
            <a:endParaRPr lang="es-PA" dirty="0" smtClean="0"/>
          </a:p>
          <a:p>
            <a:pPr marL="0" indent="0">
              <a:buNone/>
            </a:pPr>
            <a:endParaRPr lang="es-PA" dirty="0"/>
          </a:p>
        </p:txBody>
      </p:sp>
      <p:pic>
        <p:nvPicPr>
          <p:cNvPr id="4"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6176" y="1261765"/>
            <a:ext cx="1450505" cy="871091"/>
          </a:xfrm>
          <a:prstGeom prst="rect">
            <a:avLst/>
          </a:prstGeom>
          <a:noFill/>
          <a:ln>
            <a:noFill/>
          </a:ln>
        </p:spPr>
      </p:pic>
      <p:sp>
        <p:nvSpPr>
          <p:cNvPr id="7" name="Rectángulo 6"/>
          <p:cNvSpPr/>
          <p:nvPr/>
        </p:nvSpPr>
        <p:spPr>
          <a:xfrm>
            <a:off x="395536" y="2924944"/>
            <a:ext cx="8136904" cy="3416320"/>
          </a:xfrm>
          <a:prstGeom prst="rect">
            <a:avLst/>
          </a:prstGeom>
        </p:spPr>
        <p:txBody>
          <a:bodyPr wrap="square">
            <a:spAutoFit/>
          </a:bodyPr>
          <a:lstStyle/>
          <a:p>
            <a:r>
              <a:rPr lang="es-PA" dirty="0" smtClean="0"/>
              <a:t>El </a:t>
            </a:r>
            <a:r>
              <a:rPr lang="es-PA" dirty="0"/>
              <a:t>artículo 11 de la Ley 79 de 9 de noviembre de 2011, establece que le corresponderá a la </a:t>
            </a:r>
            <a:r>
              <a:rPr lang="es-PA" u="sng" dirty="0"/>
              <a:t>Comisión</a:t>
            </a:r>
            <a:r>
              <a:rPr lang="es-PA" dirty="0"/>
              <a:t> Nacional contra la Trata de Personas </a:t>
            </a:r>
            <a:r>
              <a:rPr lang="es-PA" u="sng" dirty="0"/>
              <a:t>el diseño, ejecución y seguimiento de la Política y el Plan Nacional contra la Trata de Personas</a:t>
            </a:r>
            <a:r>
              <a:rPr lang="es-PA" dirty="0"/>
              <a:t>;</a:t>
            </a:r>
          </a:p>
          <a:p>
            <a:endParaRPr lang="es-PA" dirty="0"/>
          </a:p>
          <a:p>
            <a:r>
              <a:rPr lang="es-PA" dirty="0" smtClean="0"/>
              <a:t>Corresponde </a:t>
            </a:r>
            <a:r>
              <a:rPr lang="es-PA" dirty="0"/>
              <a:t>al </a:t>
            </a:r>
            <a:r>
              <a:rPr lang="es-PA" u="sng" dirty="0"/>
              <a:t>Comité Directivo </a:t>
            </a:r>
            <a:r>
              <a:rPr lang="es-PA" dirty="0"/>
              <a:t>de la Comisión Nacional contra la Trata de Personas, promover </a:t>
            </a:r>
            <a:r>
              <a:rPr lang="es-PA" u="sng" dirty="0"/>
              <a:t>la creación de Comisiones y Unidades Técnicas como instancias operativas de la Comisión Nacional</a:t>
            </a:r>
            <a:r>
              <a:rPr lang="es-PA" dirty="0"/>
              <a:t>;</a:t>
            </a:r>
          </a:p>
          <a:p>
            <a:endParaRPr lang="es-PA" dirty="0"/>
          </a:p>
          <a:p>
            <a:r>
              <a:rPr lang="es-PA" dirty="0"/>
              <a:t>Que para el cumplimiento de sus tareas, la Ley 79 de 11 de noviembre de 2011 establece </a:t>
            </a:r>
            <a:r>
              <a:rPr lang="es-PA" u="sng" dirty="0"/>
              <a:t>la creación de la Unidad Técnica de Identificación y Atención de Víctimas</a:t>
            </a:r>
            <a:r>
              <a:rPr lang="es-PA" dirty="0"/>
              <a:t>, encargada de la identificación y atención primaria de las posibles víctimas de trata de personas</a:t>
            </a:r>
          </a:p>
        </p:txBody>
      </p:sp>
    </p:spTree>
    <p:extLst>
      <p:ext uri="{BB962C8B-B14F-4D97-AF65-F5344CB8AC3E}">
        <p14:creationId xmlns:p14="http://schemas.microsoft.com/office/powerpoint/2010/main" val="240959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fontScale="90000"/>
          </a:bodyPr>
          <a:lstStyle/>
          <a:p>
            <a:r>
              <a:rPr lang="es-PA" dirty="0" smtClean="0"/>
              <a:t>Comisión Nacional contra la Trata de Personas</a:t>
            </a:r>
            <a:endParaRPr lang="es-PA" dirty="0"/>
          </a:p>
        </p:txBody>
      </p:sp>
      <p:sp>
        <p:nvSpPr>
          <p:cNvPr id="3" name="2 Marcador de contenido"/>
          <p:cNvSpPr>
            <a:spLocks noGrp="1"/>
          </p:cNvSpPr>
          <p:nvPr>
            <p:ph idx="1"/>
          </p:nvPr>
        </p:nvSpPr>
        <p:spPr>
          <a:xfrm>
            <a:off x="457200" y="2132856"/>
            <a:ext cx="8229600" cy="3993307"/>
          </a:xfrm>
        </p:spPr>
        <p:txBody>
          <a:bodyPr/>
          <a:lstStyle/>
          <a:p>
            <a:endParaRPr lang="es-PA" dirty="0" smtClean="0"/>
          </a:p>
        </p:txBody>
      </p:sp>
      <p:pic>
        <p:nvPicPr>
          <p:cNvPr id="4"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228184" y="804159"/>
            <a:ext cx="1450505" cy="871091"/>
          </a:xfrm>
          <a:prstGeom prst="rect">
            <a:avLst/>
          </a:prstGeom>
          <a:noFill/>
          <a:ln>
            <a:noFill/>
          </a:ln>
        </p:spPr>
      </p:pic>
      <p:sp>
        <p:nvSpPr>
          <p:cNvPr id="6" name="Rectángulo 5"/>
          <p:cNvSpPr/>
          <p:nvPr/>
        </p:nvSpPr>
        <p:spPr>
          <a:xfrm>
            <a:off x="611560" y="2252237"/>
            <a:ext cx="7776864" cy="3416320"/>
          </a:xfrm>
          <a:prstGeom prst="rect">
            <a:avLst/>
          </a:prstGeom>
        </p:spPr>
        <p:txBody>
          <a:bodyPr wrap="square">
            <a:spAutoFit/>
          </a:bodyPr>
          <a:lstStyle/>
          <a:p>
            <a:r>
              <a:rPr lang="es-PA" dirty="0"/>
              <a:t>. La Comisión Nacional tendrá las siguientes funciones</a:t>
            </a:r>
            <a:r>
              <a:rPr lang="es-PA" dirty="0" smtClean="0"/>
              <a:t>:</a:t>
            </a:r>
          </a:p>
          <a:p>
            <a:endParaRPr lang="es-PA" dirty="0"/>
          </a:p>
          <a:p>
            <a:pPr marL="342900" indent="-342900">
              <a:buAutoNum type="arabicPeriod"/>
            </a:pPr>
            <a:r>
              <a:rPr lang="es-PA" u="sng" dirty="0" smtClean="0"/>
              <a:t>Diseñar </a:t>
            </a:r>
            <a:r>
              <a:rPr lang="es-PA" u="sng" dirty="0"/>
              <a:t>la Política Nacional contra la Trata de Personas</a:t>
            </a:r>
            <a:r>
              <a:rPr lang="es-PA" dirty="0"/>
              <a:t>, promover su aprobación </a:t>
            </a:r>
            <a:r>
              <a:rPr lang="es-PA" dirty="0" smtClean="0"/>
              <a:t>y adoptar </a:t>
            </a:r>
            <a:r>
              <a:rPr lang="es-PA" dirty="0"/>
              <a:t>las medidas necesarias para la gestión integrada de las instituciones </a:t>
            </a:r>
            <a:r>
              <a:rPr lang="es-PA" dirty="0" smtClean="0"/>
              <a:t>públicas relacionadas </a:t>
            </a:r>
            <a:r>
              <a:rPr lang="es-PA" dirty="0"/>
              <a:t>con la prevención, atención y represión del delito de trata de </a:t>
            </a:r>
            <a:r>
              <a:rPr lang="es-PA" dirty="0" smtClean="0"/>
              <a:t>personas.</a:t>
            </a:r>
          </a:p>
          <a:p>
            <a:pPr marL="342900" indent="-342900">
              <a:buAutoNum type="arabicPeriod"/>
            </a:pPr>
            <a:endParaRPr lang="es-PA" dirty="0" smtClean="0"/>
          </a:p>
          <a:p>
            <a:pPr marL="342900" indent="-342900">
              <a:buAutoNum type="arabicPeriod"/>
            </a:pPr>
            <a:r>
              <a:rPr lang="es-PA" dirty="0" smtClean="0"/>
              <a:t>Proponer</a:t>
            </a:r>
            <a:r>
              <a:rPr lang="es-PA" dirty="0"/>
              <a:t>, dirigir, impulsar, divulgar, coordinar y supervisar la elaboración,  </a:t>
            </a:r>
            <a:r>
              <a:rPr lang="es-PA" dirty="0" smtClean="0"/>
              <a:t>     seguimiento, ejecución </a:t>
            </a:r>
            <a:r>
              <a:rPr lang="es-PA" dirty="0"/>
              <a:t>y actualización del </a:t>
            </a:r>
            <a:r>
              <a:rPr lang="es-PA" u="sng" dirty="0"/>
              <a:t>Plan Nacional contra la Trata de Personas</a:t>
            </a:r>
            <a:r>
              <a:rPr lang="es-PA" u="sng" dirty="0" smtClean="0"/>
              <a:t>.</a:t>
            </a:r>
          </a:p>
          <a:p>
            <a:pPr marL="342900" indent="-342900">
              <a:buAutoNum type="arabicPeriod"/>
            </a:pPr>
            <a:endParaRPr lang="es-PA" dirty="0"/>
          </a:p>
          <a:p>
            <a:r>
              <a:rPr lang="es-PA" dirty="0" smtClean="0"/>
              <a:t>Art. 14 Ley No. 79 de 9 de noviembre de 2011</a:t>
            </a:r>
            <a:endParaRPr lang="es-PA" dirty="0"/>
          </a:p>
        </p:txBody>
      </p:sp>
    </p:spTree>
    <p:extLst>
      <p:ext uri="{BB962C8B-B14F-4D97-AF65-F5344CB8AC3E}">
        <p14:creationId xmlns:p14="http://schemas.microsoft.com/office/powerpoint/2010/main" val="1780376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fontScale="90000"/>
          </a:bodyPr>
          <a:lstStyle/>
          <a:p>
            <a:r>
              <a:rPr lang="es-PA" dirty="0" smtClean="0"/>
              <a:t>Comisión Nacional contra la Trata de Personas</a:t>
            </a:r>
            <a:endParaRPr lang="es-PA" dirty="0"/>
          </a:p>
        </p:txBody>
      </p:sp>
      <p:sp>
        <p:nvSpPr>
          <p:cNvPr id="3" name="2 Marcador de contenido"/>
          <p:cNvSpPr>
            <a:spLocks noGrp="1"/>
          </p:cNvSpPr>
          <p:nvPr>
            <p:ph idx="1"/>
          </p:nvPr>
        </p:nvSpPr>
        <p:spPr>
          <a:xfrm>
            <a:off x="457200" y="2132856"/>
            <a:ext cx="8229600" cy="3993307"/>
          </a:xfrm>
        </p:spPr>
        <p:txBody>
          <a:bodyPr/>
          <a:lstStyle/>
          <a:p>
            <a:pPr marL="0" indent="0">
              <a:buNone/>
            </a:pPr>
            <a:r>
              <a:rPr lang="es-PA" dirty="0" smtClean="0"/>
              <a:t>La </a:t>
            </a:r>
            <a:r>
              <a:rPr lang="es-PA" dirty="0"/>
              <a:t>Comisión Nacional estará estructurada así:</a:t>
            </a:r>
          </a:p>
          <a:p>
            <a:r>
              <a:rPr lang="es-PA" dirty="0"/>
              <a:t>1. El Consejo Directivo.</a:t>
            </a:r>
          </a:p>
          <a:p>
            <a:r>
              <a:rPr lang="es-PA" dirty="0"/>
              <a:t>2. La Secretaría General.</a:t>
            </a:r>
          </a:p>
          <a:p>
            <a:r>
              <a:rPr lang="es-PA" dirty="0"/>
              <a:t>3. Las Comisiones Técnicas.</a:t>
            </a:r>
          </a:p>
          <a:p>
            <a:r>
              <a:rPr lang="es-PA" dirty="0"/>
              <a:t>4. Las Unidades Técnicas</a:t>
            </a:r>
            <a:r>
              <a:rPr lang="es-PA" dirty="0" smtClean="0"/>
              <a:t>.</a:t>
            </a:r>
          </a:p>
          <a:p>
            <a:pPr marL="0" indent="0">
              <a:buNone/>
            </a:pPr>
            <a:endParaRPr lang="es-PA" sz="2400" dirty="0" smtClean="0"/>
          </a:p>
          <a:p>
            <a:pPr marL="0" indent="0">
              <a:buNone/>
            </a:pPr>
            <a:r>
              <a:rPr lang="es-PA" sz="2400" dirty="0" smtClean="0"/>
              <a:t>Art</a:t>
            </a:r>
            <a:r>
              <a:rPr lang="es-PA" sz="2400" dirty="0"/>
              <a:t>. </a:t>
            </a:r>
            <a:r>
              <a:rPr lang="es-PA" sz="2400" dirty="0" smtClean="0"/>
              <a:t>15 </a:t>
            </a:r>
            <a:r>
              <a:rPr lang="es-PA" sz="2400" dirty="0"/>
              <a:t>Ley No. 79 de 9 de noviembre de 2011</a:t>
            </a:r>
          </a:p>
          <a:p>
            <a:pPr marL="0" indent="0">
              <a:buNone/>
            </a:pPr>
            <a:endParaRPr lang="es-PA" dirty="0" smtClean="0"/>
          </a:p>
          <a:p>
            <a:pPr marL="0" indent="0">
              <a:buNone/>
            </a:pPr>
            <a:endParaRPr lang="es-PA" dirty="0"/>
          </a:p>
        </p:txBody>
      </p:sp>
      <p:pic>
        <p:nvPicPr>
          <p:cNvPr id="4"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300192" y="908720"/>
            <a:ext cx="1450505" cy="871091"/>
          </a:xfrm>
          <a:prstGeom prst="rect">
            <a:avLst/>
          </a:prstGeom>
          <a:noFill/>
          <a:ln>
            <a:noFill/>
          </a:ln>
        </p:spPr>
      </p:pic>
    </p:spTree>
    <p:extLst>
      <p:ext uri="{BB962C8B-B14F-4D97-AF65-F5344CB8AC3E}">
        <p14:creationId xmlns:p14="http://schemas.microsoft.com/office/powerpoint/2010/main" val="297865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a:bodyPr>
          <a:lstStyle/>
          <a:p>
            <a:r>
              <a:rPr lang="es-PA" sz="3200" dirty="0" smtClean="0"/>
              <a:t>Comisión Nacional contra la Trata de Personas</a:t>
            </a:r>
            <a:endParaRPr lang="es-PA" sz="3200" dirty="0"/>
          </a:p>
        </p:txBody>
      </p:sp>
      <p:sp>
        <p:nvSpPr>
          <p:cNvPr id="3" name="2 Marcador de contenido"/>
          <p:cNvSpPr>
            <a:spLocks noGrp="1"/>
          </p:cNvSpPr>
          <p:nvPr>
            <p:ph idx="1"/>
          </p:nvPr>
        </p:nvSpPr>
        <p:spPr>
          <a:xfrm>
            <a:off x="457200" y="2132856"/>
            <a:ext cx="8229600" cy="3993307"/>
          </a:xfrm>
        </p:spPr>
        <p:txBody>
          <a:bodyPr/>
          <a:lstStyle/>
          <a:p>
            <a:endParaRPr lang="es-PA" dirty="0" smtClean="0"/>
          </a:p>
          <a:p>
            <a:pPr marL="0" indent="0">
              <a:buNone/>
            </a:pPr>
            <a:endParaRPr lang="es-PA" dirty="0"/>
          </a:p>
        </p:txBody>
      </p:sp>
      <p:pic>
        <p:nvPicPr>
          <p:cNvPr id="4"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439035" y="836712"/>
            <a:ext cx="1450505" cy="871091"/>
          </a:xfrm>
          <a:prstGeom prst="rect">
            <a:avLst/>
          </a:prstGeom>
          <a:noFill/>
          <a:ln>
            <a:noFill/>
          </a:ln>
        </p:spPr>
      </p:pic>
      <p:sp>
        <p:nvSpPr>
          <p:cNvPr id="6" name="Rectángulo 5"/>
          <p:cNvSpPr/>
          <p:nvPr/>
        </p:nvSpPr>
        <p:spPr>
          <a:xfrm>
            <a:off x="450666" y="1916674"/>
            <a:ext cx="8009765" cy="4247317"/>
          </a:xfrm>
          <a:prstGeom prst="rect">
            <a:avLst/>
          </a:prstGeom>
        </p:spPr>
        <p:txBody>
          <a:bodyPr wrap="square">
            <a:spAutoFit/>
          </a:bodyPr>
          <a:lstStyle/>
          <a:p>
            <a:r>
              <a:rPr lang="es-PA" sz="1400" dirty="0"/>
              <a:t>El </a:t>
            </a:r>
            <a:r>
              <a:rPr lang="es-PA" sz="1400" u="sng" dirty="0"/>
              <a:t>Consejo Directivo será el órgano máximo de decisión de la Comisión Nacional</a:t>
            </a:r>
            <a:r>
              <a:rPr lang="es-PA" sz="1400" dirty="0"/>
              <a:t>,</a:t>
            </a:r>
          </a:p>
          <a:p>
            <a:r>
              <a:rPr lang="es-PA" sz="1400" dirty="0"/>
              <a:t>funcionará ad honórem y estará integrado por los siguientes miembros:</a:t>
            </a:r>
          </a:p>
          <a:p>
            <a:r>
              <a:rPr lang="es-PA" sz="1400" dirty="0"/>
              <a:t>1. El ministro o ministra de Seguridad Pública, quien lo presidirá.</a:t>
            </a:r>
          </a:p>
          <a:p>
            <a:r>
              <a:rPr lang="es-PA" sz="1400" dirty="0"/>
              <a:t>2. El ministro o ministra de Gobierno.</a:t>
            </a:r>
          </a:p>
          <a:p>
            <a:r>
              <a:rPr lang="es-PA" sz="1400" dirty="0"/>
              <a:t>3. El ministro o ministra de Relaciones Exteriores.</a:t>
            </a:r>
          </a:p>
          <a:p>
            <a:r>
              <a:rPr lang="es-PA" sz="1400" dirty="0"/>
              <a:t>4. El ministro o ministra de Trabajo y Desarrollo Laboral.</a:t>
            </a:r>
          </a:p>
          <a:p>
            <a:r>
              <a:rPr lang="es-PA" sz="1400" dirty="0"/>
              <a:t>5. El ministro o ministra de Desarrollo Social.</a:t>
            </a:r>
          </a:p>
          <a:p>
            <a:r>
              <a:rPr lang="es-PA" sz="1400" dirty="0"/>
              <a:t>6. El ministro o ministra de Educación.</a:t>
            </a:r>
          </a:p>
          <a:p>
            <a:r>
              <a:rPr lang="es-PA" sz="1400" dirty="0"/>
              <a:t>7. El ministro o ministra de Salud.</a:t>
            </a:r>
          </a:p>
          <a:p>
            <a:r>
              <a:rPr lang="es-PA" sz="1400" dirty="0"/>
              <a:t>8. El presidente o presidenta de la Corte Suprema de Justicia.</a:t>
            </a:r>
          </a:p>
          <a:p>
            <a:r>
              <a:rPr lang="es-PA" sz="1400" dirty="0"/>
              <a:t>9. El presidente o presidenta de la Asamblea Nacional.</a:t>
            </a:r>
          </a:p>
          <a:p>
            <a:r>
              <a:rPr lang="es-PA" sz="1400" dirty="0"/>
              <a:t>10. El procurador o procuradora general de la Nación.</a:t>
            </a:r>
          </a:p>
          <a:p>
            <a:r>
              <a:rPr lang="es-PA" sz="1400" dirty="0"/>
              <a:t>11. El administrador o administradora de la Autoridad de Turismo de Panamá.</a:t>
            </a:r>
          </a:p>
          <a:p>
            <a:r>
              <a:rPr lang="es-PA" sz="1400" dirty="0"/>
              <a:t>12. El director o directora del Instituto Nacional de la Mujer.</a:t>
            </a:r>
          </a:p>
          <a:p>
            <a:r>
              <a:rPr lang="es-PA" sz="1400" dirty="0"/>
              <a:t>13. El director o directora general de la Secretaría Nacional de la Niñez, Adolescencia y</a:t>
            </a:r>
          </a:p>
          <a:p>
            <a:r>
              <a:rPr lang="es-PA" sz="1400" dirty="0"/>
              <a:t>Familia.</a:t>
            </a:r>
          </a:p>
          <a:p>
            <a:r>
              <a:rPr lang="es-PA" sz="1400" dirty="0"/>
              <a:t>14. El defensor o defensora del pueblo.</a:t>
            </a:r>
          </a:p>
          <a:p>
            <a:r>
              <a:rPr lang="es-PA" sz="1400" dirty="0"/>
              <a:t>15. El presidente o presidenta de la Cámara de Comercio, Industrias y </a:t>
            </a:r>
            <a:r>
              <a:rPr lang="es-PA" sz="1600" dirty="0"/>
              <a:t>Agricultura.</a:t>
            </a:r>
          </a:p>
          <a:p>
            <a:r>
              <a:rPr lang="es-PA" sz="1600" dirty="0"/>
              <a:t>16. El presidente o presidenta del Consejo Nacional de la Empresa Privada.</a:t>
            </a:r>
          </a:p>
        </p:txBody>
      </p:sp>
    </p:spTree>
    <p:extLst>
      <p:ext uri="{BB962C8B-B14F-4D97-AF65-F5344CB8AC3E}">
        <p14:creationId xmlns:p14="http://schemas.microsoft.com/office/powerpoint/2010/main" val="173581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dirty="0" smtClean="0"/>
              <a:t>COMISION </a:t>
            </a:r>
            <a:r>
              <a:rPr lang="es-PA" dirty="0"/>
              <a:t>NACIONAL CONTRA LA TRATA DE PERSONAS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264354289"/>
              </p:ext>
            </p:extLst>
          </p:nvPr>
        </p:nvGraphicFramePr>
        <p:xfrm>
          <a:off x="611560" y="1417639"/>
          <a:ext cx="7632848" cy="211161"/>
        </p:xfrm>
        <a:graphic>
          <a:graphicData uri="http://schemas.openxmlformats.org/drawingml/2006/table">
            <a:tbl>
              <a:tblPr firstRow="1" firstCol="1" bandRow="1">
                <a:tableStyleId>{5C22544A-7EE6-4342-B048-85BDC9FD1C3A}</a:tableStyleId>
              </a:tblPr>
              <a:tblGrid>
                <a:gridCol w="7632848"/>
              </a:tblGrid>
              <a:tr h="211161">
                <a:tc>
                  <a:txBody>
                    <a:bodyPr/>
                    <a:lstStyle/>
                    <a:p>
                      <a:pPr>
                        <a:lnSpc>
                          <a:spcPct val="107000"/>
                        </a:lnSpc>
                        <a:spcAft>
                          <a:spcPts val="0"/>
                        </a:spcAft>
                      </a:pPr>
                      <a:r>
                        <a:rPr lang="es-PA" sz="1100" dirty="0">
                          <a:effectLst/>
                        </a:rPr>
                        <a:t>2016</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nvPr>
        </p:nvGraphicFramePr>
        <p:xfrm>
          <a:off x="611561" y="1772814"/>
          <a:ext cx="7560839" cy="3007793"/>
        </p:xfrm>
        <a:graphic>
          <a:graphicData uri="http://schemas.openxmlformats.org/drawingml/2006/table">
            <a:tbl>
              <a:tblPr firstRow="1" firstCol="1" bandRow="1">
                <a:tableStyleId>{5C22544A-7EE6-4342-B048-85BDC9FD1C3A}</a:tableStyleId>
              </a:tblPr>
              <a:tblGrid>
                <a:gridCol w="330123"/>
                <a:gridCol w="5968330"/>
                <a:gridCol w="1262386"/>
              </a:tblGrid>
              <a:tr h="234371">
                <a:tc>
                  <a:txBody>
                    <a:bodyPr/>
                    <a:lstStyle/>
                    <a:p>
                      <a:pPr>
                        <a:lnSpc>
                          <a:spcPct val="107000"/>
                        </a:lnSpc>
                        <a:spcAft>
                          <a:spcPts val="0"/>
                        </a:spcAft>
                      </a:pPr>
                      <a:r>
                        <a:rPr lang="es-PA" sz="1100" dirty="0">
                          <a:effectLst/>
                        </a:rPr>
                        <a:t>1.</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dirty="0">
                          <a:effectLst/>
                        </a:rPr>
                        <a:t>Reactivación de la cuenta.</a:t>
                      </a:r>
                      <a:endParaRPr lang="es-P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s-PA" sz="1100">
                          <a:effectLst/>
                        </a:rPr>
                        <a:t>2.</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dirty="0">
                          <a:effectLst/>
                        </a:rPr>
                        <a:t>Reunión Consejo Directivo Comisión Nacional contra la Trata de Personas.  </a:t>
                      </a:r>
                      <a:endParaRPr lang="es-P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s-PA" sz="1100">
                          <a:effectLst/>
                        </a:rPr>
                        <a:t>3.</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a:effectLst/>
                        </a:rPr>
                        <a:t>Elección de Secretario General de la Comisión Nacional Contra la Trata. </a:t>
                      </a:r>
                      <a:endParaRPr lang="es-P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s-PA" sz="1100">
                          <a:effectLst/>
                        </a:rPr>
                        <a:t>4..</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a:effectLst/>
                        </a:rPr>
                        <a:t>Decreto Ejecutivo – Reglamento de la Ley No. 79 de 9 de noviembre de 2011</a:t>
                      </a:r>
                      <a:endParaRPr lang="es-P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s-PA" sz="1100">
                          <a:effectLst/>
                        </a:rPr>
                        <a:t>5.</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dirty="0">
                          <a:effectLst/>
                        </a:rPr>
                        <a:t>Conferencia de Prensa.</a:t>
                      </a:r>
                      <a:endParaRPr lang="es-P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s-PA" sz="1100">
                          <a:effectLst/>
                        </a:rPr>
                        <a:t>5.</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dirty="0">
                          <a:effectLst/>
                        </a:rPr>
                        <a:t>Campaña  contra la Trata de Personas. </a:t>
                      </a:r>
                      <a:endParaRPr lang="es-P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0037">
                <a:tc>
                  <a:txBody>
                    <a:bodyPr/>
                    <a:lstStyle/>
                    <a:p>
                      <a:pPr>
                        <a:lnSpc>
                          <a:spcPct val="107000"/>
                        </a:lnSpc>
                        <a:spcAft>
                          <a:spcPts val="0"/>
                        </a:spcAft>
                      </a:pPr>
                      <a:r>
                        <a:rPr lang="es-PA" sz="1100">
                          <a:effectLst/>
                        </a:rPr>
                        <a:t>6.</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400" dirty="0">
                          <a:effectLst/>
                        </a:rPr>
                        <a:t>Caminata contra la Trata de Personas.</a:t>
                      </a:r>
                    </a:p>
                    <a:p>
                      <a:pPr>
                        <a:lnSpc>
                          <a:spcPct val="107000"/>
                        </a:lnSpc>
                        <a:spcAft>
                          <a:spcPts val="0"/>
                        </a:spcAft>
                      </a:pPr>
                      <a:r>
                        <a:rPr lang="es-PA" sz="1400" dirty="0">
                          <a:effectLst/>
                        </a:rPr>
                        <a:t>Domingo 18 de septiembre a las 7:00 am.</a:t>
                      </a:r>
                    </a:p>
                    <a:p>
                      <a:pPr>
                        <a:lnSpc>
                          <a:spcPct val="107000"/>
                        </a:lnSpc>
                        <a:spcAft>
                          <a:spcPts val="0"/>
                        </a:spcAft>
                      </a:pPr>
                      <a:r>
                        <a:rPr lang="es-PA" sz="1400" dirty="0">
                          <a:effectLst/>
                        </a:rPr>
                        <a:t>Estacionamientos del Hotel Miramar en la Cinta Costera.</a:t>
                      </a:r>
                    </a:p>
                    <a:p>
                      <a:pPr>
                        <a:lnSpc>
                          <a:spcPct val="107000"/>
                        </a:lnSpc>
                        <a:spcAft>
                          <a:spcPts val="0"/>
                        </a:spcAft>
                      </a:pPr>
                      <a:r>
                        <a:rPr lang="es-PA" sz="1400" dirty="0">
                          <a:effectLst/>
                        </a:rPr>
                        <a:t> </a:t>
                      </a:r>
                      <a:endParaRPr lang="es-P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242052405"/>
              </p:ext>
            </p:extLst>
          </p:nvPr>
        </p:nvGraphicFramePr>
        <p:xfrm>
          <a:off x="611560" y="4509120"/>
          <a:ext cx="7560840" cy="360040"/>
        </p:xfrm>
        <a:graphic>
          <a:graphicData uri="http://schemas.openxmlformats.org/drawingml/2006/table">
            <a:tbl>
              <a:tblPr firstRow="1" firstCol="1" bandRow="1">
                <a:tableStyleId>{5C22544A-7EE6-4342-B048-85BDC9FD1C3A}</a:tableStyleId>
              </a:tblPr>
              <a:tblGrid>
                <a:gridCol w="7560840"/>
              </a:tblGrid>
              <a:tr h="360040">
                <a:tc>
                  <a:txBody>
                    <a:bodyPr/>
                    <a:lstStyle/>
                    <a:p>
                      <a:pPr>
                        <a:lnSpc>
                          <a:spcPct val="107000"/>
                        </a:lnSpc>
                        <a:spcAft>
                          <a:spcPts val="0"/>
                        </a:spcAft>
                      </a:pPr>
                      <a:r>
                        <a:rPr lang="es-PA" sz="1100" dirty="0">
                          <a:effectLst/>
                        </a:rPr>
                        <a:t>2017</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058426851"/>
              </p:ext>
            </p:extLst>
          </p:nvPr>
        </p:nvGraphicFramePr>
        <p:xfrm>
          <a:off x="611560" y="5013176"/>
          <a:ext cx="7488832" cy="1080120"/>
        </p:xfrm>
        <a:graphic>
          <a:graphicData uri="http://schemas.openxmlformats.org/drawingml/2006/table">
            <a:tbl>
              <a:tblPr firstRow="1" firstCol="1" bandRow="1">
                <a:tableStyleId>{5C22544A-7EE6-4342-B048-85BDC9FD1C3A}</a:tableStyleId>
              </a:tblPr>
              <a:tblGrid>
                <a:gridCol w="326980"/>
                <a:gridCol w="5911489"/>
                <a:gridCol w="1250363"/>
              </a:tblGrid>
              <a:tr h="540060">
                <a:tc>
                  <a:txBody>
                    <a:bodyPr/>
                    <a:lstStyle/>
                    <a:p>
                      <a:pPr>
                        <a:lnSpc>
                          <a:spcPct val="107000"/>
                        </a:lnSpc>
                        <a:spcAft>
                          <a:spcPts val="0"/>
                        </a:spcAft>
                      </a:pPr>
                      <a:r>
                        <a:rPr lang="es-PA" sz="1100" dirty="0">
                          <a:effectLst/>
                        </a:rPr>
                        <a:t>7.</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600" dirty="0">
                          <a:effectLst/>
                        </a:rPr>
                        <a:t>Política Nacional contra la Trata de Personas . </a:t>
                      </a:r>
                      <a:endParaRPr lang="es-P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60">
                <a:tc>
                  <a:txBody>
                    <a:bodyPr/>
                    <a:lstStyle/>
                    <a:p>
                      <a:pPr>
                        <a:lnSpc>
                          <a:spcPct val="107000"/>
                        </a:lnSpc>
                        <a:spcAft>
                          <a:spcPts val="0"/>
                        </a:spcAft>
                      </a:pPr>
                      <a:r>
                        <a:rPr lang="es-PA" sz="1100">
                          <a:effectLst/>
                        </a:rPr>
                        <a:t>8.</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600" dirty="0">
                          <a:effectLst/>
                        </a:rPr>
                        <a:t>Plan Nacional  contra la Trata de Personas </a:t>
                      </a:r>
                      <a:endParaRPr lang="es-P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A"/>
          </a:p>
        </p:txBody>
      </p:sp>
      <p:pic>
        <p:nvPicPr>
          <p:cNvPr id="14" name="vlb1lightboxImage" descr="https://thumbs.dreamstime.com/z/green-hook-illustration-shadow-isolated-white-background-38789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988840"/>
            <a:ext cx="576064" cy="255081"/>
          </a:xfrm>
          <a:prstGeom prst="rect">
            <a:avLst/>
          </a:prstGeom>
          <a:noFill/>
          <a:ln>
            <a:noFill/>
          </a:ln>
        </p:spPr>
      </p:pic>
      <p:pic>
        <p:nvPicPr>
          <p:cNvPr id="15" name="vlb1lightboxImage" descr="https://thumbs.dreamstime.com/z/green-hook-illustration-shadow-isolated-white-background-38789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265" y="2243921"/>
            <a:ext cx="746125" cy="220517"/>
          </a:xfrm>
          <a:prstGeom prst="rect">
            <a:avLst/>
          </a:prstGeom>
          <a:noFill/>
          <a:ln>
            <a:noFill/>
          </a:ln>
        </p:spPr>
      </p:pic>
      <p:pic>
        <p:nvPicPr>
          <p:cNvPr id="16" name="vlb1lightboxImage" descr="https://thumbs.dreamstime.com/z/green-hook-illustration-shadow-isolated-white-background-38789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015" y="2601416"/>
            <a:ext cx="746125" cy="220518"/>
          </a:xfrm>
          <a:prstGeom prst="rect">
            <a:avLst/>
          </a:prstGeom>
          <a:noFill/>
          <a:ln>
            <a:noFill/>
          </a:ln>
        </p:spPr>
      </p:pic>
      <p:pic>
        <p:nvPicPr>
          <p:cNvPr id="17" name="vlb1lightboxImage" descr="https://thumbs.dreamstime.com/z/green-hook-illustration-shadow-isolated-white-background-38789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5903" y="2986759"/>
            <a:ext cx="576064" cy="255081"/>
          </a:xfrm>
          <a:prstGeom prst="rect">
            <a:avLst/>
          </a:prstGeom>
          <a:noFill/>
          <a:ln>
            <a:noFill/>
          </a:ln>
        </p:spPr>
      </p:pic>
      <p:pic>
        <p:nvPicPr>
          <p:cNvPr id="18" name="vlb1lightboxImage" descr="https://thumbs.dreamstime.com/z/green-hook-illustration-shadow-isolated-white-background-38789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265" y="3257347"/>
            <a:ext cx="576064" cy="255081"/>
          </a:xfrm>
          <a:prstGeom prst="rect">
            <a:avLst/>
          </a:prstGeom>
          <a:noFill/>
          <a:ln>
            <a:noFill/>
          </a:ln>
        </p:spPr>
      </p:pic>
    </p:spTree>
    <p:extLst>
      <p:ext uri="{BB962C8B-B14F-4D97-AF65-F5344CB8AC3E}">
        <p14:creationId xmlns:p14="http://schemas.microsoft.com/office/powerpoint/2010/main" val="138834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A" dirty="0" smtClean="0"/>
              <a:t>Decreto Ejecutivo que Reglamenta la Ley 79 de 2011.</a:t>
            </a:r>
            <a:endParaRPr lang="es-PA" dirty="0"/>
          </a:p>
        </p:txBody>
      </p:sp>
      <p:sp>
        <p:nvSpPr>
          <p:cNvPr id="3" name="Marcador de contenido 2"/>
          <p:cNvSpPr>
            <a:spLocks noGrp="1"/>
          </p:cNvSpPr>
          <p:nvPr>
            <p:ph idx="1"/>
          </p:nvPr>
        </p:nvSpPr>
        <p:spPr/>
        <p:txBody>
          <a:bodyPr>
            <a:noAutofit/>
          </a:bodyPr>
          <a:lstStyle/>
          <a:p>
            <a:endParaRPr lang="es-PA" sz="1400" dirty="0" smtClean="0"/>
          </a:p>
          <a:p>
            <a:r>
              <a:rPr lang="es-PA" sz="1400" dirty="0" smtClean="0"/>
              <a:t>Estructura </a:t>
            </a:r>
            <a:r>
              <a:rPr lang="es-PA" sz="1400" dirty="0"/>
              <a:t>de dicho borrador de Reglamento podemos detallarles lo </a:t>
            </a:r>
            <a:r>
              <a:rPr lang="es-PA" sz="1400" dirty="0" smtClean="0"/>
              <a:t>siguiente</a:t>
            </a:r>
            <a:r>
              <a:rPr lang="es-PA" sz="1400" dirty="0" smtClean="0"/>
              <a:t>:</a:t>
            </a:r>
            <a:endParaRPr lang="es-PA" sz="1400" dirty="0"/>
          </a:p>
          <a:p>
            <a:pPr marL="0" indent="0">
              <a:buNone/>
            </a:pPr>
            <a:r>
              <a:rPr lang="es-PA" sz="1400" dirty="0" smtClean="0"/>
              <a:t>El </a:t>
            </a:r>
            <a:r>
              <a:rPr lang="es-PA" sz="1400" dirty="0"/>
              <a:t>mismo recoge su objetivo, precisando los alcances de la Ley No. 79 que reglamenta, a su vez configura su ámbito de aplicación, los principios rectores de interpretación en la materia que regula, desarrolla una serie de definiciones, define con mayor precisión al reglamentar la ley tanto la elaboración de la Política Nacional contra la Trata de personas, como la consecución de un Plan Nacional contra la Trata de Personas orientado </a:t>
            </a:r>
            <a:r>
              <a:rPr lang="es-PA" sz="1400" u="sng" dirty="0"/>
              <a:t>en 5 ejes estratégicos a su haber</a:t>
            </a:r>
            <a:r>
              <a:rPr lang="es-PA" sz="1400" dirty="0" smtClean="0"/>
              <a:t>:</a:t>
            </a:r>
            <a:endParaRPr lang="es-PA" sz="1400" dirty="0"/>
          </a:p>
          <a:p>
            <a:pPr marL="514350" lvl="0" indent="-514350">
              <a:buAutoNum type="arabicPeriod"/>
            </a:pPr>
            <a:r>
              <a:rPr lang="es-ES" sz="1400" dirty="0" smtClean="0"/>
              <a:t>Prevención</a:t>
            </a:r>
            <a:r>
              <a:rPr lang="es-ES" sz="1400" dirty="0"/>
              <a:t>, sensibilización y concienciación</a:t>
            </a:r>
            <a:r>
              <a:rPr lang="es-ES" sz="1400" dirty="0" smtClean="0"/>
              <a:t>.</a:t>
            </a:r>
            <a:endParaRPr lang="es-PA" sz="1400" dirty="0" smtClean="0"/>
          </a:p>
          <a:p>
            <a:pPr marL="514350" lvl="0" indent="-514350">
              <a:buAutoNum type="arabicPeriod"/>
            </a:pPr>
            <a:r>
              <a:rPr lang="es-ES" sz="1400" dirty="0" smtClean="0"/>
              <a:t>Atención </a:t>
            </a:r>
            <a:r>
              <a:rPr lang="es-ES" sz="1400" dirty="0"/>
              <a:t>y protección a </a:t>
            </a:r>
            <a:r>
              <a:rPr lang="es-ES" sz="1400" dirty="0" smtClean="0"/>
              <a:t>víctimas.</a:t>
            </a:r>
          </a:p>
          <a:p>
            <a:pPr marL="514350" lvl="0" indent="-514350">
              <a:buAutoNum type="arabicPeriod"/>
            </a:pPr>
            <a:r>
              <a:rPr lang="es-ES" sz="1400" dirty="0" smtClean="0"/>
              <a:t>Persecución </a:t>
            </a:r>
            <a:r>
              <a:rPr lang="es-ES" sz="1400" dirty="0"/>
              <a:t>del </a:t>
            </a:r>
            <a:r>
              <a:rPr lang="es-ES" sz="1400" dirty="0" smtClean="0"/>
              <a:t>delito.</a:t>
            </a:r>
            <a:r>
              <a:rPr lang="es-PA" sz="1400" dirty="0"/>
              <a:t> </a:t>
            </a:r>
            <a:endParaRPr lang="es-PA" sz="1400" dirty="0" smtClean="0"/>
          </a:p>
          <a:p>
            <a:pPr marL="514350" lvl="0" indent="-514350">
              <a:buAutoNum type="arabicPeriod"/>
            </a:pPr>
            <a:r>
              <a:rPr lang="es-ES" sz="1400" dirty="0" smtClean="0"/>
              <a:t>Cooperación internacional.</a:t>
            </a:r>
          </a:p>
          <a:p>
            <a:pPr marL="514350" lvl="0" indent="-514350">
              <a:buAutoNum type="arabicPeriod"/>
            </a:pPr>
            <a:r>
              <a:rPr lang="es-ES" sz="1400" dirty="0" smtClean="0"/>
              <a:t>Implementación</a:t>
            </a:r>
            <a:r>
              <a:rPr lang="es-ES" sz="1400" dirty="0"/>
              <a:t>, seguimiento y monitoreo.</a:t>
            </a:r>
            <a:endParaRPr lang="es-PA" sz="1400" dirty="0"/>
          </a:p>
          <a:p>
            <a:pPr marL="0" indent="0">
              <a:buNone/>
            </a:pPr>
            <a:r>
              <a:rPr lang="es-ES" sz="1400" dirty="0"/>
              <a:t> </a:t>
            </a:r>
            <a:endParaRPr lang="es-PA" sz="1400" dirty="0"/>
          </a:p>
          <a:p>
            <a:pPr marL="0" indent="0">
              <a:buNone/>
            </a:pPr>
            <a:endParaRPr lang="es-PA" sz="1600" dirty="0"/>
          </a:p>
        </p:txBody>
      </p:sp>
      <p:pic>
        <p:nvPicPr>
          <p:cNvPr id="5" name="3 Imagen" descr="cid:2E563266-36C4-4044-9CB1-F956D4A9811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660232" y="1190513"/>
            <a:ext cx="1450505" cy="871091"/>
          </a:xfrm>
          <a:prstGeom prst="rect">
            <a:avLst/>
          </a:prstGeom>
          <a:noFill/>
          <a:ln>
            <a:noFill/>
          </a:ln>
        </p:spPr>
      </p:pic>
    </p:spTree>
    <p:extLst>
      <p:ext uri="{BB962C8B-B14F-4D97-AF65-F5344CB8AC3E}">
        <p14:creationId xmlns:p14="http://schemas.microsoft.com/office/powerpoint/2010/main" val="1100821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Retrospect</Template>
  <TotalTime>13328</TotalTime>
  <Words>1221</Words>
  <Application>Microsoft Office PowerPoint</Application>
  <PresentationFormat>Presentación en pantalla (4:3)</PresentationFormat>
  <Paragraphs>164</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Century Gothic</vt:lpstr>
      <vt:lpstr>Times New Roman</vt:lpstr>
      <vt:lpstr>Wingdings 3</vt:lpstr>
      <vt:lpstr>Ion</vt:lpstr>
      <vt:lpstr>Presentación de PowerPoint</vt:lpstr>
      <vt:lpstr>Reunión de la Red de funcionarios  de enlace para el Combate al Tráfico Ilícito de Migrantes y la Trata de Personas </vt:lpstr>
      <vt:lpstr>Comisión Nacional contra la Trata de Personas</vt:lpstr>
      <vt:lpstr>Comisión Nacional contra la Trata de Personas</vt:lpstr>
      <vt:lpstr>Comisión Nacional contra la Trata de Personas</vt:lpstr>
      <vt:lpstr>Comisión Nacional contra la Trata de Personas</vt:lpstr>
      <vt:lpstr>Comisión Nacional contra la Trata de Personas</vt:lpstr>
      <vt:lpstr>COMISION NACIONAL CONTRA LA TRATA DE PERSONAS</vt:lpstr>
      <vt:lpstr>Decreto Ejecutivo que Reglamenta la Ley 79 de 2011.</vt:lpstr>
      <vt:lpstr>Eje Estratégico 1.Prevención,sensibilización y concienciación.</vt:lpstr>
      <vt:lpstr>Caminata Binacional  Costa Rica-Panamá</vt:lpstr>
      <vt:lpstr>2. Atención y protección a víctimas.</vt:lpstr>
      <vt:lpstr>2. Atención y protección a víctimas.</vt:lpstr>
      <vt:lpstr>Persecución del delito. </vt:lpstr>
      <vt:lpstr> Persecución del delito</vt:lpstr>
      <vt:lpstr>Cooperación internacional.</vt:lpstr>
      <vt:lpstr>17 va Reunión de la Coalición Regional </vt:lpstr>
      <vt:lpstr>Cooperación Internacional.</vt:lpstr>
      <vt:lpstr>Implementación, seguimiento y monitoreo  Decreto Ejecutivo que Reglamenta la Ley 79 de 2011.</vt:lpstr>
      <vt:lpstr>Decreto Ejecutivo que Reglamenta la Ley 79 de 2011.</vt:lpstr>
      <vt:lpstr>Decreto Ejecutivo que Reglamenta la Ley 79 de 2011.</vt:lpstr>
      <vt:lpstr>Decreto Ejecutivo que Reglamenta la Ley 79 de 2011.</vt:lpstr>
      <vt:lpstr>Comisión Nacional de Trata de Personas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Garcia</dc:creator>
  <cp:lastModifiedBy>rgarcia</cp:lastModifiedBy>
  <cp:revision>49</cp:revision>
  <cp:lastPrinted>2016-09-14T17:05:42Z</cp:lastPrinted>
  <dcterms:created xsi:type="dcterms:W3CDTF">2016-09-05T19:27:00Z</dcterms:created>
  <dcterms:modified xsi:type="dcterms:W3CDTF">2016-11-15T12:48:29Z</dcterms:modified>
</cp:coreProperties>
</file>