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  <p:sldMasterId id="2147483989" r:id="rId2"/>
    <p:sldMasterId id="2147484013" r:id="rId3"/>
  </p:sldMasterIdLst>
  <p:notesMasterIdLst>
    <p:notesMasterId r:id="rId23"/>
  </p:notesMasterIdLst>
  <p:sldIdLst>
    <p:sldId id="256" r:id="rId4"/>
    <p:sldId id="339" r:id="rId5"/>
    <p:sldId id="341" r:id="rId6"/>
    <p:sldId id="337" r:id="rId7"/>
    <p:sldId id="338" r:id="rId8"/>
    <p:sldId id="347" r:id="rId9"/>
    <p:sldId id="348" r:id="rId10"/>
    <p:sldId id="349" r:id="rId11"/>
    <p:sldId id="343" r:id="rId12"/>
    <p:sldId id="342" r:id="rId13"/>
    <p:sldId id="269" r:id="rId14"/>
    <p:sldId id="306" r:id="rId15"/>
    <p:sldId id="281" r:id="rId16"/>
    <p:sldId id="277" r:id="rId17"/>
    <p:sldId id="283" r:id="rId18"/>
    <p:sldId id="330" r:id="rId19"/>
    <p:sldId id="350" r:id="rId20"/>
    <p:sldId id="351" r:id="rId21"/>
    <p:sldId id="31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sto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5" autoAdjust="0"/>
  </p:normalViewPr>
  <p:slideViewPr>
    <p:cSldViewPr snapToGrid="0" snapToObjects="1">
      <p:cViewPr varScale="1">
        <p:scale>
          <a:sx n="157" d="100"/>
          <a:sy n="157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74517A-47FD-8740-BA20-75E0FB1D4C52}" type="datetimeFigureOut">
              <a:rPr lang="es-ES"/>
              <a:pPr>
                <a:defRPr/>
              </a:pPr>
              <a:t>11/15/16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214AE2-584F-D04C-8DD0-1BF442D8B8A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641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A" altLang="es-PA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827DA-5738-42D8-9AB9-8F45C13FB354}" type="slidenum">
              <a:rPr kumimoji="0" lang="es-ES" altLang="es-PA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PA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PA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8FFB3-691B-4C88-B194-5BCD775B6946}" type="slidenum">
              <a:rPr kumimoji="0" lang="es-ES" altLang="es-PA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PA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14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Aparte del los problemas de inseguridad,</a:t>
            </a:r>
            <a:r>
              <a:rPr lang="es-ES" baseline="0" dirty="0" smtClean="0"/>
              <a:t> desempleo, conflictos sociales y discriminación racial, los problemas de salud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14AE2-584F-D04C-8DD0-1BF442D8B8A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09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Estos inmigrantes están siendo atendidos por un equipo multidisciplinario, Fuerza de Tarea Conjunta, integrado por Servicio Nacional de Fronteras, Sistema Nacional de Protección Civil, Ministerio de Salud y Ministerio de Relaciones Exteriores. Se han establecido albergues de atención sanitaria y humanitaria (ETAH), donde se les provee atención médica, traslado a centro de segundo y tercer nivel de atención según necesidad, alimentación y otros servicios básicos de salud.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14AE2-584F-D04C-8DD0-1BF442D8B8A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9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9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3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355C0-9A5A-473F-B0A7-C5D1DF725A95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35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27705-EAB1-4ECC-BB9F-9E5B7F9B5D69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6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31AB1-895C-4F82-9C65-D098D933F18E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9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F2C25-1EDF-4C33-9951-C9764BF8B390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05582-EB43-4ECB-B3F0-6A74F23EF430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3D5E5-7F67-49BF-820F-C7985948E299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6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723F7-91B6-4AE5-B5FE-E4FC9EA43CE0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44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42B7E-F4BE-4900-BAAF-3B07CCE253ED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6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708665-9F9D-4BE4-AE4B-4C99A2603A07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98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DF293-8212-41C2-A5EA-154036F38634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06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9171F1-6C6C-458F-AAA6-EB90EB60ADDE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71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4DBD-3215-4624-A24D-1D743323042E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3174-63A2-4506-BD52-7D84A7024F6C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653606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FECE8-1912-40BF-8CCF-82B5DBA62A3D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6475-05BD-4A39-9B31-56D16641EC03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78215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1FB3-96AF-4665-ABAF-BEC54A4B2CA2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6DAD-93C9-42F1-9251-253C99636A48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896563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19DC-0A90-4CAF-B5F6-EE410521239D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AFE3-3412-4504-8FAE-C477E82093EB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55927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58A6-7EAC-4640-9508-67C78A6BD75C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469E-0ACE-4899-AD72-1726DAA5A165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518624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B969-3099-4FDD-A45A-599C6B52D21A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86DF-1679-4116-AA5B-27BE0647A8FC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045893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1EB0-3CF0-4318-A883-EA0EEA9E501B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D648-A174-4676-B9E3-57B173BBF73C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77597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28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A765-5098-4299-8683-E52806DA97C3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C637-F7DF-47A5-863A-38472668CA7C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575524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8E12-83D1-443C-B01C-800CAD73ACAD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6C78-DDBE-47E0-9AA5-4AFDA04B362B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1577692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5F55-A5D7-40E3-B678-0E4D2476D257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A6AA7-0655-4D0C-95C2-0EB1E69F8B9B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2750853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62CD-5574-443D-BCB9-8C4144D6DAE7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2B76-36DA-4203-8370-27E558020CB5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390281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6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9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3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2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35B1-5EFE-430C-86DA-ABFE5E5819AA}" type="datetimeFigureOut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11/15/16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9D87-BFCD-4F71-A2A8-34F734A90A51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P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5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28CC8A-016B-4660-B89A-2ADE278E5E45}" type="datetime1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11/15/16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3C9EF0-7B29-4B0E-84F3-6D89AAF1BF84}" type="slidenum">
              <a:rPr lang="es-P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s-P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/>
              <a:t>Haga clic para modificar el estilo de texto del patrón</a:t>
            </a:r>
          </a:p>
          <a:p>
            <a:pPr lvl="1"/>
            <a:r>
              <a:rPr lang="es-ES" altLang="es-PA"/>
              <a:t>Segundo nivel</a:t>
            </a:r>
          </a:p>
          <a:p>
            <a:pPr lvl="2"/>
            <a:r>
              <a:rPr lang="es-ES" altLang="es-PA"/>
              <a:t>Tercer nivel</a:t>
            </a:r>
          </a:p>
          <a:p>
            <a:pPr lvl="3"/>
            <a:r>
              <a:rPr lang="es-ES" altLang="es-PA"/>
              <a:t>Cuarto nivel</a:t>
            </a:r>
          </a:p>
          <a:p>
            <a:pPr lvl="4"/>
            <a:r>
              <a:rPr lang="es-ES" altLang="es-PA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9B3854-A680-41BF-A614-1189D03DF09A}" type="datetimeFigureOut">
              <a:rPr lang="es-ES"/>
              <a:pPr>
                <a:defRPr/>
              </a:pPr>
              <a:t>11/15/16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BA34863-9C01-4B8C-8FE9-1128BFF89780}" type="slidenum">
              <a:rPr lang="es-ES" altLang="es-PA"/>
              <a:pPr>
                <a:defRPr/>
              </a:pPr>
              <a:t>‹Nr.›</a:t>
            </a:fld>
            <a:endParaRPr lang="es-ES" altLang="es-PA"/>
          </a:p>
        </p:txBody>
      </p:sp>
    </p:spTree>
    <p:extLst>
      <p:ext uri="{BB962C8B-B14F-4D97-AF65-F5344CB8AC3E}">
        <p14:creationId xmlns:p14="http://schemas.microsoft.com/office/powerpoint/2010/main" val="98364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w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ctrTitle"/>
          </p:nvPr>
        </p:nvSpPr>
        <p:spPr>
          <a:xfrm>
            <a:off x="571500" y="2257427"/>
            <a:ext cx="8001000" cy="1456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dirty="0" smtClean="0">
                <a:latin typeface="Calisto MT" charset="0"/>
                <a:ea typeface="+mj-ea"/>
                <a:cs typeface="+mj-cs"/>
              </a:rPr>
              <a:t> </a:t>
            </a:r>
            <a:r>
              <a:rPr lang="en-GB" sz="4000" dirty="0" smtClean="0">
                <a:latin typeface="Calisto MT" charset="0"/>
              </a:rPr>
              <a:t>The H</a:t>
            </a:r>
            <a:r>
              <a:rPr lang="en-GB" sz="4000" dirty="0" smtClean="0">
                <a:latin typeface="Calisto MT" charset="0"/>
                <a:ea typeface="+mj-ea"/>
                <a:cs typeface="+mj-cs"/>
              </a:rPr>
              <a:t>ealth Status of Irregular Migrants in Panama</a:t>
            </a:r>
            <a:endParaRPr lang="en-GB" sz="4000" dirty="0">
              <a:latin typeface="Calisto MT" charset="0"/>
              <a:ea typeface="+mj-ea"/>
              <a:cs typeface="+mj-cs"/>
            </a:endParaRPr>
          </a:p>
        </p:txBody>
      </p:sp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4784725" y="5464175"/>
            <a:ext cx="3787775" cy="1135063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itchFamily="34" charset="0"/>
              <a:buNone/>
              <a:defRPr/>
            </a:pPr>
            <a:r>
              <a:rPr lang="en-GB" smtClean="0">
                <a:latin typeface="Calisto MT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GB" smtClean="0">
              <a:latin typeface="Calisto MT" charset="0"/>
              <a:ea typeface="+mn-ea"/>
              <a:cs typeface="+mn-cs"/>
            </a:endParaRPr>
          </a:p>
          <a:p>
            <a:pPr eaLnBrk="1" fontAlgn="auto" hangingPunct="1">
              <a:buFont typeface="Arial" pitchFamily="34" charset="0"/>
              <a:buNone/>
              <a:defRPr/>
            </a:pPr>
            <a:endParaRPr lang="en-GB">
              <a:latin typeface="Calisto MT" charset="0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589" y="493204"/>
            <a:ext cx="1580254" cy="17642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05" y="5460626"/>
            <a:ext cx="1397374" cy="13973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739" y="5246350"/>
            <a:ext cx="2828509" cy="157071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80824" y="4572000"/>
            <a:ext cx="320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Dr Javier </a:t>
            </a:r>
            <a:r>
              <a:rPr lang="en-GB" dirty="0" err="1" smtClean="0"/>
              <a:t>López</a:t>
            </a:r>
            <a:endParaRPr lang="en-GB" dirty="0" smtClean="0"/>
          </a:p>
          <a:p>
            <a:pPr algn="ctr"/>
            <a:r>
              <a:rPr lang="en-GB" dirty="0" smtClean="0"/>
              <a:t>Vice-Minister of Health </a:t>
            </a:r>
          </a:p>
          <a:p>
            <a:pPr algn="ctr"/>
            <a:r>
              <a:rPr lang="en-GB" dirty="0"/>
              <a:t>i</a:t>
            </a:r>
            <a:r>
              <a:rPr lang="en-GB" dirty="0" smtClean="0"/>
              <a:t>n Special Functions</a:t>
            </a:r>
          </a:p>
          <a:p>
            <a:pPr algn="ctr"/>
            <a:r>
              <a:rPr lang="en-GB" dirty="0" smtClean="0"/>
              <a:t> Panama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3116" y="385261"/>
            <a:ext cx="7886700" cy="248279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>Main Pathologies Identified in Irregular Migrants (INMIR</a:t>
            </a:r>
            <a:r>
              <a:rPr lang="en-GB" sz="4000" b="1" dirty="0" smtClean="0"/>
              <a:t>)</a:t>
            </a:r>
            <a:br>
              <a:rPr lang="en-GB" sz="4000" b="1" dirty="0" smtClean="0"/>
            </a:br>
            <a:r>
              <a:rPr lang="en-GB" sz="4000" b="1" dirty="0" smtClean="0"/>
              <a:t>  </a:t>
            </a:r>
            <a:br>
              <a:rPr lang="en-GB" sz="4000" b="1" dirty="0" smtClean="0"/>
            </a:br>
            <a:r>
              <a:rPr lang="en-GB" sz="2400" b="1" dirty="0" smtClean="0"/>
              <a:t>More than 5,000 migrants have required health care i</a:t>
            </a:r>
            <a:r>
              <a:rPr lang="en-GB" sz="2400" b="1" dirty="0" smtClean="0"/>
              <a:t>n </a:t>
            </a:r>
            <a:br>
              <a:rPr lang="en-GB" sz="2400" b="1" dirty="0" smtClean="0"/>
            </a:br>
            <a:r>
              <a:rPr lang="en-GB" sz="2400" b="1" dirty="0" smtClean="0"/>
              <a:t>August-Se</a:t>
            </a:r>
            <a:r>
              <a:rPr lang="en-GB" sz="2400" b="1" dirty="0" smtClean="0"/>
              <a:t>ptember</a:t>
            </a:r>
            <a:endParaRPr lang="en-GB" sz="36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28650" y="3139163"/>
            <a:ext cx="7886700" cy="39522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Minor trauma;</a:t>
            </a:r>
          </a:p>
          <a:p>
            <a:r>
              <a:rPr lang="en-GB" sz="3200" dirty="0" smtClean="0"/>
              <a:t>Dermatitis/</a:t>
            </a:r>
            <a:r>
              <a:rPr lang="en-GB" sz="3200" dirty="0" err="1" smtClean="0"/>
              <a:t>piodermitis</a:t>
            </a:r>
            <a:r>
              <a:rPr lang="en-GB" sz="3200" dirty="0" smtClean="0"/>
              <a:t>;</a:t>
            </a:r>
          </a:p>
          <a:p>
            <a:r>
              <a:rPr lang="en-GB" sz="3200" dirty="0" err="1" smtClean="0"/>
              <a:t>Diarrhea</a:t>
            </a:r>
            <a:r>
              <a:rPr lang="en-GB" sz="3200" dirty="0"/>
              <a:t>/</a:t>
            </a:r>
            <a:r>
              <a:rPr lang="en-GB" sz="3200" dirty="0" smtClean="0"/>
              <a:t>dehydration;</a:t>
            </a:r>
          </a:p>
          <a:p>
            <a:r>
              <a:rPr lang="en-GB" sz="3200" dirty="0" smtClean="0"/>
              <a:t>Influenza-like syndrome;</a:t>
            </a:r>
          </a:p>
          <a:p>
            <a:r>
              <a:rPr lang="en-GB" sz="3200" dirty="0" smtClean="0"/>
              <a:t>Insect bites.</a:t>
            </a:r>
            <a:endParaRPr lang="en-GB" sz="32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1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6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latin typeface="Calisto MT" charset="0"/>
                <a:ea typeface="+mj-ea"/>
                <a:cs typeface="+mj-cs"/>
              </a:rPr>
              <a:t>Lajas</a:t>
            </a:r>
            <a:r>
              <a:rPr lang="en-GB" dirty="0" smtClean="0">
                <a:latin typeface="Calisto MT" charset="0"/>
                <a:ea typeface="+mj-ea"/>
                <a:cs typeface="+mj-cs"/>
              </a:rPr>
              <a:t> </a:t>
            </a:r>
            <a:r>
              <a:rPr lang="en-GB" dirty="0" err="1" smtClean="0">
                <a:latin typeface="Calisto MT" charset="0"/>
                <a:ea typeface="+mj-ea"/>
                <a:cs typeface="+mj-cs"/>
              </a:rPr>
              <a:t>Blancas</a:t>
            </a:r>
            <a:r>
              <a:rPr lang="en-GB" dirty="0" smtClean="0">
                <a:latin typeface="Calisto MT" charset="0"/>
                <a:ea typeface="+mj-ea"/>
                <a:cs typeface="+mj-cs"/>
              </a:rPr>
              <a:t> Community</a:t>
            </a:r>
            <a:endParaRPr lang="en-GB" dirty="0">
              <a:latin typeface="Calisto MT" charset="0"/>
              <a:ea typeface="+mj-ea"/>
              <a:cs typeface="+mj-cs"/>
            </a:endParaRPr>
          </a:p>
        </p:txBody>
      </p:sp>
      <p:pic>
        <p:nvPicPr>
          <p:cNvPr id="26626" name="Marcador de contenido 3" descr="20150529_1153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188" y="1225550"/>
            <a:ext cx="5476875" cy="3278188"/>
          </a:xfrm>
        </p:spPr>
      </p:pic>
      <p:pic>
        <p:nvPicPr>
          <p:cNvPr id="26627" name="Marcador de contenido 3" descr="IMG-20160816-WA00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701" y="3692525"/>
            <a:ext cx="566102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uadroTexto 1"/>
          <p:cNvSpPr txBox="1">
            <a:spLocks noChangeArrowheads="1"/>
          </p:cNvSpPr>
          <p:nvPr/>
        </p:nvSpPr>
        <p:spPr bwMode="auto">
          <a:xfrm>
            <a:off x="6394450" y="2111375"/>
            <a:ext cx="1161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smtClean="0"/>
              <a:t>BEFORE</a:t>
            </a:r>
            <a:endParaRPr lang="en-GB" sz="1800" dirty="0"/>
          </a:p>
        </p:txBody>
      </p:sp>
      <p:sp>
        <p:nvSpPr>
          <p:cNvPr id="26629" name="Rectángulo 2"/>
          <p:cNvSpPr>
            <a:spLocks noChangeArrowheads="1"/>
          </p:cNvSpPr>
          <p:nvPr/>
        </p:nvSpPr>
        <p:spPr bwMode="auto">
          <a:xfrm>
            <a:off x="5630863" y="1890713"/>
            <a:ext cx="84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4800" smtClean="0">
                <a:solidFill>
                  <a:srgbClr val="FFFF00"/>
                </a:solidFill>
                <a:latin typeface="Wingdings" charset="0"/>
                <a:cs typeface="Wingdings" charset="0"/>
              </a:rPr>
              <a:t>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26630" name="Rectángulo 4"/>
          <p:cNvSpPr>
            <a:spLocks noChangeArrowheads="1"/>
          </p:cNvSpPr>
          <p:nvPr/>
        </p:nvSpPr>
        <p:spPr bwMode="auto">
          <a:xfrm>
            <a:off x="1935163" y="4953000"/>
            <a:ext cx="989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5400" smtClean="0">
                <a:solidFill>
                  <a:srgbClr val="FFFF00"/>
                </a:solidFill>
                <a:latin typeface="Wingdings" charset="0"/>
                <a:cs typeface="Wingdings" charset="0"/>
              </a:rPr>
              <a:t></a:t>
            </a:r>
            <a:endParaRPr lang="en-GB">
              <a:solidFill>
                <a:srgbClr val="FFFF00"/>
              </a:solidFill>
            </a:endParaRPr>
          </a:p>
        </p:txBody>
      </p:sp>
      <p:sp>
        <p:nvSpPr>
          <p:cNvPr id="26631" name="CuadroTexto 7"/>
          <p:cNvSpPr txBox="1">
            <a:spLocks noChangeArrowheads="1"/>
          </p:cNvSpPr>
          <p:nvPr/>
        </p:nvSpPr>
        <p:spPr bwMode="auto">
          <a:xfrm>
            <a:off x="619125" y="5283200"/>
            <a:ext cx="150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800" dirty="0" smtClean="0"/>
              <a:t>AFTER</a:t>
            </a:r>
            <a:endParaRPr lang="en-GB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1"/>
          <p:cNvSpPr>
            <a:spLocks noGrp="1"/>
          </p:cNvSpPr>
          <p:nvPr>
            <p:ph type="title"/>
          </p:nvPr>
        </p:nvSpPr>
        <p:spPr>
          <a:xfrm>
            <a:off x="457200" y="-23813"/>
            <a:ext cx="8229600" cy="98425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latin typeface="Calisto MT" charset="0"/>
                <a:ea typeface="+mj-ea"/>
                <a:cs typeface="+mj-cs"/>
              </a:rPr>
              <a:t>Affected Villages</a:t>
            </a:r>
            <a:br>
              <a:rPr lang="en-GB" sz="3600" dirty="0" smtClean="0">
                <a:latin typeface="Calisto MT" charset="0"/>
                <a:ea typeface="+mj-ea"/>
                <a:cs typeface="+mj-cs"/>
              </a:rPr>
            </a:br>
            <a:r>
              <a:rPr lang="en-GB" sz="3600" dirty="0" smtClean="0">
                <a:latin typeface="Calisto MT" charset="0"/>
                <a:ea typeface="+mj-ea"/>
                <a:cs typeface="+mj-cs"/>
              </a:rPr>
              <a:t>Nuevo </a:t>
            </a:r>
            <a:r>
              <a:rPr lang="en-GB" sz="3600" dirty="0" err="1" smtClean="0">
                <a:latin typeface="Calisto MT" charset="0"/>
                <a:ea typeface="+mj-ea"/>
                <a:cs typeface="+mj-cs"/>
              </a:rPr>
              <a:t>Vigía</a:t>
            </a:r>
            <a:r>
              <a:rPr lang="en-GB" sz="3600" dirty="0" smtClean="0">
                <a:latin typeface="Calisto MT" charset="0"/>
                <a:ea typeface="+mj-ea"/>
                <a:cs typeface="+mj-cs"/>
              </a:rPr>
              <a:t>, Darién</a:t>
            </a:r>
            <a:endParaRPr lang="en-GB" sz="3600" dirty="0">
              <a:latin typeface="Calisto MT" charset="0"/>
              <a:ea typeface="+mj-ea"/>
              <a:cs typeface="+mj-cs"/>
            </a:endParaRPr>
          </a:p>
        </p:txBody>
      </p:sp>
      <p:pic>
        <p:nvPicPr>
          <p:cNvPr id="50178" name="Marcador de contenido 3" descr="Captura de pantalla 2016-08-22 a las 11.56.26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133475"/>
            <a:ext cx="8229600" cy="5165725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262" y="1"/>
            <a:ext cx="860738" cy="9604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-266132" y="469193"/>
            <a:ext cx="8591266" cy="754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latin typeface="Calisto MT" charset="0"/>
              </a:rPr>
              <a:t>Temporary Humanitarian Assistance Station (ETAH</a:t>
            </a:r>
            <a:r>
              <a:rPr lang="en-GB" sz="3600" dirty="0" smtClean="0">
                <a:latin typeface="Calisto MT" charset="0"/>
              </a:rPr>
              <a:t>)</a:t>
            </a:r>
            <a:r>
              <a:rPr lang="en-GB" sz="3600" dirty="0">
                <a:latin typeface="Calisto MT" charset="0"/>
              </a:rPr>
              <a:t> </a:t>
            </a:r>
            <a:r>
              <a:rPr lang="en-GB" sz="3600" dirty="0" smtClean="0">
                <a:latin typeface="Calisto MT" charset="0"/>
              </a:rPr>
              <a:t>–</a:t>
            </a:r>
            <a:r>
              <a:rPr lang="en-GB" sz="3600" dirty="0">
                <a:latin typeface="Calisto MT" charset="0"/>
              </a:rPr>
              <a:t/>
            </a:r>
            <a:br>
              <a:rPr lang="en-GB" sz="3600" dirty="0">
                <a:latin typeface="Calisto MT" charset="0"/>
              </a:rPr>
            </a:br>
            <a:r>
              <a:rPr lang="en-GB" sz="3600" dirty="0" smtClean="0">
                <a:latin typeface="Calisto MT" charset="0"/>
              </a:rPr>
              <a:t>Mas </a:t>
            </a:r>
            <a:r>
              <a:rPr lang="en-GB" sz="3600" dirty="0" smtClean="0">
                <a:latin typeface="Calisto MT" charset="0"/>
              </a:rPr>
              <a:t>Di in </a:t>
            </a:r>
            <a:r>
              <a:rPr lang="en-GB" sz="3600" dirty="0" err="1" smtClean="0">
                <a:latin typeface="Calisto MT" charset="0"/>
              </a:rPr>
              <a:t>Metetí</a:t>
            </a:r>
            <a:r>
              <a:rPr lang="en-GB" sz="3600" dirty="0" smtClean="0">
                <a:latin typeface="Calisto MT" charset="0"/>
              </a:rPr>
              <a:t>, Darién</a:t>
            </a:r>
            <a:endParaRPr lang="en-GB" sz="3600" dirty="0">
              <a:latin typeface="Calisto MT" charset="0"/>
            </a:endParaRPr>
          </a:p>
        </p:txBody>
      </p:sp>
      <p:pic>
        <p:nvPicPr>
          <p:cNvPr id="24578" name="Marcador de contenido 3" descr="IMG_12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52" y="1801504"/>
            <a:ext cx="8201465" cy="4324659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855" y="1"/>
            <a:ext cx="1069145" cy="11929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>
          <a:xfrm>
            <a:off x="116006" y="261766"/>
            <a:ext cx="8229600" cy="11080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smtClean="0">
                <a:latin typeface="Calisto MT" charset="0"/>
              </a:rPr>
              <a:t>ETAH – Nicanor, Metetí, Darién</a:t>
            </a:r>
            <a:endParaRPr lang="en-GB" sz="3600">
              <a:latin typeface="Calisto MT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243386" cy="51100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803" y="0"/>
            <a:ext cx="1021197" cy="1139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>
          <a:xfrm>
            <a:off x="56271" y="26267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mtClean="0">
                <a:latin typeface="Calisto MT" charset="0"/>
              </a:rPr>
              <a:t>ETAH – Nicanor, Metetí, Darién</a:t>
            </a:r>
            <a:endParaRPr lang="en-GB">
              <a:latin typeface="Calisto MT" charset="0"/>
            </a:endParaRP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91" y="1601369"/>
            <a:ext cx="7779434" cy="45236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871" y="1"/>
            <a:ext cx="858129" cy="9575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ETAH – </a:t>
            </a:r>
            <a:r>
              <a:rPr lang="en-GB" dirty="0" smtClean="0"/>
              <a:t>Puerto </a:t>
            </a:r>
            <a:r>
              <a:rPr lang="en-GB" dirty="0" err="1" smtClean="0"/>
              <a:t>Peñita</a:t>
            </a:r>
            <a:r>
              <a:rPr lang="en-GB" dirty="0" smtClean="0"/>
              <a:t>, Darién</a:t>
            </a:r>
            <a:endParaRPr lang="en-GB" dirty="0"/>
          </a:p>
        </p:txBody>
      </p:sp>
      <p:pic>
        <p:nvPicPr>
          <p:cNvPr id="4" name="Marcador de contenido 3" descr="IMG-20160921-WA00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36" y="1600200"/>
            <a:ext cx="8038928" cy="4525963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662" y="1"/>
            <a:ext cx="920338" cy="10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4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 smtClean="0"/>
              <a:t>International Response: </a:t>
            </a:r>
            <a:br>
              <a:rPr lang="en-GB" sz="4000" b="1" dirty="0" smtClean="0"/>
            </a:br>
            <a:r>
              <a:rPr lang="en-GB" sz="4000" b="1" dirty="0" smtClean="0"/>
              <a:t>WHAT SHOULD BE DONE?</a:t>
            </a:r>
            <a:endParaRPr lang="en-GB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62000"/>
            <a:ext cx="8229600" cy="4525963"/>
          </a:xfrm>
        </p:spPr>
        <p:txBody>
          <a:bodyPr/>
          <a:lstStyle/>
          <a:p>
            <a:r>
              <a:rPr lang="en-GB" dirty="0" smtClean="0"/>
              <a:t>2030 Agenda for Sustainable Development –     </a:t>
            </a:r>
            <a:r>
              <a:rPr lang="en-GB" sz="2400" dirty="0" smtClean="0"/>
              <a:t>Goal 10 includes a specific target on facilitating orderly, safe, regular and responsible migration and mobility of people. </a:t>
            </a:r>
          </a:p>
          <a:p>
            <a:r>
              <a:rPr lang="en-GB" sz="2800" dirty="0" smtClean="0"/>
              <a:t>New York Declaration for Refugees and Migrants – </a:t>
            </a:r>
            <a:r>
              <a:rPr lang="en-GB" sz="2000" dirty="0" smtClean="0"/>
              <a:t>71st Session of UNGA. No State can manage this displacement on its own. Greater international cooperation is required –</a:t>
            </a:r>
            <a:r>
              <a:rPr lang="en-GB" sz="2000" dirty="0" smtClean="0"/>
              <a:t> between countries of origin, transit and destination – to help receiving countries and communities</a:t>
            </a:r>
            <a:r>
              <a:rPr lang="en-GB" sz="2000" dirty="0" smtClean="0"/>
              <a:t>.  </a:t>
            </a:r>
          </a:p>
          <a:p>
            <a:r>
              <a:rPr lang="en-GB" sz="2800" dirty="0" smtClean="0"/>
              <a:t>Health of Migrants (CD55/11) – WHO/PAHO.</a:t>
            </a:r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80055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CD55/11 – Health of Migrants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c</a:t>
            </a:r>
            <a:r>
              <a:rPr lang="en-GB" dirty="0" smtClean="0"/>
              <a:t>ommitment to provide access to high-quality comprehensive health care for migrants in their territories of origin and destination, during transit and upon returning to their country of </a:t>
            </a:r>
            <a:r>
              <a:rPr lang="en-GB" dirty="0" smtClean="0"/>
              <a:t>origin;</a:t>
            </a:r>
            <a:endParaRPr lang="en-GB" dirty="0" smtClean="0"/>
          </a:p>
          <a:p>
            <a:r>
              <a:rPr lang="en-GB" dirty="0" smtClean="0"/>
              <a:t>The importance of addressing the social determinants of health and </a:t>
            </a:r>
            <a:r>
              <a:rPr lang="en-GB" dirty="0" smtClean="0"/>
              <a:t>eliminating barriers that hinder access to health care, such as cost, language, cultural differences, discrimination and lack of information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44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00580" y="5418518"/>
            <a:ext cx="8229600" cy="656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Ministry of Health of Panama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88" y="190793"/>
            <a:ext cx="7000875" cy="3016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dirty="0" smtClean="0">
              <a:latin typeface="Arial" charset="0"/>
            </a:endParaRPr>
          </a:p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MIGRATION ROUTES:</a:t>
            </a:r>
          </a:p>
          <a:p>
            <a:pPr algn="just" eaLnBrk="1" hangingPunct="1">
              <a:defRPr/>
            </a:pPr>
            <a:endParaRPr lang="en-GB" dirty="0" smtClean="0">
              <a:latin typeface="+mn-lt"/>
            </a:endParaRPr>
          </a:p>
          <a:p>
            <a:pPr algn="just" eaLnBrk="1" hangingPunct="1">
              <a:defRPr/>
            </a:pPr>
            <a:endParaRPr lang="en-GB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en-GB" dirty="0" smtClean="0">
                <a:latin typeface="+mn-lt"/>
              </a:rPr>
              <a:t>The </a:t>
            </a:r>
            <a:r>
              <a:rPr lang="en-GB" dirty="0" smtClean="0">
                <a:latin typeface="+mn-lt"/>
              </a:rPr>
              <a:t>route that is most commonly used by </a:t>
            </a:r>
            <a:r>
              <a:rPr lang="en-GB" dirty="0" smtClean="0">
                <a:latin typeface="+mn-lt"/>
              </a:rPr>
              <a:t>continental and extra-continental irregular migrants is through the Colombian border, since the geography of this country facilitates </a:t>
            </a:r>
            <a:r>
              <a:rPr lang="en-GB" dirty="0" smtClean="0">
                <a:latin typeface="+mn-lt"/>
              </a:rPr>
              <a:t>migration; until </a:t>
            </a:r>
            <a:r>
              <a:rPr lang="en-GB" dirty="0" smtClean="0">
                <a:latin typeface="+mn-lt"/>
              </a:rPr>
              <a:t>recently, it was difficult to detect migrants in that region. </a:t>
            </a:r>
          </a:p>
          <a:p>
            <a:pPr algn="just" eaLnBrk="1" hangingPunct="1">
              <a:defRPr/>
            </a:pPr>
            <a:endParaRPr lang="en-GB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en-GB" dirty="0" smtClean="0">
                <a:latin typeface="+mn-lt"/>
              </a:rPr>
              <a:t>Migrants </a:t>
            </a:r>
            <a:r>
              <a:rPr lang="en-GB" dirty="0" smtClean="0">
                <a:latin typeface="+mn-lt"/>
              </a:rPr>
              <a:t>travel </a:t>
            </a:r>
            <a:r>
              <a:rPr lang="en-GB" dirty="0" smtClean="0">
                <a:latin typeface="+mn-lt"/>
              </a:rPr>
              <a:t>to Panama by </a:t>
            </a:r>
            <a:r>
              <a:rPr lang="en-GB" dirty="0" smtClean="0">
                <a:latin typeface="+mn-lt"/>
              </a:rPr>
              <a:t>land and </a:t>
            </a:r>
            <a:r>
              <a:rPr lang="en-GB" dirty="0" smtClean="0">
                <a:latin typeface="+mn-lt"/>
              </a:rPr>
              <a:t>sea.</a:t>
            </a:r>
            <a:endParaRPr lang="en-GB" dirty="0">
              <a:latin typeface="+mn-lt"/>
            </a:endParaRPr>
          </a:p>
        </p:txBody>
      </p:sp>
      <p:sp>
        <p:nvSpPr>
          <p:cNvPr id="3" name="3 CuadroTexto"/>
          <p:cNvSpPr txBox="1"/>
          <p:nvPr/>
        </p:nvSpPr>
        <p:spPr>
          <a:xfrm>
            <a:off x="785813" y="3527743"/>
            <a:ext cx="7572375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PREVIOUS JOURNEY:</a:t>
            </a:r>
          </a:p>
          <a:p>
            <a:pPr algn="just" eaLnBrk="1" hangingPunct="1">
              <a:defRPr/>
            </a:pPr>
            <a:endParaRPr lang="en-GB" dirty="0" smtClean="0">
              <a:latin typeface="+mn-lt"/>
            </a:endParaRPr>
          </a:p>
          <a:p>
            <a:pPr algn="just" eaLnBrk="1" hangingPunct="1">
              <a:defRPr/>
            </a:pPr>
            <a:endParaRPr lang="en-GB" dirty="0" smtClean="0">
              <a:latin typeface="+mn-lt"/>
            </a:endParaRPr>
          </a:p>
          <a:p>
            <a:pPr algn="just" eaLnBrk="1" hangingPunct="1">
              <a:defRPr/>
            </a:pPr>
            <a:r>
              <a:rPr lang="en-GB" dirty="0" smtClean="0">
                <a:latin typeface="+mn-lt"/>
              </a:rPr>
              <a:t>Migrants arrive from the African continent in countries such as Brazil (Sao Paulo) and Ecuador (Quito) with regular migration status (visa and passport). From </a:t>
            </a:r>
            <a:r>
              <a:rPr lang="en-GB" dirty="0" smtClean="0">
                <a:latin typeface="+mn-lt"/>
              </a:rPr>
              <a:t>there, </a:t>
            </a:r>
            <a:r>
              <a:rPr lang="en-GB" dirty="0" smtClean="0">
                <a:latin typeface="+mn-lt"/>
              </a:rPr>
              <a:t>they continue their journey with irregular migration status, travelling by land and sea and avoiding immigration controls at the borders of Venezuela, Colombia and Panama. </a:t>
            </a:r>
            <a:endParaRPr lang="en-GB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8" y="1"/>
            <a:ext cx="1112838" cy="12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7003"/>
      </p:ext>
    </p:extLst>
  </p:cSld>
  <p:clrMapOvr>
    <a:masterClrMapping/>
  </p:clrMapOvr>
  <p:transition xmlns:p14="http://schemas.microsoft.com/office/powerpoint/2010/main"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813" y="1000125"/>
            <a:ext cx="7429500" cy="3939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GB" dirty="0" smtClean="0">
              <a:latin typeface="+mn-lt"/>
            </a:endParaRPr>
          </a:p>
          <a:p>
            <a:pPr algn="ctr" eaLnBrk="1" hangingPunct="1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RECENT MIGRATION FLOWS:</a:t>
            </a:r>
          </a:p>
          <a:p>
            <a:pPr algn="ctr" eaLnBrk="1" hangingPunct="1">
              <a:defRPr/>
            </a:pP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eaLnBrk="1" hangingPunct="1">
              <a:defRPr/>
            </a:pPr>
            <a:endParaRPr lang="en-GB" dirty="0" smtClean="0">
              <a:latin typeface="+mn-lt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n-GB" b="1" dirty="0" smtClean="0">
                <a:latin typeface="+mn-lt"/>
              </a:rPr>
              <a:t>In 2006-</a:t>
            </a:r>
            <a:r>
              <a:rPr lang="en-GB" b="1" dirty="0" smtClean="0">
                <a:latin typeface="+mn-lt"/>
              </a:rPr>
              <a:t>2009 </a:t>
            </a:r>
            <a:r>
              <a:rPr lang="en-GB" dirty="0" smtClean="0">
                <a:latin typeface="+mn-lt"/>
              </a:rPr>
              <a:t>irregular migrants from China arrived, </a:t>
            </a:r>
            <a:r>
              <a:rPr lang="en-GB" dirty="0" smtClean="0">
                <a:latin typeface="+mn-lt"/>
              </a:rPr>
              <a:t>the majority </a:t>
            </a:r>
            <a:r>
              <a:rPr lang="en-GB" dirty="0" smtClean="0">
                <a:latin typeface="+mn-lt"/>
              </a:rPr>
              <a:t>of them in transit toward the United States and Canada.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en-GB" dirty="0" smtClean="0">
              <a:latin typeface="+mn-lt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n-GB" b="1" dirty="0" smtClean="0">
                <a:latin typeface="+mn-lt"/>
              </a:rPr>
              <a:t>In 2010-</a:t>
            </a:r>
            <a:r>
              <a:rPr lang="en-GB" b="1" dirty="0" smtClean="0">
                <a:latin typeface="+mn-lt"/>
              </a:rPr>
              <a:t>2012 </a:t>
            </a:r>
            <a:r>
              <a:rPr lang="en-GB" dirty="0" smtClean="0">
                <a:latin typeface="+mn-lt"/>
              </a:rPr>
              <a:t>the flow of irregular migrants from China stopped and the number of irregular migrants from Bangladesh, Somalia and Ethiopia increased.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endParaRPr lang="en-GB" dirty="0" smtClean="0">
              <a:latin typeface="+mn-lt"/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en-GB" b="1" dirty="0" smtClean="0">
                <a:latin typeface="+mn-lt"/>
              </a:rPr>
              <a:t>Since </a:t>
            </a:r>
            <a:r>
              <a:rPr lang="en-GB" b="1" dirty="0" smtClean="0">
                <a:latin typeface="+mn-lt"/>
              </a:rPr>
              <a:t>2012 </a:t>
            </a:r>
            <a:r>
              <a:rPr lang="en-GB" dirty="0" smtClean="0">
                <a:latin typeface="+mn-lt"/>
              </a:rPr>
              <a:t>irregular migration flows from Africa, Cuba and Haiti</a:t>
            </a: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have been recorded.</a:t>
            </a:r>
            <a:endParaRPr lang="en-GB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67" y="1"/>
            <a:ext cx="1235523" cy="13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8669"/>
      </p:ext>
    </p:extLst>
  </p:cSld>
  <p:clrMapOvr>
    <a:masterClrMapping/>
  </p:clrMapOvr>
  <p:transition xmlns:p14="http://schemas.microsoft.com/office/powerpoint/2010/main"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602"/>
            <a:ext cx="9144000" cy="580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43 Rectángulo redondeado"/>
          <p:cNvSpPr/>
          <p:nvPr/>
        </p:nvSpPr>
        <p:spPr>
          <a:xfrm>
            <a:off x="5191125" y="2163763"/>
            <a:ext cx="677863" cy="230187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Turbo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6905295" y="2146506"/>
            <a:ext cx="1483129" cy="6183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48" name="48 CuadroTexto"/>
          <p:cNvSpPr txBox="1">
            <a:spLocks noChangeArrowheads="1"/>
          </p:cNvSpPr>
          <p:nvPr/>
        </p:nvSpPr>
        <p:spPr bwMode="auto">
          <a:xfrm>
            <a:off x="6899464" y="2105446"/>
            <a:ext cx="199301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Accommodations and exit by sea toward </a:t>
            </a:r>
            <a:r>
              <a:rPr kumimoji="0" lang="en-GB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Acandí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(Chocó)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2" name="51 Flecha derecha"/>
          <p:cNvSpPr/>
          <p:nvPr/>
        </p:nvSpPr>
        <p:spPr>
          <a:xfrm>
            <a:off x="5653088" y="2513013"/>
            <a:ext cx="1217612" cy="968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49 Forma libre"/>
          <p:cNvSpPr/>
          <p:nvPr/>
        </p:nvSpPr>
        <p:spPr>
          <a:xfrm rot="21339553">
            <a:off x="3417888" y="1241425"/>
            <a:ext cx="1803400" cy="420688"/>
          </a:xfrm>
          <a:custGeom>
            <a:avLst/>
            <a:gdLst>
              <a:gd name="connsiteX0" fmla="*/ 1819470 w 1819470"/>
              <a:gd name="connsiteY0" fmla="*/ 578498 h 578498"/>
              <a:gd name="connsiteX1" fmla="*/ 914400 w 1819470"/>
              <a:gd name="connsiteY1" fmla="*/ 345232 h 578498"/>
              <a:gd name="connsiteX2" fmla="*/ 0 w 1819470"/>
              <a:gd name="connsiteY2" fmla="*/ 0 h 57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470" h="578498">
                <a:moveTo>
                  <a:pt x="1819470" y="578498"/>
                </a:moveTo>
                <a:cubicBezTo>
                  <a:pt x="1518557" y="510073"/>
                  <a:pt x="1217645" y="441648"/>
                  <a:pt x="914400" y="345232"/>
                </a:cubicBezTo>
                <a:cubicBezTo>
                  <a:pt x="611155" y="248816"/>
                  <a:pt x="305577" y="124408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50 Forma libre"/>
          <p:cNvSpPr/>
          <p:nvPr/>
        </p:nvSpPr>
        <p:spPr>
          <a:xfrm rot="21334198">
            <a:off x="3470275" y="1287463"/>
            <a:ext cx="1966913" cy="1322387"/>
          </a:xfrm>
          <a:custGeom>
            <a:avLst/>
            <a:gdLst>
              <a:gd name="connsiteX0" fmla="*/ 1912776 w 1912776"/>
              <a:gd name="connsiteY0" fmla="*/ 1474237 h 1502587"/>
              <a:gd name="connsiteX1" fmla="*/ 1660849 w 1912776"/>
              <a:gd name="connsiteY1" fmla="*/ 1455576 h 1502587"/>
              <a:gd name="connsiteX2" fmla="*/ 1446245 w 1912776"/>
              <a:gd name="connsiteY2" fmla="*/ 1035698 h 1502587"/>
              <a:gd name="connsiteX3" fmla="*/ 1259633 w 1912776"/>
              <a:gd name="connsiteY3" fmla="*/ 765111 h 1502587"/>
              <a:gd name="connsiteX4" fmla="*/ 662474 w 1912776"/>
              <a:gd name="connsiteY4" fmla="*/ 382556 h 1502587"/>
              <a:gd name="connsiteX5" fmla="*/ 0 w 1912776"/>
              <a:gd name="connsiteY5" fmla="*/ 0 h 150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2776" h="1502587">
                <a:moveTo>
                  <a:pt x="1912776" y="1474237"/>
                </a:moveTo>
                <a:cubicBezTo>
                  <a:pt x="1825690" y="1501451"/>
                  <a:pt x="1738604" y="1528666"/>
                  <a:pt x="1660849" y="1455576"/>
                </a:cubicBezTo>
                <a:cubicBezTo>
                  <a:pt x="1583094" y="1382486"/>
                  <a:pt x="1513114" y="1150775"/>
                  <a:pt x="1446245" y="1035698"/>
                </a:cubicBezTo>
                <a:cubicBezTo>
                  <a:pt x="1379376" y="920621"/>
                  <a:pt x="1390261" y="873968"/>
                  <a:pt x="1259633" y="765111"/>
                </a:cubicBezTo>
                <a:cubicBezTo>
                  <a:pt x="1129004" y="656254"/>
                  <a:pt x="872413" y="510074"/>
                  <a:pt x="662474" y="382556"/>
                </a:cubicBezTo>
                <a:cubicBezTo>
                  <a:pt x="452535" y="255038"/>
                  <a:pt x="226267" y="127519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54 Elipse"/>
          <p:cNvSpPr/>
          <p:nvPr/>
        </p:nvSpPr>
        <p:spPr>
          <a:xfrm>
            <a:off x="2195513" y="719138"/>
            <a:ext cx="2016125" cy="2033587"/>
          </a:xfrm>
          <a:prstGeom prst="ellipse">
            <a:avLst/>
          </a:prstGeom>
          <a:solidFill>
            <a:schemeClr val="accent6">
              <a:lumMod val="50000"/>
              <a:alpha val="17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47 Flecha derecha"/>
          <p:cNvSpPr/>
          <p:nvPr/>
        </p:nvSpPr>
        <p:spPr>
          <a:xfrm rot="1440584">
            <a:off x="5367338" y="1957388"/>
            <a:ext cx="1536700" cy="104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5225041" y="2393478"/>
            <a:ext cx="355071" cy="3178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75 Elipse"/>
          <p:cNvSpPr/>
          <p:nvPr/>
        </p:nvSpPr>
        <p:spPr>
          <a:xfrm>
            <a:off x="5076056" y="1434695"/>
            <a:ext cx="355071" cy="3178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5389563" y="1220788"/>
            <a:ext cx="766762" cy="227012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Necoclí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7" name="56 Rectángulo redondeado"/>
          <p:cNvSpPr/>
          <p:nvPr/>
        </p:nvSpPr>
        <p:spPr>
          <a:xfrm>
            <a:off x="3275013" y="969963"/>
            <a:ext cx="1009650" cy="200025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Sapzurro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8" name="17 Forma libre"/>
          <p:cNvSpPr/>
          <p:nvPr/>
        </p:nvSpPr>
        <p:spPr>
          <a:xfrm rot="21241704">
            <a:off x="963613" y="1174750"/>
            <a:ext cx="2370137" cy="420688"/>
          </a:xfrm>
          <a:custGeom>
            <a:avLst/>
            <a:gdLst>
              <a:gd name="connsiteX0" fmla="*/ 1819470 w 1819470"/>
              <a:gd name="connsiteY0" fmla="*/ 578498 h 578498"/>
              <a:gd name="connsiteX1" fmla="*/ 914400 w 1819470"/>
              <a:gd name="connsiteY1" fmla="*/ 345232 h 578498"/>
              <a:gd name="connsiteX2" fmla="*/ 0 w 1819470"/>
              <a:gd name="connsiteY2" fmla="*/ 0 h 57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9470" h="578498">
                <a:moveTo>
                  <a:pt x="1819470" y="578498"/>
                </a:moveTo>
                <a:cubicBezTo>
                  <a:pt x="1518557" y="510073"/>
                  <a:pt x="1217645" y="441648"/>
                  <a:pt x="914400" y="345232"/>
                </a:cubicBezTo>
                <a:cubicBezTo>
                  <a:pt x="611155" y="248816"/>
                  <a:pt x="305577" y="124408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69778" y="83881"/>
            <a:ext cx="269136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MIGRATION ROUTE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Entry to Panama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3203848" y="1211483"/>
            <a:ext cx="355071" cy="3178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48 CuadroTexto"/>
          <p:cNvSpPr txBox="1">
            <a:spLocks noChangeArrowheads="1"/>
          </p:cNvSpPr>
          <p:nvPr/>
        </p:nvSpPr>
        <p:spPr bwMode="auto">
          <a:xfrm>
            <a:off x="107504" y="2093947"/>
            <a:ext cx="199301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Migrants are identified in jungle regions and villages of the Province of Darién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683568" y="1097334"/>
            <a:ext cx="355071" cy="31789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612775" y="881063"/>
            <a:ext cx="1009650" cy="200025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Metetí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450" y="3041650"/>
            <a:ext cx="1544012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PANAMA</a:t>
            </a: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919538" y="4508500"/>
            <a:ext cx="1876425" cy="4778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</a:rPr>
              <a:t>COLOMBIA</a:t>
            </a:r>
            <a:endParaRPr kumimoji="0" lang="en-GB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395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lum bright="-18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7462838" y="3286125"/>
            <a:ext cx="7143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5 Elipse"/>
          <p:cNvSpPr/>
          <p:nvPr/>
        </p:nvSpPr>
        <p:spPr>
          <a:xfrm>
            <a:off x="7034213" y="3571875"/>
            <a:ext cx="7143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033713" y="571500"/>
            <a:ext cx="71437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963025" y="4143375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3125788" y="260350"/>
            <a:ext cx="5854700" cy="3897313"/>
          </a:xfrm>
          <a:custGeom>
            <a:avLst/>
            <a:gdLst>
              <a:gd name="connsiteX0" fmla="*/ 5854046 w 5854046"/>
              <a:gd name="connsiteY0" fmla="*/ 3896413 h 3896413"/>
              <a:gd name="connsiteX1" fmla="*/ 5608949 w 5854046"/>
              <a:gd name="connsiteY1" fmla="*/ 3509914 h 3896413"/>
              <a:gd name="connsiteX2" fmla="*/ 5458120 w 5854046"/>
              <a:gd name="connsiteY2" fmla="*/ 3274244 h 3896413"/>
              <a:gd name="connsiteX3" fmla="*/ 5213023 w 5854046"/>
              <a:gd name="connsiteY3" fmla="*/ 3029147 h 3896413"/>
              <a:gd name="connsiteX4" fmla="*/ 5024487 w 5854046"/>
              <a:gd name="connsiteY4" fmla="*/ 2821757 h 3896413"/>
              <a:gd name="connsiteX5" fmla="*/ 4703976 w 5854046"/>
              <a:gd name="connsiteY5" fmla="*/ 2284429 h 3896413"/>
              <a:gd name="connsiteX6" fmla="*/ 4317477 w 5854046"/>
              <a:gd name="connsiteY6" fmla="*/ 1916784 h 3896413"/>
              <a:gd name="connsiteX7" fmla="*/ 3949831 w 5854046"/>
              <a:gd name="connsiteY7" fmla="*/ 1643406 h 3896413"/>
              <a:gd name="connsiteX8" fmla="*/ 3610466 w 5854046"/>
              <a:gd name="connsiteY8" fmla="*/ 1285188 h 3896413"/>
              <a:gd name="connsiteX9" fmla="*/ 3299382 w 5854046"/>
              <a:gd name="connsiteY9" fmla="*/ 992957 h 3896413"/>
              <a:gd name="connsiteX10" fmla="*/ 3007151 w 5854046"/>
              <a:gd name="connsiteY10" fmla="*/ 747860 h 3896413"/>
              <a:gd name="connsiteX11" fmla="*/ 2743200 w 5854046"/>
              <a:gd name="connsiteY11" fmla="*/ 531044 h 3896413"/>
              <a:gd name="connsiteX12" fmla="*/ 2356701 w 5854046"/>
              <a:gd name="connsiteY12" fmla="*/ 304800 h 3896413"/>
              <a:gd name="connsiteX13" fmla="*/ 1941922 w 5854046"/>
              <a:gd name="connsiteY13" fmla="*/ 135118 h 3896413"/>
              <a:gd name="connsiteX14" fmla="*/ 1706252 w 5854046"/>
              <a:gd name="connsiteY14" fmla="*/ 87984 h 3896413"/>
              <a:gd name="connsiteX15" fmla="*/ 1414021 w 5854046"/>
              <a:gd name="connsiteY15" fmla="*/ 21996 h 3896413"/>
              <a:gd name="connsiteX16" fmla="*/ 1036949 w 5854046"/>
              <a:gd name="connsiteY16" fmla="*/ 12569 h 3896413"/>
              <a:gd name="connsiteX17" fmla="*/ 725864 w 5854046"/>
              <a:gd name="connsiteY17" fmla="*/ 12569 h 3896413"/>
              <a:gd name="connsiteX18" fmla="*/ 311085 w 5854046"/>
              <a:gd name="connsiteY18" fmla="*/ 87984 h 3896413"/>
              <a:gd name="connsiteX19" fmla="*/ 103695 w 5854046"/>
              <a:gd name="connsiteY19" fmla="*/ 210532 h 3896413"/>
              <a:gd name="connsiteX20" fmla="*/ 0 w 5854046"/>
              <a:gd name="connsiteY20" fmla="*/ 323654 h 38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54046" h="3896413">
                <a:moveTo>
                  <a:pt x="5854046" y="3896413"/>
                </a:moveTo>
                <a:lnTo>
                  <a:pt x="5608949" y="3509914"/>
                </a:lnTo>
                <a:cubicBezTo>
                  <a:pt x="5542961" y="3406219"/>
                  <a:pt x="5524108" y="3354372"/>
                  <a:pt x="5458120" y="3274244"/>
                </a:cubicBezTo>
                <a:cubicBezTo>
                  <a:pt x="5392132" y="3194116"/>
                  <a:pt x="5285295" y="3104562"/>
                  <a:pt x="5213023" y="3029147"/>
                </a:cubicBezTo>
                <a:cubicBezTo>
                  <a:pt x="5140751" y="2953733"/>
                  <a:pt x="5109328" y="2945877"/>
                  <a:pt x="5024487" y="2821757"/>
                </a:cubicBezTo>
                <a:cubicBezTo>
                  <a:pt x="4939646" y="2697637"/>
                  <a:pt x="4821811" y="2435258"/>
                  <a:pt x="4703976" y="2284429"/>
                </a:cubicBezTo>
                <a:cubicBezTo>
                  <a:pt x="4586141" y="2133600"/>
                  <a:pt x="4443168" y="2023621"/>
                  <a:pt x="4317477" y="1916784"/>
                </a:cubicBezTo>
                <a:cubicBezTo>
                  <a:pt x="4191786" y="1809947"/>
                  <a:pt x="4067666" y="1748672"/>
                  <a:pt x="3949831" y="1643406"/>
                </a:cubicBezTo>
                <a:cubicBezTo>
                  <a:pt x="3831996" y="1538140"/>
                  <a:pt x="3718874" y="1393596"/>
                  <a:pt x="3610466" y="1285188"/>
                </a:cubicBezTo>
                <a:cubicBezTo>
                  <a:pt x="3502058" y="1176780"/>
                  <a:pt x="3399934" y="1082512"/>
                  <a:pt x="3299382" y="992957"/>
                </a:cubicBezTo>
                <a:cubicBezTo>
                  <a:pt x="3198830" y="903402"/>
                  <a:pt x="3007151" y="747860"/>
                  <a:pt x="3007151" y="747860"/>
                </a:cubicBezTo>
                <a:cubicBezTo>
                  <a:pt x="2914454" y="670875"/>
                  <a:pt x="2851608" y="604887"/>
                  <a:pt x="2743200" y="531044"/>
                </a:cubicBezTo>
                <a:cubicBezTo>
                  <a:pt x="2634792" y="457201"/>
                  <a:pt x="2490247" y="370788"/>
                  <a:pt x="2356701" y="304800"/>
                </a:cubicBezTo>
                <a:cubicBezTo>
                  <a:pt x="2223155" y="238812"/>
                  <a:pt x="2050330" y="171254"/>
                  <a:pt x="1941922" y="135118"/>
                </a:cubicBezTo>
                <a:cubicBezTo>
                  <a:pt x="1833514" y="98982"/>
                  <a:pt x="1794236" y="106838"/>
                  <a:pt x="1706252" y="87984"/>
                </a:cubicBezTo>
                <a:cubicBezTo>
                  <a:pt x="1618269" y="69130"/>
                  <a:pt x="1525572" y="34565"/>
                  <a:pt x="1414021" y="21996"/>
                </a:cubicBezTo>
                <a:cubicBezTo>
                  <a:pt x="1302471" y="9427"/>
                  <a:pt x="1151642" y="14140"/>
                  <a:pt x="1036949" y="12569"/>
                </a:cubicBezTo>
                <a:cubicBezTo>
                  <a:pt x="922256" y="10998"/>
                  <a:pt x="846841" y="0"/>
                  <a:pt x="725864" y="12569"/>
                </a:cubicBezTo>
                <a:cubicBezTo>
                  <a:pt x="604887" y="25138"/>
                  <a:pt x="414780" y="54990"/>
                  <a:pt x="311085" y="87984"/>
                </a:cubicBezTo>
                <a:cubicBezTo>
                  <a:pt x="207390" y="120978"/>
                  <a:pt x="155542" y="171254"/>
                  <a:pt x="103695" y="210532"/>
                </a:cubicBezTo>
                <a:cubicBezTo>
                  <a:pt x="51848" y="249810"/>
                  <a:pt x="25924" y="286732"/>
                  <a:pt x="0" y="323654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7546975" y="3289300"/>
            <a:ext cx="1433513" cy="904875"/>
          </a:xfrm>
          <a:custGeom>
            <a:avLst/>
            <a:gdLst>
              <a:gd name="connsiteX0" fmla="*/ 1432875 w 1432875"/>
              <a:gd name="connsiteY0" fmla="*/ 904973 h 904973"/>
              <a:gd name="connsiteX1" fmla="*/ 1187778 w 1432875"/>
              <a:gd name="connsiteY1" fmla="*/ 678730 h 904973"/>
              <a:gd name="connsiteX2" fmla="*/ 1140644 w 1432875"/>
              <a:gd name="connsiteY2" fmla="*/ 622169 h 904973"/>
              <a:gd name="connsiteX3" fmla="*/ 999242 w 1432875"/>
              <a:gd name="connsiteY3" fmla="*/ 461913 h 904973"/>
              <a:gd name="connsiteX4" fmla="*/ 763572 w 1432875"/>
              <a:gd name="connsiteY4" fmla="*/ 292231 h 904973"/>
              <a:gd name="connsiteX5" fmla="*/ 622170 w 1432875"/>
              <a:gd name="connsiteY5" fmla="*/ 188536 h 904973"/>
              <a:gd name="connsiteX6" fmla="*/ 471341 w 1432875"/>
              <a:gd name="connsiteY6" fmla="*/ 122548 h 904973"/>
              <a:gd name="connsiteX7" fmla="*/ 320512 w 1432875"/>
              <a:gd name="connsiteY7" fmla="*/ 75414 h 904973"/>
              <a:gd name="connsiteX8" fmla="*/ 160256 w 1432875"/>
              <a:gd name="connsiteY8" fmla="*/ 18853 h 904973"/>
              <a:gd name="connsiteX9" fmla="*/ 0 w 1432875"/>
              <a:gd name="connsiteY9" fmla="*/ 0 h 90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875" h="904973">
                <a:moveTo>
                  <a:pt x="1432875" y="904973"/>
                </a:moveTo>
                <a:cubicBezTo>
                  <a:pt x="1334679" y="815418"/>
                  <a:pt x="1236483" y="725864"/>
                  <a:pt x="1187778" y="678730"/>
                </a:cubicBezTo>
                <a:cubicBezTo>
                  <a:pt x="1139073" y="631596"/>
                  <a:pt x="1172067" y="658305"/>
                  <a:pt x="1140644" y="622169"/>
                </a:cubicBezTo>
                <a:cubicBezTo>
                  <a:pt x="1109221" y="586033"/>
                  <a:pt x="1062087" y="516903"/>
                  <a:pt x="999242" y="461913"/>
                </a:cubicBezTo>
                <a:cubicBezTo>
                  <a:pt x="936397" y="406923"/>
                  <a:pt x="763572" y="292231"/>
                  <a:pt x="763572" y="292231"/>
                </a:cubicBezTo>
                <a:cubicBezTo>
                  <a:pt x="700727" y="246668"/>
                  <a:pt x="670875" y="216816"/>
                  <a:pt x="622170" y="188536"/>
                </a:cubicBezTo>
                <a:cubicBezTo>
                  <a:pt x="573465" y="160256"/>
                  <a:pt x="521617" y="141402"/>
                  <a:pt x="471341" y="122548"/>
                </a:cubicBezTo>
                <a:cubicBezTo>
                  <a:pt x="421065" y="103694"/>
                  <a:pt x="372359" y="92696"/>
                  <a:pt x="320512" y="75414"/>
                </a:cubicBezTo>
                <a:cubicBezTo>
                  <a:pt x="268665" y="58132"/>
                  <a:pt x="213675" y="31422"/>
                  <a:pt x="160256" y="18853"/>
                </a:cubicBezTo>
                <a:cubicBezTo>
                  <a:pt x="106837" y="6284"/>
                  <a:pt x="53418" y="3142"/>
                  <a:pt x="0" y="0"/>
                </a:cubicBezTo>
              </a:path>
            </a:pathLst>
          </a:cu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462713" y="3357563"/>
            <a:ext cx="71437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176963" y="2786063"/>
            <a:ext cx="71437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13 Forma libre"/>
          <p:cNvSpPr/>
          <p:nvPr/>
        </p:nvSpPr>
        <p:spPr>
          <a:xfrm>
            <a:off x="7123113" y="3336925"/>
            <a:ext cx="349250" cy="227013"/>
          </a:xfrm>
          <a:custGeom>
            <a:avLst/>
            <a:gdLst>
              <a:gd name="connsiteX0" fmla="*/ 348792 w 348792"/>
              <a:gd name="connsiteY0" fmla="*/ 0 h 226243"/>
              <a:gd name="connsiteX1" fmla="*/ 292231 w 348792"/>
              <a:gd name="connsiteY1" fmla="*/ 9426 h 226243"/>
              <a:gd name="connsiteX2" fmla="*/ 188536 w 348792"/>
              <a:gd name="connsiteY2" fmla="*/ 37707 h 226243"/>
              <a:gd name="connsiteX3" fmla="*/ 150829 w 348792"/>
              <a:gd name="connsiteY3" fmla="*/ 84841 h 226243"/>
              <a:gd name="connsiteX4" fmla="*/ 113122 w 348792"/>
              <a:gd name="connsiteY4" fmla="*/ 113121 h 226243"/>
              <a:gd name="connsiteX5" fmla="*/ 56561 w 348792"/>
              <a:gd name="connsiteY5" fmla="*/ 169682 h 226243"/>
              <a:gd name="connsiteX6" fmla="*/ 28281 w 348792"/>
              <a:gd name="connsiteY6" fmla="*/ 207389 h 226243"/>
              <a:gd name="connsiteX7" fmla="*/ 9427 w 348792"/>
              <a:gd name="connsiteY7" fmla="*/ 216816 h 226243"/>
              <a:gd name="connsiteX8" fmla="*/ 0 w 348792"/>
              <a:gd name="connsiteY8" fmla="*/ 226243 h 2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792" h="226243">
                <a:moveTo>
                  <a:pt x="348792" y="0"/>
                </a:moveTo>
                <a:cubicBezTo>
                  <a:pt x="333866" y="2356"/>
                  <a:pt x="318940" y="3142"/>
                  <a:pt x="292231" y="9426"/>
                </a:cubicBezTo>
                <a:cubicBezTo>
                  <a:pt x="265522" y="15710"/>
                  <a:pt x="212103" y="25138"/>
                  <a:pt x="188536" y="37707"/>
                </a:cubicBezTo>
                <a:cubicBezTo>
                  <a:pt x="164969" y="50276"/>
                  <a:pt x="163398" y="72272"/>
                  <a:pt x="150829" y="84841"/>
                </a:cubicBezTo>
                <a:cubicBezTo>
                  <a:pt x="138260" y="97410"/>
                  <a:pt x="128833" y="98981"/>
                  <a:pt x="113122" y="113121"/>
                </a:cubicBezTo>
                <a:cubicBezTo>
                  <a:pt x="97411" y="127261"/>
                  <a:pt x="70701" y="153971"/>
                  <a:pt x="56561" y="169682"/>
                </a:cubicBezTo>
                <a:cubicBezTo>
                  <a:pt x="42421" y="185393"/>
                  <a:pt x="36137" y="199533"/>
                  <a:pt x="28281" y="207389"/>
                </a:cubicBezTo>
                <a:cubicBezTo>
                  <a:pt x="20425" y="215245"/>
                  <a:pt x="14141" y="213674"/>
                  <a:pt x="9427" y="216816"/>
                </a:cubicBezTo>
                <a:cubicBezTo>
                  <a:pt x="4714" y="219958"/>
                  <a:pt x="2357" y="223100"/>
                  <a:pt x="0" y="226243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6538913" y="3265488"/>
            <a:ext cx="942975" cy="114300"/>
          </a:xfrm>
          <a:custGeom>
            <a:avLst/>
            <a:gdLst>
              <a:gd name="connsiteX0" fmla="*/ 942681 w 942681"/>
              <a:gd name="connsiteY0" fmla="*/ 43991 h 114693"/>
              <a:gd name="connsiteX1" fmla="*/ 810706 w 942681"/>
              <a:gd name="connsiteY1" fmla="*/ 6284 h 114693"/>
              <a:gd name="connsiteX2" fmla="*/ 716438 w 942681"/>
              <a:gd name="connsiteY2" fmla="*/ 6284 h 114693"/>
              <a:gd name="connsiteX3" fmla="*/ 641023 w 942681"/>
              <a:gd name="connsiteY3" fmla="*/ 15711 h 114693"/>
              <a:gd name="connsiteX4" fmla="*/ 556182 w 942681"/>
              <a:gd name="connsiteY4" fmla="*/ 53418 h 114693"/>
              <a:gd name="connsiteX5" fmla="*/ 480767 w 942681"/>
              <a:gd name="connsiteY5" fmla="*/ 53418 h 114693"/>
              <a:gd name="connsiteX6" fmla="*/ 377073 w 942681"/>
              <a:gd name="connsiteY6" fmla="*/ 53418 h 114693"/>
              <a:gd name="connsiteX7" fmla="*/ 282805 w 942681"/>
              <a:gd name="connsiteY7" fmla="*/ 53418 h 114693"/>
              <a:gd name="connsiteX8" fmla="*/ 179110 w 942681"/>
              <a:gd name="connsiteY8" fmla="*/ 62845 h 114693"/>
              <a:gd name="connsiteX9" fmla="*/ 122549 w 942681"/>
              <a:gd name="connsiteY9" fmla="*/ 62845 h 114693"/>
              <a:gd name="connsiteX10" fmla="*/ 56561 w 942681"/>
              <a:gd name="connsiteY10" fmla="*/ 81698 h 114693"/>
              <a:gd name="connsiteX11" fmla="*/ 18854 w 942681"/>
              <a:gd name="connsiteY11" fmla="*/ 109979 h 114693"/>
              <a:gd name="connsiteX12" fmla="*/ 0 w 942681"/>
              <a:gd name="connsiteY12" fmla="*/ 109979 h 114693"/>
              <a:gd name="connsiteX13" fmla="*/ 0 w 942681"/>
              <a:gd name="connsiteY13" fmla="*/ 109979 h 11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2681" h="114693">
                <a:moveTo>
                  <a:pt x="942681" y="43991"/>
                </a:moveTo>
                <a:cubicBezTo>
                  <a:pt x="895547" y="28279"/>
                  <a:pt x="848413" y="12568"/>
                  <a:pt x="810706" y="6284"/>
                </a:cubicBezTo>
                <a:cubicBezTo>
                  <a:pt x="772999" y="0"/>
                  <a:pt x="744718" y="4713"/>
                  <a:pt x="716438" y="6284"/>
                </a:cubicBezTo>
                <a:cubicBezTo>
                  <a:pt x="688158" y="7855"/>
                  <a:pt x="667732" y="7855"/>
                  <a:pt x="641023" y="15711"/>
                </a:cubicBezTo>
                <a:cubicBezTo>
                  <a:pt x="614314" y="23567"/>
                  <a:pt x="582891" y="47134"/>
                  <a:pt x="556182" y="53418"/>
                </a:cubicBezTo>
                <a:cubicBezTo>
                  <a:pt x="529473" y="59702"/>
                  <a:pt x="480767" y="53418"/>
                  <a:pt x="480767" y="53418"/>
                </a:cubicBezTo>
                <a:lnTo>
                  <a:pt x="377073" y="53418"/>
                </a:lnTo>
                <a:cubicBezTo>
                  <a:pt x="344079" y="53418"/>
                  <a:pt x="315799" y="51847"/>
                  <a:pt x="282805" y="53418"/>
                </a:cubicBezTo>
                <a:cubicBezTo>
                  <a:pt x="249811" y="54989"/>
                  <a:pt x="205819" y="61274"/>
                  <a:pt x="179110" y="62845"/>
                </a:cubicBezTo>
                <a:cubicBezTo>
                  <a:pt x="152401" y="64416"/>
                  <a:pt x="142974" y="59703"/>
                  <a:pt x="122549" y="62845"/>
                </a:cubicBezTo>
                <a:cubicBezTo>
                  <a:pt x="102124" y="65987"/>
                  <a:pt x="73843" y="73842"/>
                  <a:pt x="56561" y="81698"/>
                </a:cubicBezTo>
                <a:cubicBezTo>
                  <a:pt x="39279" y="89554"/>
                  <a:pt x="28281" y="105266"/>
                  <a:pt x="18854" y="109979"/>
                </a:cubicBezTo>
                <a:cubicBezTo>
                  <a:pt x="9427" y="114693"/>
                  <a:pt x="0" y="109979"/>
                  <a:pt x="0" y="109979"/>
                </a:cubicBezTo>
                <a:lnTo>
                  <a:pt x="0" y="10997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748463" y="2786063"/>
            <a:ext cx="71437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7820025" y="542925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7962900" y="4500563"/>
            <a:ext cx="71438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6799263" y="2827338"/>
            <a:ext cx="701675" cy="461962"/>
          </a:xfrm>
          <a:custGeom>
            <a:avLst/>
            <a:gdLst>
              <a:gd name="connsiteX0" fmla="*/ 700725 w 700725"/>
              <a:gd name="connsiteY0" fmla="*/ 461914 h 461914"/>
              <a:gd name="connsiteX1" fmla="*/ 644165 w 700725"/>
              <a:gd name="connsiteY1" fmla="*/ 405353 h 461914"/>
              <a:gd name="connsiteX2" fmla="*/ 540470 w 700725"/>
              <a:gd name="connsiteY2" fmla="*/ 358219 h 461914"/>
              <a:gd name="connsiteX3" fmla="*/ 474482 w 700725"/>
              <a:gd name="connsiteY3" fmla="*/ 320512 h 461914"/>
              <a:gd name="connsiteX4" fmla="*/ 417921 w 700725"/>
              <a:gd name="connsiteY4" fmla="*/ 263951 h 461914"/>
              <a:gd name="connsiteX5" fmla="*/ 380214 w 700725"/>
              <a:gd name="connsiteY5" fmla="*/ 207390 h 461914"/>
              <a:gd name="connsiteX6" fmla="*/ 333080 w 700725"/>
              <a:gd name="connsiteY6" fmla="*/ 141402 h 461914"/>
              <a:gd name="connsiteX7" fmla="*/ 182251 w 700725"/>
              <a:gd name="connsiteY7" fmla="*/ 84841 h 461914"/>
              <a:gd name="connsiteX8" fmla="*/ 125690 w 700725"/>
              <a:gd name="connsiteY8" fmla="*/ 75415 h 461914"/>
              <a:gd name="connsiteX9" fmla="*/ 78556 w 700725"/>
              <a:gd name="connsiteY9" fmla="*/ 47134 h 461914"/>
              <a:gd name="connsiteX10" fmla="*/ 12569 w 700725"/>
              <a:gd name="connsiteY10" fmla="*/ 28281 h 461914"/>
              <a:gd name="connsiteX11" fmla="*/ 3142 w 700725"/>
              <a:gd name="connsiteY11" fmla="*/ 0 h 4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0725" h="461914">
                <a:moveTo>
                  <a:pt x="700725" y="461914"/>
                </a:moveTo>
                <a:cubicBezTo>
                  <a:pt x="685799" y="442274"/>
                  <a:pt x="670874" y="422635"/>
                  <a:pt x="644165" y="405353"/>
                </a:cubicBezTo>
                <a:cubicBezTo>
                  <a:pt x="617456" y="388071"/>
                  <a:pt x="568750" y="372359"/>
                  <a:pt x="540470" y="358219"/>
                </a:cubicBezTo>
                <a:cubicBezTo>
                  <a:pt x="512190" y="344079"/>
                  <a:pt x="494907" y="336223"/>
                  <a:pt x="474482" y="320512"/>
                </a:cubicBezTo>
                <a:cubicBezTo>
                  <a:pt x="454057" y="304801"/>
                  <a:pt x="433632" y="282805"/>
                  <a:pt x="417921" y="263951"/>
                </a:cubicBezTo>
                <a:cubicBezTo>
                  <a:pt x="402210" y="245097"/>
                  <a:pt x="394354" y="227815"/>
                  <a:pt x="380214" y="207390"/>
                </a:cubicBezTo>
                <a:cubicBezTo>
                  <a:pt x="366074" y="186965"/>
                  <a:pt x="366074" y="161827"/>
                  <a:pt x="333080" y="141402"/>
                </a:cubicBezTo>
                <a:cubicBezTo>
                  <a:pt x="300086" y="120977"/>
                  <a:pt x="216816" y="95839"/>
                  <a:pt x="182251" y="84841"/>
                </a:cubicBezTo>
                <a:cubicBezTo>
                  <a:pt x="147686" y="73843"/>
                  <a:pt x="142972" y="81699"/>
                  <a:pt x="125690" y="75415"/>
                </a:cubicBezTo>
                <a:cubicBezTo>
                  <a:pt x="108408" y="69131"/>
                  <a:pt x="97409" y="54990"/>
                  <a:pt x="78556" y="47134"/>
                </a:cubicBezTo>
                <a:cubicBezTo>
                  <a:pt x="59703" y="39278"/>
                  <a:pt x="25138" y="36137"/>
                  <a:pt x="12569" y="28281"/>
                </a:cubicBezTo>
                <a:cubicBezTo>
                  <a:pt x="0" y="20425"/>
                  <a:pt x="1571" y="10212"/>
                  <a:pt x="3142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19 Forma libre"/>
          <p:cNvSpPr/>
          <p:nvPr/>
        </p:nvSpPr>
        <p:spPr>
          <a:xfrm>
            <a:off x="6237288" y="2760663"/>
            <a:ext cx="519112" cy="53975"/>
          </a:xfrm>
          <a:custGeom>
            <a:avLst/>
            <a:gdLst>
              <a:gd name="connsiteX0" fmla="*/ 518474 w 518474"/>
              <a:gd name="connsiteY0" fmla="*/ 48705 h 53418"/>
              <a:gd name="connsiteX1" fmla="*/ 414779 w 518474"/>
              <a:gd name="connsiteY1" fmla="*/ 29851 h 53418"/>
              <a:gd name="connsiteX2" fmla="*/ 292231 w 518474"/>
              <a:gd name="connsiteY2" fmla="*/ 1571 h 53418"/>
              <a:gd name="connsiteX3" fmla="*/ 226243 w 518474"/>
              <a:gd name="connsiteY3" fmla="*/ 20424 h 53418"/>
              <a:gd name="connsiteX4" fmla="*/ 141402 w 518474"/>
              <a:gd name="connsiteY4" fmla="*/ 20424 h 53418"/>
              <a:gd name="connsiteX5" fmla="*/ 94268 w 518474"/>
              <a:gd name="connsiteY5" fmla="*/ 48705 h 53418"/>
              <a:gd name="connsiteX6" fmla="*/ 56560 w 518474"/>
              <a:gd name="connsiteY6" fmla="*/ 48705 h 53418"/>
              <a:gd name="connsiteX7" fmla="*/ 0 w 518474"/>
              <a:gd name="connsiteY7" fmla="*/ 48705 h 5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474" h="53418">
                <a:moveTo>
                  <a:pt x="518474" y="48705"/>
                </a:moveTo>
                <a:cubicBezTo>
                  <a:pt x="485480" y="43206"/>
                  <a:pt x="452486" y="37707"/>
                  <a:pt x="414779" y="29851"/>
                </a:cubicBezTo>
                <a:cubicBezTo>
                  <a:pt x="377072" y="21995"/>
                  <a:pt x="323653" y="3142"/>
                  <a:pt x="292231" y="1571"/>
                </a:cubicBezTo>
                <a:cubicBezTo>
                  <a:pt x="260809" y="0"/>
                  <a:pt x="251381" y="17282"/>
                  <a:pt x="226243" y="20424"/>
                </a:cubicBezTo>
                <a:cubicBezTo>
                  <a:pt x="201105" y="23566"/>
                  <a:pt x="163398" y="15711"/>
                  <a:pt x="141402" y="20424"/>
                </a:cubicBezTo>
                <a:cubicBezTo>
                  <a:pt x="119406" y="25138"/>
                  <a:pt x="108408" y="43992"/>
                  <a:pt x="94268" y="48705"/>
                </a:cubicBezTo>
                <a:cubicBezTo>
                  <a:pt x="80128" y="53418"/>
                  <a:pt x="56560" y="48705"/>
                  <a:pt x="56560" y="48705"/>
                </a:cubicBezTo>
                <a:lnTo>
                  <a:pt x="0" y="4870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20 Llamada rectangular redondeada"/>
          <p:cNvSpPr/>
          <p:nvPr/>
        </p:nvSpPr>
        <p:spPr>
          <a:xfrm>
            <a:off x="7905750" y="1785938"/>
            <a:ext cx="914400" cy="285750"/>
          </a:xfrm>
          <a:prstGeom prst="wedgeRoundRectCallout">
            <a:avLst>
              <a:gd name="adj1" fmla="val -89905"/>
              <a:gd name="adj2" fmla="val 4550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ACANDI</a:t>
            </a:r>
            <a:endParaRPr kumimoji="0" lang="en-GB" sz="12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2" name="21 Llamada rectangular redondeada"/>
          <p:cNvSpPr/>
          <p:nvPr/>
        </p:nvSpPr>
        <p:spPr>
          <a:xfrm>
            <a:off x="7905750" y="2643188"/>
            <a:ext cx="914400" cy="285750"/>
          </a:xfrm>
          <a:prstGeom prst="wedgeRoundRectCallout">
            <a:avLst>
              <a:gd name="adj1" fmla="val 72157"/>
              <a:gd name="adj2" fmla="val 4588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TURBO</a:t>
            </a:r>
            <a:endParaRPr kumimoji="0" lang="en-GB" sz="12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3" name="22 Llamada rectangular redondeada"/>
          <p:cNvSpPr/>
          <p:nvPr/>
        </p:nvSpPr>
        <p:spPr>
          <a:xfrm>
            <a:off x="5105400" y="4000500"/>
            <a:ext cx="914400" cy="285750"/>
          </a:xfrm>
          <a:prstGeom prst="wedgeRoundRectCallout">
            <a:avLst>
              <a:gd name="adj1" fmla="val 161641"/>
              <a:gd name="adj2" fmla="val -1750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NAZARETH</a:t>
            </a:r>
            <a:endParaRPr kumimoji="0" lang="en-GB" sz="10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23 Llamada rectangular redondeada"/>
          <p:cNvSpPr/>
          <p:nvPr/>
        </p:nvSpPr>
        <p:spPr>
          <a:xfrm>
            <a:off x="4319588" y="2786063"/>
            <a:ext cx="914400" cy="214312"/>
          </a:xfrm>
          <a:prstGeom prst="wedgeRoundRectCallout">
            <a:avLst>
              <a:gd name="adj1" fmla="val 180198"/>
              <a:gd name="adj2" fmla="val 2384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TUPIZA</a:t>
            </a:r>
            <a:endParaRPr kumimoji="0" lang="en-GB" sz="12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6" name="25 Llamada rectangular redondeada"/>
          <p:cNvSpPr/>
          <p:nvPr/>
        </p:nvSpPr>
        <p:spPr>
          <a:xfrm>
            <a:off x="4391025" y="2428875"/>
            <a:ext cx="914400" cy="214313"/>
          </a:xfrm>
          <a:prstGeom prst="wedgeRoundRectCallout">
            <a:avLst>
              <a:gd name="adj1" fmla="val 142054"/>
              <a:gd name="adj2" fmla="val 1284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TUQUEZA</a:t>
            </a:r>
            <a:endParaRPr kumimoji="0" lang="en-GB" sz="11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7177088" y="4857750"/>
            <a:ext cx="71437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6819900" y="5286375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28 Forma libre"/>
          <p:cNvSpPr/>
          <p:nvPr/>
        </p:nvSpPr>
        <p:spPr>
          <a:xfrm>
            <a:off x="7245350" y="4572000"/>
            <a:ext cx="744538" cy="304800"/>
          </a:xfrm>
          <a:custGeom>
            <a:avLst/>
            <a:gdLst>
              <a:gd name="connsiteX0" fmla="*/ 744717 w 744717"/>
              <a:gd name="connsiteY0" fmla="*/ 0 h 304800"/>
              <a:gd name="connsiteX1" fmla="*/ 735290 w 744717"/>
              <a:gd name="connsiteY1" fmla="*/ 65988 h 304800"/>
              <a:gd name="connsiteX2" fmla="*/ 707010 w 744717"/>
              <a:gd name="connsiteY2" fmla="*/ 131975 h 304800"/>
              <a:gd name="connsiteX3" fmla="*/ 659876 w 744717"/>
              <a:gd name="connsiteY3" fmla="*/ 160256 h 304800"/>
              <a:gd name="connsiteX4" fmla="*/ 622169 w 744717"/>
              <a:gd name="connsiteY4" fmla="*/ 169682 h 304800"/>
              <a:gd name="connsiteX5" fmla="*/ 593888 w 744717"/>
              <a:gd name="connsiteY5" fmla="*/ 188536 h 304800"/>
              <a:gd name="connsiteX6" fmla="*/ 565608 w 744717"/>
              <a:gd name="connsiteY6" fmla="*/ 188536 h 304800"/>
              <a:gd name="connsiteX7" fmla="*/ 537328 w 744717"/>
              <a:gd name="connsiteY7" fmla="*/ 188536 h 304800"/>
              <a:gd name="connsiteX8" fmla="*/ 499620 w 744717"/>
              <a:gd name="connsiteY8" fmla="*/ 188536 h 304800"/>
              <a:gd name="connsiteX9" fmla="*/ 443060 w 744717"/>
              <a:gd name="connsiteY9" fmla="*/ 197963 h 304800"/>
              <a:gd name="connsiteX10" fmla="*/ 424206 w 744717"/>
              <a:gd name="connsiteY10" fmla="*/ 197963 h 304800"/>
              <a:gd name="connsiteX11" fmla="*/ 405352 w 744717"/>
              <a:gd name="connsiteY11" fmla="*/ 197963 h 304800"/>
              <a:gd name="connsiteX12" fmla="*/ 377072 w 744717"/>
              <a:gd name="connsiteY12" fmla="*/ 197963 h 304800"/>
              <a:gd name="connsiteX13" fmla="*/ 348791 w 744717"/>
              <a:gd name="connsiteY13" fmla="*/ 197963 h 304800"/>
              <a:gd name="connsiteX14" fmla="*/ 311084 w 744717"/>
              <a:gd name="connsiteY14" fmla="*/ 188536 h 304800"/>
              <a:gd name="connsiteX15" fmla="*/ 273377 w 744717"/>
              <a:gd name="connsiteY15" fmla="*/ 188536 h 304800"/>
              <a:gd name="connsiteX16" fmla="*/ 207389 w 744717"/>
              <a:gd name="connsiteY16" fmla="*/ 188536 h 304800"/>
              <a:gd name="connsiteX17" fmla="*/ 160255 w 744717"/>
              <a:gd name="connsiteY17" fmla="*/ 226243 h 304800"/>
              <a:gd name="connsiteX18" fmla="*/ 113121 w 744717"/>
              <a:gd name="connsiteY18" fmla="*/ 254524 h 304800"/>
              <a:gd name="connsiteX19" fmla="*/ 56561 w 744717"/>
              <a:gd name="connsiteY19" fmla="*/ 282804 h 304800"/>
              <a:gd name="connsiteX20" fmla="*/ 47134 w 744717"/>
              <a:gd name="connsiteY20" fmla="*/ 301658 h 304800"/>
              <a:gd name="connsiteX21" fmla="*/ 0 w 744717"/>
              <a:gd name="connsiteY21" fmla="*/ 301658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44717" h="304800">
                <a:moveTo>
                  <a:pt x="744717" y="0"/>
                </a:moveTo>
                <a:cubicBezTo>
                  <a:pt x="743145" y="21996"/>
                  <a:pt x="741574" y="43992"/>
                  <a:pt x="735290" y="65988"/>
                </a:cubicBezTo>
                <a:cubicBezTo>
                  <a:pt x="729006" y="87984"/>
                  <a:pt x="719579" y="116264"/>
                  <a:pt x="707010" y="131975"/>
                </a:cubicBezTo>
                <a:cubicBezTo>
                  <a:pt x="694441" y="147686"/>
                  <a:pt x="674016" y="153972"/>
                  <a:pt x="659876" y="160256"/>
                </a:cubicBezTo>
                <a:cubicBezTo>
                  <a:pt x="645736" y="166540"/>
                  <a:pt x="633167" y="164969"/>
                  <a:pt x="622169" y="169682"/>
                </a:cubicBezTo>
                <a:cubicBezTo>
                  <a:pt x="611171" y="174395"/>
                  <a:pt x="603315" y="185394"/>
                  <a:pt x="593888" y="188536"/>
                </a:cubicBezTo>
                <a:cubicBezTo>
                  <a:pt x="584461" y="191678"/>
                  <a:pt x="565608" y="188536"/>
                  <a:pt x="565608" y="188536"/>
                </a:cubicBezTo>
                <a:lnTo>
                  <a:pt x="537328" y="188536"/>
                </a:lnTo>
                <a:cubicBezTo>
                  <a:pt x="526330" y="188536"/>
                  <a:pt x="515331" y="186965"/>
                  <a:pt x="499620" y="188536"/>
                </a:cubicBezTo>
                <a:cubicBezTo>
                  <a:pt x="483909" y="190107"/>
                  <a:pt x="455629" y="196392"/>
                  <a:pt x="443060" y="197963"/>
                </a:cubicBezTo>
                <a:cubicBezTo>
                  <a:pt x="430491" y="199534"/>
                  <a:pt x="424206" y="197963"/>
                  <a:pt x="424206" y="197963"/>
                </a:cubicBezTo>
                <a:lnTo>
                  <a:pt x="405352" y="197963"/>
                </a:lnTo>
                <a:lnTo>
                  <a:pt x="377072" y="197963"/>
                </a:lnTo>
                <a:cubicBezTo>
                  <a:pt x="367645" y="197963"/>
                  <a:pt x="359789" y="199534"/>
                  <a:pt x="348791" y="197963"/>
                </a:cubicBezTo>
                <a:cubicBezTo>
                  <a:pt x="337793" y="196392"/>
                  <a:pt x="323653" y="190107"/>
                  <a:pt x="311084" y="188536"/>
                </a:cubicBezTo>
                <a:cubicBezTo>
                  <a:pt x="298515" y="186965"/>
                  <a:pt x="273377" y="188536"/>
                  <a:pt x="273377" y="188536"/>
                </a:cubicBezTo>
                <a:cubicBezTo>
                  <a:pt x="256095" y="188536"/>
                  <a:pt x="226243" y="182252"/>
                  <a:pt x="207389" y="188536"/>
                </a:cubicBezTo>
                <a:cubicBezTo>
                  <a:pt x="188535" y="194820"/>
                  <a:pt x="175966" y="215245"/>
                  <a:pt x="160255" y="226243"/>
                </a:cubicBezTo>
                <a:cubicBezTo>
                  <a:pt x="144544" y="237241"/>
                  <a:pt x="130403" y="245097"/>
                  <a:pt x="113121" y="254524"/>
                </a:cubicBezTo>
                <a:cubicBezTo>
                  <a:pt x="95839" y="263951"/>
                  <a:pt x="67559" y="274948"/>
                  <a:pt x="56561" y="282804"/>
                </a:cubicBezTo>
                <a:cubicBezTo>
                  <a:pt x="45563" y="290660"/>
                  <a:pt x="56561" y="298516"/>
                  <a:pt x="47134" y="301658"/>
                </a:cubicBezTo>
                <a:cubicBezTo>
                  <a:pt x="37707" y="304800"/>
                  <a:pt x="18853" y="303229"/>
                  <a:pt x="0" y="301658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29 Llamada rectangular redondeada"/>
          <p:cNvSpPr/>
          <p:nvPr/>
        </p:nvSpPr>
        <p:spPr>
          <a:xfrm>
            <a:off x="7748588" y="5000625"/>
            <a:ext cx="714375" cy="285750"/>
          </a:xfrm>
          <a:prstGeom prst="wedgeRoundRectCallout">
            <a:avLst>
              <a:gd name="adj1" fmla="val -114748"/>
              <a:gd name="adj2" fmla="val -820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PAYA</a:t>
            </a:r>
            <a:endParaRPr kumimoji="0" lang="en-GB" sz="12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1" name="30 Llamada rectangular redondeada"/>
          <p:cNvSpPr/>
          <p:nvPr/>
        </p:nvSpPr>
        <p:spPr>
          <a:xfrm>
            <a:off x="8077200" y="4643438"/>
            <a:ext cx="742950" cy="285750"/>
          </a:xfrm>
          <a:prstGeom prst="wedgeRoundRectCallout">
            <a:avLst>
              <a:gd name="adj1" fmla="val -52714"/>
              <a:gd name="adj2" fmla="val -84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UNGUIA</a:t>
            </a:r>
            <a:endParaRPr kumimoji="0" lang="en-GB" sz="12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2" name="31 Llamada rectangular redondeada"/>
          <p:cNvSpPr/>
          <p:nvPr/>
        </p:nvSpPr>
        <p:spPr>
          <a:xfrm>
            <a:off x="7534275" y="5715000"/>
            <a:ext cx="1057275" cy="285750"/>
          </a:xfrm>
          <a:prstGeom prst="wedgeRoundRectCallout">
            <a:avLst>
              <a:gd name="adj1" fmla="val -18044"/>
              <a:gd name="adj2" fmla="val -1310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PERANCHITO</a:t>
            </a:r>
            <a:endParaRPr kumimoji="0" lang="en-GB" sz="10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4" name="33 Llamada rectangular redondeada"/>
          <p:cNvSpPr/>
          <p:nvPr/>
        </p:nvSpPr>
        <p:spPr>
          <a:xfrm>
            <a:off x="7105650" y="6143625"/>
            <a:ext cx="785813" cy="285750"/>
          </a:xfrm>
          <a:prstGeom prst="wedgeRoundRectCallout">
            <a:avLst>
              <a:gd name="adj1" fmla="val -81293"/>
              <a:gd name="adj2" fmla="val -3300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PUNUSA</a:t>
            </a:r>
            <a:endParaRPr kumimoji="0" lang="en-GB" sz="105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" name="34 Forma libre"/>
          <p:cNvSpPr/>
          <p:nvPr/>
        </p:nvSpPr>
        <p:spPr>
          <a:xfrm>
            <a:off x="6878638" y="5335588"/>
            <a:ext cx="960437" cy="188912"/>
          </a:xfrm>
          <a:custGeom>
            <a:avLst/>
            <a:gdLst>
              <a:gd name="connsiteX0" fmla="*/ 961534 w 961534"/>
              <a:gd name="connsiteY0" fmla="*/ 150829 h 188536"/>
              <a:gd name="connsiteX1" fmla="*/ 895547 w 961534"/>
              <a:gd name="connsiteY1" fmla="*/ 169683 h 188536"/>
              <a:gd name="connsiteX2" fmla="*/ 810706 w 961534"/>
              <a:gd name="connsiteY2" fmla="*/ 169683 h 188536"/>
              <a:gd name="connsiteX3" fmla="*/ 688157 w 961534"/>
              <a:gd name="connsiteY3" fmla="*/ 188536 h 188536"/>
              <a:gd name="connsiteX4" fmla="*/ 612743 w 961534"/>
              <a:gd name="connsiteY4" fmla="*/ 169683 h 188536"/>
              <a:gd name="connsiteX5" fmla="*/ 471341 w 961534"/>
              <a:gd name="connsiteY5" fmla="*/ 160256 h 188536"/>
              <a:gd name="connsiteX6" fmla="*/ 367646 w 961534"/>
              <a:gd name="connsiteY6" fmla="*/ 160256 h 188536"/>
              <a:gd name="connsiteX7" fmla="*/ 301658 w 961534"/>
              <a:gd name="connsiteY7" fmla="*/ 150829 h 188536"/>
              <a:gd name="connsiteX8" fmla="*/ 216817 w 961534"/>
              <a:gd name="connsiteY8" fmla="*/ 103695 h 188536"/>
              <a:gd name="connsiteX9" fmla="*/ 122549 w 961534"/>
              <a:gd name="connsiteY9" fmla="*/ 28281 h 188536"/>
              <a:gd name="connsiteX10" fmla="*/ 65988 w 961534"/>
              <a:gd name="connsiteY10" fmla="*/ 9427 h 188536"/>
              <a:gd name="connsiteX11" fmla="*/ 0 w 961534"/>
              <a:gd name="connsiteY11" fmla="*/ 0 h 18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1534" h="188536">
                <a:moveTo>
                  <a:pt x="961534" y="150829"/>
                </a:moveTo>
                <a:cubicBezTo>
                  <a:pt x="941109" y="158685"/>
                  <a:pt x="920685" y="166541"/>
                  <a:pt x="895547" y="169683"/>
                </a:cubicBezTo>
                <a:cubicBezTo>
                  <a:pt x="870409" y="172825"/>
                  <a:pt x="845271" y="166541"/>
                  <a:pt x="810706" y="169683"/>
                </a:cubicBezTo>
                <a:cubicBezTo>
                  <a:pt x="776141" y="172825"/>
                  <a:pt x="721151" y="188536"/>
                  <a:pt x="688157" y="188536"/>
                </a:cubicBezTo>
                <a:cubicBezTo>
                  <a:pt x="655163" y="188536"/>
                  <a:pt x="648879" y="174396"/>
                  <a:pt x="612743" y="169683"/>
                </a:cubicBezTo>
                <a:cubicBezTo>
                  <a:pt x="576607" y="164970"/>
                  <a:pt x="512190" y="161827"/>
                  <a:pt x="471341" y="160256"/>
                </a:cubicBezTo>
                <a:cubicBezTo>
                  <a:pt x="430492" y="158685"/>
                  <a:pt x="395926" y="161827"/>
                  <a:pt x="367646" y="160256"/>
                </a:cubicBezTo>
                <a:cubicBezTo>
                  <a:pt x="339366" y="158685"/>
                  <a:pt x="326796" y="160256"/>
                  <a:pt x="301658" y="150829"/>
                </a:cubicBezTo>
                <a:cubicBezTo>
                  <a:pt x="276520" y="141402"/>
                  <a:pt x="246669" y="124120"/>
                  <a:pt x="216817" y="103695"/>
                </a:cubicBezTo>
                <a:cubicBezTo>
                  <a:pt x="186966" y="83270"/>
                  <a:pt x="147687" y="43992"/>
                  <a:pt x="122549" y="28281"/>
                </a:cubicBezTo>
                <a:cubicBezTo>
                  <a:pt x="97411" y="12570"/>
                  <a:pt x="86413" y="14140"/>
                  <a:pt x="65988" y="9427"/>
                </a:cubicBezTo>
                <a:cubicBezTo>
                  <a:pt x="45563" y="4714"/>
                  <a:pt x="22781" y="2357"/>
                  <a:pt x="0" y="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8706" name="Picture 3" descr="C:\Documents and Settings\Analisis-4\Configuración local\Archivos temporales de Internet\Content.IE5\PUZ7YDZ1\MCj0311916000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5730">
            <a:off x="8646319" y="3788569"/>
            <a:ext cx="5270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41 Llamada rectangular redondeada"/>
          <p:cNvSpPr/>
          <p:nvPr/>
        </p:nvSpPr>
        <p:spPr>
          <a:xfrm>
            <a:off x="1890713" y="642938"/>
            <a:ext cx="714375" cy="285750"/>
          </a:xfrm>
          <a:prstGeom prst="wedgeRoundRectCallout">
            <a:avLst>
              <a:gd name="adj1" fmla="val 111414"/>
              <a:gd name="adj2" fmla="val -5296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CARTI</a:t>
            </a:r>
            <a:endParaRPr kumimoji="0" lang="en-GB" sz="1200" b="1" i="0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2852738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475" y="4221163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038" y="5300663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 descr="C:\Documents and Settings\Analisis-4\Configuración local\Archivos temporales de Internet\Content.IE5\PUZ7YDZ1\MCj03119160000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5730">
            <a:off x="8646319" y="3788569"/>
            <a:ext cx="5270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349500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163" y="2967038"/>
            <a:ext cx="219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810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7.54106E-7 C -0.0073 -0.00972 -0.01459 -0.02013 -0.0231 -0.02799 C -0.02709 -0.03563 -0.03716 -0.04465 -0.04289 -0.04997 C -0.04497 -0.05205 -0.04949 -0.05575 -0.04949 -0.05575 C -0.05296 -0.06246 -0.05886 -0.07079 -0.06494 -0.07333 C -0.06963 -0.07958 -0.0757 -0.08351 -0.08022 -0.08952 C -0.08351 -0.09392 -0.08438 -0.096 -0.08907 -0.09831 C -0.09011 -0.0997 -0.09115 -0.10155 -0.09237 -0.10271 C -0.09341 -0.10364 -0.0948 -0.10317 -0.09567 -0.1041 C -0.09671 -0.10525 -0.09706 -0.10734 -0.09792 -0.10849 C -0.10035 -0.11173 -0.10817 -0.12052 -0.11112 -0.12168 C -0.12917 -0.13764 -0.14497 -0.13625 -0.16702 -0.13625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04E-6 C -0.0066 -0.00555 -0.00886 -0.01781 -0.0132 -0.0266 C -0.01459 -0.02938 -0.01754 -0.03516 -0.01754 -0.03516 C -0.0191 -0.04164 -0.02136 -0.04441 -0.02413 -0.04973 C -0.02518 -0.05158 -0.0257 -0.05343 -0.02639 -0.05551 C -0.02691 -0.0569 -0.02674 -0.05852 -0.02743 -0.05991 C -0.02986 -0.06477 -0.03264 -0.07009 -0.03629 -0.0731 C -0.04323 -0.08721 -0.05226 -0.09993 -0.06042 -0.11265 C -0.06389 -0.1182 -0.06459 -0.12329 -0.0691 -0.12722 C -0.0717 -0.13416 -0.07466 -0.14041 -0.07795 -0.14666 C -0.07986 -0.15012 -0.08038 -0.15475 -0.08229 -0.15822 C -0.09132 -0.17441 -0.09896 -0.19246 -0.10764 -0.20957 C -0.11563 -0.22484 -0.12188 -0.2445 -0.13177 -0.25792 C -0.13386 -0.26787 -0.14236 -0.28522 -0.14948 -0.29123 C -0.15104 -0.29771 -0.154 -0.2984 -0.15712 -0.30303 C -0.16094 -0.30858 -0.16441 -0.31483 -0.16806 -0.32061 C -0.18768 -0.35161 -0.21042 -0.3796 -0.23507 -0.40412 C -0.2441 -0.41314 -0.2533 -0.4217 -0.2625 -0.43049 C -0.26528 -0.43303 -0.26736 -0.43719 -0.27031 -0.43928 C -0.2724 -0.44066 -0.27691 -0.44205 -0.27691 -0.44205 C -0.28785 -0.452 -0.30035 -0.46449 -0.3132 -0.46842 C -0.32118 -0.47606 -0.31129 -0.4675 -0.32084 -0.47282 C -0.32396 -0.47467 -0.32691 -0.47652 -0.32969 -0.47883 C -0.33073 -0.47999 -0.33177 -0.48091 -0.33299 -0.48161 C -0.33854 -0.48485 -0.34566 -0.48739 -0.35156 -0.48901 C -0.35591 -0.49294 -0.36025 -0.49317 -0.36476 -0.49641 C -0.37778 -0.50567 -0.39097 -0.51307 -0.40434 -0.52116 C -0.41441 -0.52741 -0.42674 -0.53944 -0.43837 -0.54013 C -0.45382 -0.54106 -0.4691 -0.54129 -0.48455 -0.54175 C -0.49358 -0.54337 -0.50191 -0.54707 -0.51094 -0.54892 C -0.53768 -0.54846 -0.56476 -0.5517 -0.59115 -0.54615 C -0.59809 -0.54476 -0.60504 -0.54059 -0.61198 -0.53874 C -0.61979 -0.53157 -0.62466 -0.51793 -0.63403 -0.51399 C -0.63959 -0.5089 -0.63663 -0.51237 -0.64167 -0.5022 C -0.64236 -0.50081 -0.64288 -0.4978 -0.64288 -0.4978 " pathEditMode="relative" ptsTypes="ffffffffffffffffffffffffffffffffffA">
                                      <p:cBhvr>
                                        <p:cTn id="16" dur="2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3909 C -0.00538 0.03654 -0.00955 0.03238 -0.01459 0.0303 C -0.01806 0.02706 -0.02084 0.02313 -0.02448 0.02012 C -0.02795 0.01318 -0.02952 0.00832 -0.03438 0.00393 C -0.03924 -0.00625 -0.04792 -0.00972 -0.05417 -0.01805 C -0.05799 -0.02314 -0.06233 -0.02915 -0.06736 -0.03123 C -0.06962 -0.03308 -0.07136 -0.03632 -0.07396 -0.03702 C -0.07726 -0.03794 -0.08386 -0.04002 -0.08386 -0.04002 C -0.10834 -0.03863 -0.13299 -0.03424 -0.15747 -0.03424 " pathEditMode="relative" ptsTypes="ffffffffA">
                                      <p:cBhvr>
                                        <p:cTn id="1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3608 C -0.00104 0.03562 -0.00608 0.03562 -0.01129 0.03469 C -0.01476 0.03423 -0.02118 0.0303 -0.02118 0.0303 C -0.04983 0.03423 -0.07657 0.03654 -0.10573 0.03747 C -0.10677 0.03793 -0.10816 0.03816 -0.10903 0.03909 C -0.11007 0.04025 -0.11007 0.04256 -0.11129 0.04348 C -0.1132 0.0451 -0.11788 0.04626 -0.11788 0.04626 " pathEditMode="relative" ptsTypes="ffffff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3169 C 0.00277 0.03377 0.00121 0.03724 -0.00139 0.03909 C -0.00938 0.04487 -0.02257 0.04441 -0.02986 0.04487 C -0.03976 0.04788 -0.03004 0.04348 -0.03646 0.05066 C -0.03768 0.05204 -0.03959 0.05227 -0.04098 0.05366 C -0.04219 0.05482 -0.04306 0.05667 -0.04427 0.05806 C -0.04532 0.05921 -0.04653 0.06014 -0.04757 0.06106 C -0.05035 0.07263 -0.05295 0.08443 -0.05955 0.09322 " pathEditMode="relative" ptsTypes="fffffffA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948E-7 C -0.004 0.00833 -0.00486 0.03031 -0.01424 0.03077 C -0.03108 0.03169 -0.04792 0.03169 -0.06476 0.03216 C -0.06962 0.03447 -0.07396 0.03748 -0.079 0.03956 C -0.08004 0.04048 -0.08108 0.04187 -0.08229 0.04257 C -0.08438 0.04372 -0.08889 0.04534 -0.08889 0.04534 C -0.09375 0.04974 -0.0908 0.04835 -0.09775 0.04835 " pathEditMode="relative" ptsTypes="ffffffA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2105E-6 C -0.01024 0.00185 -0.00556 -0.00046 -0.01424 0.0074 C -0.01615 0.00925 -0.02083 0.01018 -0.02083 0.01018 C -0.03403 0.00972 -0.04722 0.00925 -0.06042 0.00879 C -0.06927 0.00833 -0.07813 0.00925 -0.08681 0.0074 C -0.08941 0.00671 -0.0934 0.00139 -0.0934 0.00139 C -0.09636 -0.0044 -0.10122 -0.00925 -0.10556 -0.01319 C -0.10955 -0.02151 -0.10538 -0.0148 -0.11094 -0.01897 C -0.12413 -0.02892 -0.11024 -0.02498 -0.13299 -0.02498 " pathEditMode="relative" ptsTypes="ffffffffA">
                                      <p:cBhvr>
                                        <p:cTn id="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RISKS AND HEALTH IMPLICATIONS</a:t>
            </a:r>
            <a:endParaRPr lang="en-GB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Emergence and re-emergence of infectious diseases with a high impact on public health in the country;</a:t>
            </a:r>
          </a:p>
          <a:p>
            <a:r>
              <a:rPr lang="en-GB" dirty="0" smtClean="0"/>
              <a:t>Risk of importing diseases from countries of origin; </a:t>
            </a:r>
          </a:p>
          <a:p>
            <a:r>
              <a:rPr lang="en-GB" dirty="0" smtClean="0"/>
              <a:t>Social </a:t>
            </a:r>
            <a:r>
              <a:rPr lang="en-GB" dirty="0" smtClean="0"/>
              <a:t>determinants of </a:t>
            </a:r>
            <a:r>
              <a:rPr lang="en-GB" dirty="0" smtClean="0"/>
              <a:t>the situation: overcrowding, malnutrition and negative impacts on health due to the conditions of the journey; </a:t>
            </a:r>
          </a:p>
          <a:p>
            <a:r>
              <a:rPr lang="en-GB" dirty="0" smtClean="0"/>
              <a:t>An i</a:t>
            </a:r>
            <a:r>
              <a:rPr lang="en-GB" dirty="0" smtClean="0"/>
              <a:t>ncrease </a:t>
            </a:r>
            <a:r>
              <a:rPr lang="en-GB" dirty="0" smtClean="0"/>
              <a:t>in the demand for clinical and health care.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3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Endemic Diseases in Countries of Origin</a:t>
            </a:r>
            <a:endParaRPr lang="en-GB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Hepatitis </a:t>
            </a:r>
            <a:r>
              <a:rPr lang="en-GB" dirty="0" smtClean="0"/>
              <a:t>E (mainly in </a:t>
            </a:r>
            <a:r>
              <a:rPr lang="en-GB" dirty="0" smtClean="0"/>
              <a:t>Nepal </a:t>
            </a:r>
            <a:r>
              <a:rPr lang="en-GB" dirty="0" smtClean="0"/>
              <a:t>and Bangladesh, with up to 60% </a:t>
            </a:r>
            <a:r>
              <a:rPr lang="en-GB" dirty="0" err="1" smtClean="0"/>
              <a:t>sero</a:t>
            </a:r>
            <a:r>
              <a:rPr lang="en-GB" dirty="0"/>
              <a:t>-</a:t>
            </a:r>
            <a:r>
              <a:rPr lang="en-GB" dirty="0" smtClean="0"/>
              <a:t>prevalence);</a:t>
            </a:r>
            <a:endParaRPr lang="en-GB" dirty="0" smtClean="0"/>
          </a:p>
          <a:p>
            <a:r>
              <a:rPr lang="en-GB" dirty="0" smtClean="0"/>
              <a:t>Hepatitis A, </a:t>
            </a:r>
            <a:r>
              <a:rPr lang="en-GB" dirty="0" smtClean="0"/>
              <a:t>B (Sub-</a:t>
            </a:r>
            <a:r>
              <a:rPr lang="en-GB" dirty="0" err="1"/>
              <a:t>S</a:t>
            </a:r>
            <a:r>
              <a:rPr lang="en-GB" dirty="0" err="1" smtClean="0"/>
              <a:t>aharian</a:t>
            </a:r>
            <a:r>
              <a:rPr lang="en-GB" dirty="0" smtClean="0"/>
              <a:t> Africa);</a:t>
            </a:r>
            <a:endParaRPr lang="en-GB" dirty="0" smtClean="0"/>
          </a:p>
          <a:p>
            <a:r>
              <a:rPr lang="en-GB" dirty="0" smtClean="0"/>
              <a:t>Malaria </a:t>
            </a:r>
            <a:r>
              <a:rPr lang="en-GB" dirty="0" smtClean="0"/>
              <a:t>falciparum;</a:t>
            </a:r>
            <a:endParaRPr lang="en-GB" dirty="0" smtClean="0"/>
          </a:p>
          <a:p>
            <a:r>
              <a:rPr lang="en-GB" dirty="0" smtClean="0"/>
              <a:t>HIV;</a:t>
            </a:r>
            <a:endParaRPr lang="en-GB" dirty="0" smtClean="0"/>
          </a:p>
          <a:p>
            <a:r>
              <a:rPr lang="en-GB" dirty="0" smtClean="0"/>
              <a:t>Ebola;</a:t>
            </a:r>
            <a:endParaRPr lang="en-GB" dirty="0" smtClean="0"/>
          </a:p>
          <a:p>
            <a:r>
              <a:rPr lang="en-GB" dirty="0" smtClean="0"/>
              <a:t>Dengue – </a:t>
            </a:r>
            <a:r>
              <a:rPr lang="en-GB" dirty="0" smtClean="0"/>
              <a:t>serotypes that are not circulating in Panama; </a:t>
            </a:r>
            <a:endParaRPr lang="en-GB" dirty="0" smtClean="0"/>
          </a:p>
          <a:p>
            <a:r>
              <a:rPr lang="en-GB" dirty="0" smtClean="0"/>
              <a:t>Tuberculosis </a:t>
            </a:r>
            <a:r>
              <a:rPr lang="en-GB" dirty="0" smtClean="0"/>
              <a:t>– multi-</a:t>
            </a:r>
            <a:r>
              <a:rPr lang="en-GB" dirty="0" smtClean="0"/>
              <a:t>drug resistant.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1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Only in Transit from Ecuador to Panama, Exposed to: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Yellow Fever – Colombia and Brazil;</a:t>
            </a:r>
          </a:p>
          <a:p>
            <a:r>
              <a:rPr lang="en-GB" dirty="0" err="1" smtClean="0"/>
              <a:t>Zika</a:t>
            </a:r>
            <a:r>
              <a:rPr lang="en-GB" dirty="0" smtClean="0"/>
              <a:t>, Dengue, </a:t>
            </a:r>
            <a:r>
              <a:rPr lang="en-GB" dirty="0" err="1" smtClean="0"/>
              <a:t>Chikunguya</a:t>
            </a:r>
            <a:r>
              <a:rPr lang="en-GB" dirty="0"/>
              <a:t> </a:t>
            </a:r>
            <a:r>
              <a:rPr lang="en-GB" dirty="0" smtClean="0"/>
              <a:t>–</a:t>
            </a:r>
            <a:r>
              <a:rPr lang="en-GB" dirty="0" smtClean="0"/>
              <a:t> Colombia, Venezuela and Brazil;</a:t>
            </a:r>
          </a:p>
          <a:p>
            <a:r>
              <a:rPr lang="en-GB" dirty="0" smtClean="0"/>
              <a:t>Haemorrhagic fevers (encephalitis) – Colombia, Venezuela and Brazil; </a:t>
            </a:r>
          </a:p>
          <a:p>
            <a:r>
              <a:rPr lang="en-GB" dirty="0" smtClean="0"/>
              <a:t>Malaria falciparum – Colombia.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8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1703" y="2356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/>
              <a:t>Humanitarian Aid Provided by the Republic of Panama</a:t>
            </a:r>
            <a:endParaRPr lang="en-GB" sz="40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Food and shelter;</a:t>
            </a:r>
          </a:p>
          <a:p>
            <a:r>
              <a:rPr lang="en-GB" sz="3200" dirty="0" smtClean="0"/>
              <a:t>Essential hygienic services;</a:t>
            </a:r>
          </a:p>
          <a:p>
            <a:r>
              <a:rPr lang="en-GB" sz="3200" dirty="0" smtClean="0"/>
              <a:t>Health care;</a:t>
            </a:r>
          </a:p>
          <a:p>
            <a:r>
              <a:rPr lang="en-GB" sz="3200" dirty="0" smtClean="0"/>
              <a:t>Vaccination (Yellow Fever, Influenza, MMR-MR); </a:t>
            </a:r>
          </a:p>
          <a:p>
            <a:r>
              <a:rPr lang="en-GB" sz="3200" dirty="0" smtClean="0"/>
              <a:t>Internal transfer to the border with Costa Rica.</a:t>
            </a:r>
            <a:endParaRPr lang="en-GB" sz="32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C9EF0-7B29-4B0E-84F3-6D89AAF1BF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8809" y="0"/>
            <a:ext cx="1096842" cy="122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45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Ejecutivo.thmx</Template>
  <TotalTime>5672</TotalTime>
  <Words>804</Words>
  <Application>Microsoft Macintosh PowerPoint</Application>
  <PresentationFormat>Presentación en pantalla (4:3)</PresentationFormat>
  <Paragraphs>107</Paragraphs>
  <Slides>19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Tema de Office</vt:lpstr>
      <vt:lpstr>5_Tema de Office</vt:lpstr>
      <vt:lpstr>1_Tema de Office</vt:lpstr>
      <vt:lpstr> The Health Status of Irregular Migrants in Panama</vt:lpstr>
      <vt:lpstr>Presentación de PowerPoint</vt:lpstr>
      <vt:lpstr>Presentación de PowerPoint</vt:lpstr>
      <vt:lpstr>Presentación de PowerPoint</vt:lpstr>
      <vt:lpstr>Presentación de PowerPoint</vt:lpstr>
      <vt:lpstr>RISKS AND HEALTH IMPLICATIONS</vt:lpstr>
      <vt:lpstr>Endemic Diseases in Countries of Origin</vt:lpstr>
      <vt:lpstr>Only in Transit from Ecuador to Panama, Exposed to:</vt:lpstr>
      <vt:lpstr>Humanitarian Aid Provided by the Republic of Panama</vt:lpstr>
      <vt:lpstr>Main Pathologies Identified in Irregular Migrants (INMIR)    More than 5,000 migrants have required health care in  August-September</vt:lpstr>
      <vt:lpstr>Lajas Blancas Community</vt:lpstr>
      <vt:lpstr>Affected Villages Nuevo Vigía, Darién</vt:lpstr>
      <vt:lpstr>Temporary Humanitarian Assistance Station (ETAH) – Mas Di in Metetí, Darién</vt:lpstr>
      <vt:lpstr>ETAH – Nicanor, Metetí, Darién</vt:lpstr>
      <vt:lpstr>ETAH – Nicanor, Metetí, Darién</vt:lpstr>
      <vt:lpstr>ETAH – Puerto Peñita, Darién</vt:lpstr>
      <vt:lpstr>International Response:  WHAT SHOULD BE DONE?</vt:lpstr>
      <vt:lpstr>CD55/11 – Health of Migrants</vt:lpstr>
      <vt:lpstr>Presentación de PowerPoint</vt:lpstr>
    </vt:vector>
  </TitlesOfParts>
  <Company>LV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la situacion actual de los migrantes en Panama-Darien</dc:title>
  <dc:creator>Luis  Vargas</dc:creator>
  <cp:lastModifiedBy>Christiane Lehnhoff</cp:lastModifiedBy>
  <cp:revision>137</cp:revision>
  <cp:lastPrinted>2016-10-20T15:55:26Z</cp:lastPrinted>
  <dcterms:created xsi:type="dcterms:W3CDTF">2016-08-16T11:52:32Z</dcterms:created>
  <dcterms:modified xsi:type="dcterms:W3CDTF">2016-11-15T16:04:54Z</dcterms:modified>
</cp:coreProperties>
</file>