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339" r:id="rId3"/>
    <p:sldId id="341" r:id="rId4"/>
    <p:sldId id="326" r:id="rId5"/>
    <p:sldId id="359" r:id="rId6"/>
    <p:sldId id="360" r:id="rId7"/>
    <p:sldId id="342" r:id="rId8"/>
    <p:sldId id="334" r:id="rId9"/>
    <p:sldId id="335" r:id="rId10"/>
    <p:sldId id="362" r:id="rId11"/>
    <p:sldId id="363" r:id="rId12"/>
    <p:sldId id="343" r:id="rId13"/>
    <p:sldId id="338" r:id="rId14"/>
    <p:sldId id="337" r:id="rId15"/>
    <p:sldId id="344" r:id="rId16"/>
    <p:sldId id="329" r:id="rId17"/>
    <p:sldId id="356" r:id="rId18"/>
    <p:sldId id="347" r:id="rId19"/>
    <p:sldId id="345" r:id="rId20"/>
    <p:sldId id="304" r:id="rId21"/>
    <p:sldId id="348" r:id="rId22"/>
    <p:sldId id="327" r:id="rId23"/>
    <p:sldId id="357" r:id="rId24"/>
    <p:sldId id="349" r:id="rId25"/>
    <p:sldId id="353" r:id="rId26"/>
    <p:sldId id="346" r:id="rId27"/>
    <p:sldId id="331" r:id="rId28"/>
    <p:sldId id="352" r:id="rId29"/>
    <p:sldId id="350" r:id="rId30"/>
    <p:sldId id="332" r:id="rId31"/>
    <p:sldId id="333" r:id="rId32"/>
    <p:sldId id="367" r:id="rId33"/>
    <p:sldId id="368" r:id="rId34"/>
    <p:sldId id="370" r:id="rId35"/>
    <p:sldId id="294" r:id="rId36"/>
  </p:sldIdLst>
  <p:sldSz cx="9144000" cy="6858000" type="screen4x3"/>
  <p:notesSz cx="6797675" cy="9926638"/>
  <p:defaultTextStyle>
    <a:defPPr>
      <a:defRPr lang="es-P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DDDDDD"/>
    <a:srgbClr val="260FB1"/>
    <a:srgbClr val="0066FF"/>
    <a:srgbClr val="0066CC"/>
    <a:srgbClr val="FF33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7" autoAdjust="0"/>
    <p:restoredTop sz="94761" autoAdjust="0"/>
  </p:normalViewPr>
  <p:slideViewPr>
    <p:cSldViewPr>
      <p:cViewPr>
        <p:scale>
          <a:sx n="82" d="100"/>
          <a:sy n="82" d="100"/>
        </p:scale>
        <p:origin x="-1476"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1956"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MX"/>
  <c:chart>
    <c:autoTitleDeleted val="1"/>
    <c:view3D>
      <c:rotX val="80"/>
      <c:rotY val="80"/>
      <c:perspective val="0"/>
    </c:view3D>
    <c:plotArea>
      <c:layout>
        <c:manualLayout>
          <c:layoutTarget val="inner"/>
          <c:xMode val="edge"/>
          <c:yMode val="edge"/>
          <c:x val="0.3181818181818184"/>
          <c:y val="0.24810126582278488"/>
          <c:w val="0.36363636363636381"/>
          <c:h val="0.53417721518987382"/>
        </c:manualLayout>
      </c:layout>
      <c:pie3DChart>
        <c:varyColors val="1"/>
        <c:ser>
          <c:idx val="0"/>
          <c:order val="0"/>
          <c:tx>
            <c:strRef>
              <c:f>Sheet1!$A$2</c:f>
              <c:strCache>
                <c:ptCount val="1"/>
                <c:pt idx="0">
                  <c:v>Este</c:v>
                </c:pt>
              </c:strCache>
            </c:strRef>
          </c:tx>
          <c:spPr>
            <a:solidFill>
              <a:srgbClr val="9999FF"/>
            </a:solidFill>
            <a:ln w="12716">
              <a:solidFill>
                <a:srgbClr val="000000"/>
              </a:solidFill>
              <a:prstDash val="solid"/>
            </a:ln>
          </c:spPr>
          <c:dPt>
            <c:idx val="0"/>
            <c:spPr>
              <a:solidFill>
                <a:srgbClr val="CCFFFF"/>
              </a:solidFill>
              <a:ln w="12716">
                <a:solidFill>
                  <a:srgbClr val="000000"/>
                </a:solidFill>
                <a:prstDash val="solid"/>
              </a:ln>
            </c:spPr>
          </c:dPt>
          <c:dPt>
            <c:idx val="1"/>
            <c:spPr>
              <a:solidFill>
                <a:srgbClr val="CC99FF"/>
              </a:solidFill>
              <a:ln w="12716">
                <a:solidFill>
                  <a:srgbClr val="000000"/>
                </a:solidFill>
                <a:prstDash val="solid"/>
              </a:ln>
            </c:spPr>
          </c:dPt>
          <c:dPt>
            <c:idx val="2"/>
            <c:spPr>
              <a:gradFill rotWithShape="0">
                <a:gsLst>
                  <a:gs pos="0">
                    <a:srgbClr val="99CC00"/>
                  </a:gs>
                  <a:gs pos="100000">
                    <a:srgbClr val="99CC00">
                      <a:gamma/>
                      <a:tint val="63529"/>
                      <a:invGamma/>
                    </a:srgbClr>
                  </a:gs>
                </a:gsLst>
                <a:lin ang="5400000" scaled="1"/>
              </a:gradFill>
              <a:ln w="12716">
                <a:solidFill>
                  <a:srgbClr val="000000"/>
                </a:solidFill>
                <a:prstDash val="solid"/>
              </a:ln>
            </c:spPr>
          </c:dPt>
          <c:dPt>
            <c:idx val="3"/>
            <c:spPr>
              <a:solidFill>
                <a:srgbClr val="FF0000"/>
              </a:solidFill>
              <a:ln w="12716">
                <a:solidFill>
                  <a:srgbClr val="000000"/>
                </a:solidFill>
                <a:prstDash val="solid"/>
              </a:ln>
            </c:spPr>
          </c:dPt>
          <c:dPt>
            <c:idx val="4"/>
            <c:spPr>
              <a:solidFill>
                <a:srgbClr val="FFFF99"/>
              </a:solidFill>
              <a:ln w="12716">
                <a:solidFill>
                  <a:srgbClr val="000000"/>
                </a:solidFill>
                <a:prstDash val="solid"/>
              </a:ln>
            </c:spPr>
          </c:dPt>
          <c:dLbls>
            <c:dLbl>
              <c:idx val="0"/>
              <c:layout/>
              <c:tx>
                <c:rich>
                  <a:bodyPr/>
                  <a:lstStyle/>
                  <a:p>
                    <a:r>
                      <a:rPr lang="en-US" dirty="0" err="1"/>
                      <a:t>Asistencia</a:t>
                    </a:r>
                    <a:r>
                      <a:rPr lang="en-US" dirty="0"/>
                      <a:t> </a:t>
                    </a:r>
                    <a:r>
                      <a:rPr lang="en-US"/>
                      <a:t>a </a:t>
                    </a:r>
                    <a:r>
                      <a:rPr lang="en-US" smtClean="0"/>
                      <a:t>detenidos</a:t>
                    </a:r>
                    <a:endParaRPr lang="en-US"/>
                  </a:p>
                </c:rich>
              </c:tx>
              <c:showVal val="1"/>
              <c:showCatName val="1"/>
            </c:dLbl>
            <c:dLbl>
              <c:idx val="1"/>
              <c:layout>
                <c:manualLayout>
                  <c:x val="-2.2285378469726336E-3"/>
                  <c:y val="-2.4252895935639028E-2"/>
                </c:manualLayout>
              </c:layout>
              <c:tx>
                <c:rich>
                  <a:bodyPr/>
                  <a:lstStyle/>
                  <a:p>
                    <a:r>
                      <a:rPr lang="en-US" dirty="0" err="1"/>
                      <a:t>Localizaciòn</a:t>
                    </a:r>
                    <a:r>
                      <a:rPr lang="en-US" dirty="0"/>
                      <a:t> </a:t>
                    </a:r>
                    <a:r>
                      <a:rPr lang="en-US"/>
                      <a:t>de </a:t>
                    </a:r>
                    <a:r>
                      <a:rPr lang="en-US" smtClean="0"/>
                      <a:t>Ciudadanos</a:t>
                    </a:r>
                    <a:endParaRPr lang="en-US" dirty="0"/>
                  </a:p>
                </c:rich>
              </c:tx>
              <c:showVal val="1"/>
              <c:showCatName val="1"/>
            </c:dLbl>
            <c:dLbl>
              <c:idx val="2"/>
              <c:layout>
                <c:manualLayout>
                  <c:x val="-6.6489613202419823E-3"/>
                  <c:y val="-1.5134860034652321E-2"/>
                </c:manualLayout>
              </c:layout>
              <c:tx>
                <c:rich>
                  <a:bodyPr/>
                  <a:lstStyle/>
                  <a:p>
                    <a:r>
                      <a:rPr lang="en-US" dirty="0" err="1"/>
                      <a:t>Traslado</a:t>
                    </a:r>
                    <a:r>
                      <a:rPr lang="en-US" dirty="0"/>
                      <a:t> </a:t>
                    </a:r>
                    <a:r>
                      <a:rPr lang="en-US"/>
                      <a:t>de </a:t>
                    </a:r>
                    <a:r>
                      <a:rPr lang="en-US" smtClean="0"/>
                      <a:t>Cadàveres</a:t>
                    </a:r>
                    <a:endParaRPr lang="en-US" dirty="0"/>
                  </a:p>
                </c:rich>
              </c:tx>
              <c:showVal val="1"/>
              <c:showCatName val="1"/>
            </c:dLbl>
            <c:dLbl>
              <c:idx val="3"/>
              <c:layout/>
              <c:tx>
                <c:rich>
                  <a:bodyPr/>
                  <a:lstStyle/>
                  <a:p>
                    <a:r>
                      <a:rPr lang="en-US" dirty="0" err="1"/>
                      <a:t>Deportaciòn</a:t>
                    </a:r>
                    <a:r>
                      <a:rPr lang="en-US" dirty="0"/>
                      <a:t> </a:t>
                    </a:r>
                    <a:r>
                      <a:rPr lang="en-US"/>
                      <a:t>de </a:t>
                    </a:r>
                    <a:r>
                      <a:rPr lang="en-US" smtClean="0"/>
                      <a:t>Panameños</a:t>
                    </a:r>
                    <a:endParaRPr lang="en-US" dirty="0"/>
                  </a:p>
                </c:rich>
              </c:tx>
              <c:showVal val="1"/>
              <c:showCatName val="1"/>
            </c:dLbl>
            <c:dLbl>
              <c:idx val="4"/>
              <c:layout>
                <c:manualLayout>
                  <c:x val="1.4512553765218447E-2"/>
                  <c:y val="2.4410575655952962E-2"/>
                </c:manualLayout>
              </c:layout>
              <c:tx>
                <c:rich>
                  <a:bodyPr/>
                  <a:lstStyle/>
                  <a:p>
                    <a:r>
                      <a:rPr lang="en-US" dirty="0" err="1"/>
                      <a:t>Repatriaciòn</a:t>
                    </a:r>
                    <a:r>
                      <a:rPr lang="en-US" dirty="0"/>
                      <a:t> </a:t>
                    </a:r>
                    <a:r>
                      <a:rPr lang="en-US"/>
                      <a:t>de </a:t>
                    </a:r>
                    <a:r>
                      <a:rPr lang="en-US" smtClean="0"/>
                      <a:t>Panameños</a:t>
                    </a:r>
                    <a:endParaRPr lang="en-US" dirty="0"/>
                  </a:p>
                </c:rich>
              </c:tx>
              <c:showVal val="1"/>
              <c:showCatName val="1"/>
            </c:dLbl>
            <c:spPr>
              <a:noFill/>
              <a:ln w="25431">
                <a:noFill/>
              </a:ln>
            </c:spPr>
            <c:txPr>
              <a:bodyPr/>
              <a:lstStyle/>
              <a:p>
                <a:pPr>
                  <a:defRPr sz="1001" b="1" i="0" u="none" strike="noStrike" baseline="0">
                    <a:solidFill>
                      <a:srgbClr val="000000"/>
                    </a:solidFill>
                    <a:latin typeface="Arial"/>
                    <a:ea typeface="Arial"/>
                    <a:cs typeface="Arial"/>
                  </a:defRPr>
                </a:pPr>
                <a:endParaRPr lang="es-MX"/>
              </a:p>
            </c:txPr>
            <c:showVal val="1"/>
            <c:showCatName val="1"/>
            <c:showLeaderLines val="1"/>
          </c:dLbls>
          <c:cat>
            <c:strRef>
              <c:f>Sheet1!$B$1:$F$1</c:f>
              <c:strCache>
                <c:ptCount val="5"/>
                <c:pt idx="0">
                  <c:v>Asistencia a detenidos</c:v>
                </c:pt>
                <c:pt idx="1">
                  <c:v>Localizaciòn de Ciudadanos</c:v>
                </c:pt>
                <c:pt idx="2">
                  <c:v>Traslado de Cadàveres</c:v>
                </c:pt>
                <c:pt idx="3">
                  <c:v>Deportaciòn de Panameños</c:v>
                </c:pt>
                <c:pt idx="4">
                  <c:v>Repatriaciòn de Panameños</c:v>
                </c:pt>
              </c:strCache>
            </c:strRef>
          </c:cat>
          <c:val>
            <c:numRef>
              <c:f>Sheet1!$B$2:$F$2</c:f>
              <c:numCache>
                <c:formatCode>General</c:formatCode>
                <c:ptCount val="5"/>
                <c:pt idx="0">
                  <c:v>127</c:v>
                </c:pt>
                <c:pt idx="1">
                  <c:v>39</c:v>
                </c:pt>
                <c:pt idx="2">
                  <c:v>15</c:v>
                </c:pt>
                <c:pt idx="3">
                  <c:v>16</c:v>
                </c:pt>
                <c:pt idx="4">
                  <c:v>24</c:v>
                </c:pt>
              </c:numCache>
            </c:numRef>
          </c:val>
        </c:ser>
      </c:pie3DChart>
      <c:spPr>
        <a:solidFill>
          <a:srgbClr val="FFFFFF"/>
        </a:solidFill>
        <a:ln w="12716">
          <a:solidFill>
            <a:srgbClr val="FFFFFF"/>
          </a:solidFill>
          <a:prstDash val="solid"/>
        </a:ln>
      </c:spPr>
    </c:plotArea>
    <c:legend>
      <c:legendPos val="b"/>
      <c:layout>
        <c:manualLayout>
          <c:xMode val="edge"/>
          <c:yMode val="edge"/>
          <c:x val="1.7283834382764882E-3"/>
          <c:y val="0.8675006408231466"/>
          <c:w val="0.99125874125874092"/>
          <c:h val="0.10379746835443039"/>
        </c:manualLayout>
      </c:layout>
      <c:spPr>
        <a:noFill/>
        <a:ln w="3179">
          <a:solidFill>
            <a:srgbClr val="000000"/>
          </a:solidFill>
          <a:prstDash val="solid"/>
        </a:ln>
      </c:spPr>
      <c:txPr>
        <a:bodyPr/>
        <a:lstStyle/>
        <a:p>
          <a:pPr>
            <a:defRPr sz="921" b="1" i="0" u="none" strike="noStrike" baseline="0">
              <a:solidFill>
                <a:srgbClr val="000000"/>
              </a:solidFill>
              <a:latin typeface="Arial"/>
              <a:ea typeface="Arial"/>
              <a:cs typeface="Arial"/>
            </a:defRPr>
          </a:pPr>
          <a:endParaRPr lang="es-MX"/>
        </a:p>
      </c:txPr>
    </c:legend>
    <c:plotVisOnly val="1"/>
    <c:dispBlanksAs val="zero"/>
  </c:chart>
  <c:spPr>
    <a:noFill/>
    <a:ln>
      <a:noFill/>
    </a:ln>
  </c:spPr>
  <c:txPr>
    <a:bodyPr/>
    <a:lstStyle/>
    <a:p>
      <a:pPr>
        <a:defRPr sz="1652" b="1" i="0" u="none" strike="noStrike" baseline="0">
          <a:solidFill>
            <a:srgbClr val="000000"/>
          </a:solidFill>
          <a:latin typeface="Arial"/>
          <a:ea typeface="Arial"/>
          <a:cs typeface="Arial"/>
        </a:defRPr>
      </a:pPr>
      <a:endParaRPr lang="es-MX"/>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MX"/>
  <c:chart>
    <c:autoTitleDeleted val="1"/>
    <c:view3D>
      <c:rotX val="50"/>
      <c:rotY val="130"/>
      <c:perspective val="0"/>
    </c:view3D>
    <c:plotArea>
      <c:layout>
        <c:manualLayout>
          <c:layoutTarget val="inner"/>
          <c:xMode val="edge"/>
          <c:yMode val="edge"/>
          <c:x val="0.27416798732171171"/>
          <c:y val="0.10215053763440855"/>
          <c:w val="0.38193343898573695"/>
          <c:h val="0.55645161290322609"/>
        </c:manualLayout>
      </c:layout>
      <c:pie3DChart>
        <c:varyColors val="1"/>
        <c:ser>
          <c:idx val="0"/>
          <c:order val="0"/>
          <c:tx>
            <c:strRef>
              <c:f>Sheet1!$A$2</c:f>
              <c:strCache>
                <c:ptCount val="1"/>
                <c:pt idx="0">
                  <c:v>Este</c:v>
                </c:pt>
              </c:strCache>
            </c:strRef>
          </c:tx>
          <c:spPr>
            <a:solidFill>
              <a:srgbClr val="9999FF"/>
            </a:solidFill>
            <a:ln w="14977">
              <a:solidFill>
                <a:srgbClr val="000000"/>
              </a:solidFill>
              <a:prstDash val="solid"/>
            </a:ln>
          </c:spPr>
          <c:dPt>
            <c:idx val="1"/>
            <c:spPr>
              <a:solidFill>
                <a:srgbClr val="993366"/>
              </a:solidFill>
              <a:ln w="14977">
                <a:solidFill>
                  <a:srgbClr val="000000"/>
                </a:solidFill>
                <a:prstDash val="solid"/>
              </a:ln>
            </c:spPr>
          </c:dPt>
          <c:dPt>
            <c:idx val="2"/>
            <c:spPr>
              <a:solidFill>
                <a:srgbClr val="FFFFCC"/>
              </a:solidFill>
              <a:ln w="14977">
                <a:solidFill>
                  <a:srgbClr val="000000"/>
                </a:solidFill>
                <a:prstDash val="solid"/>
              </a:ln>
            </c:spPr>
          </c:dPt>
          <c:dPt>
            <c:idx val="3"/>
            <c:spPr>
              <a:solidFill>
                <a:srgbClr val="CCFFFF"/>
              </a:solidFill>
              <a:ln w="14977">
                <a:solidFill>
                  <a:srgbClr val="000000"/>
                </a:solidFill>
                <a:prstDash val="solid"/>
              </a:ln>
            </c:spPr>
          </c:dPt>
          <c:dPt>
            <c:idx val="4"/>
            <c:spPr>
              <a:solidFill>
                <a:srgbClr val="660066"/>
              </a:solidFill>
              <a:ln w="14977">
                <a:solidFill>
                  <a:srgbClr val="000000"/>
                </a:solidFill>
                <a:prstDash val="solid"/>
              </a:ln>
            </c:spPr>
          </c:dPt>
          <c:dPt>
            <c:idx val="5"/>
            <c:spPr>
              <a:solidFill>
                <a:srgbClr val="FF8080"/>
              </a:solidFill>
              <a:ln w="14977">
                <a:solidFill>
                  <a:srgbClr val="000000"/>
                </a:solidFill>
                <a:prstDash val="solid"/>
              </a:ln>
            </c:spPr>
          </c:dPt>
          <c:dPt>
            <c:idx val="6"/>
            <c:spPr>
              <a:solidFill>
                <a:srgbClr val="0066CC"/>
              </a:solidFill>
              <a:ln w="14977">
                <a:solidFill>
                  <a:srgbClr val="000000"/>
                </a:solidFill>
                <a:prstDash val="solid"/>
              </a:ln>
            </c:spPr>
          </c:dPt>
          <c:dPt>
            <c:idx val="7"/>
            <c:spPr>
              <a:solidFill>
                <a:srgbClr val="CCCCFF"/>
              </a:solidFill>
              <a:ln w="14977">
                <a:solidFill>
                  <a:srgbClr val="000000"/>
                </a:solidFill>
                <a:prstDash val="solid"/>
              </a:ln>
            </c:spPr>
          </c:dPt>
          <c:dPt>
            <c:idx val="8"/>
            <c:spPr>
              <a:solidFill>
                <a:srgbClr val="000080"/>
              </a:solidFill>
              <a:ln w="14977">
                <a:solidFill>
                  <a:srgbClr val="000000"/>
                </a:solidFill>
                <a:prstDash val="solid"/>
              </a:ln>
            </c:spPr>
          </c:dPt>
          <c:dLbls>
            <c:dLbl>
              <c:idx val="0"/>
              <c:layout>
                <c:manualLayout>
                  <c:x val="2.5168537743157773E-2"/>
                  <c:y val="3.5261272942360422E-2"/>
                </c:manualLayout>
              </c:layout>
              <c:tx>
                <c:rich>
                  <a:bodyPr/>
                  <a:lstStyle/>
                  <a:p>
                    <a:r>
                      <a:rPr lang="en-US" dirty="0"/>
                      <a:t>Fe </a:t>
                    </a:r>
                    <a:r>
                      <a:rPr lang="en-US"/>
                      <a:t>de </a:t>
                    </a:r>
                    <a:r>
                      <a:rPr lang="en-US" smtClean="0"/>
                      <a:t>Vida</a:t>
                    </a:r>
                    <a:endParaRPr lang="en-US" dirty="0"/>
                  </a:p>
                </c:rich>
              </c:tx>
              <c:showVal val="1"/>
              <c:showCatName val="1"/>
            </c:dLbl>
            <c:dLbl>
              <c:idx val="1"/>
              <c:layout/>
              <c:tx>
                <c:rich>
                  <a:bodyPr/>
                  <a:lstStyle/>
                  <a:p>
                    <a:r>
                      <a:rPr lang="en-US" dirty="0" err="1"/>
                      <a:t>Inscripciòn</a:t>
                    </a:r>
                    <a:r>
                      <a:rPr lang="en-US" dirty="0"/>
                      <a:t> </a:t>
                    </a:r>
                    <a:r>
                      <a:rPr lang="en-US"/>
                      <a:t>de </a:t>
                    </a:r>
                    <a:r>
                      <a:rPr lang="en-US" smtClean="0"/>
                      <a:t>Nacimiento</a:t>
                    </a:r>
                    <a:endParaRPr lang="en-US" dirty="0"/>
                  </a:p>
                </c:rich>
              </c:tx>
              <c:showVal val="1"/>
              <c:showCatName val="1"/>
            </c:dLbl>
            <c:dLbl>
              <c:idx val="2"/>
              <c:layout/>
              <c:tx>
                <c:rich>
                  <a:bodyPr/>
                  <a:lstStyle/>
                  <a:p>
                    <a:r>
                      <a:rPr lang="en-US" dirty="0" err="1"/>
                      <a:t>Inscripciòn</a:t>
                    </a:r>
                    <a:r>
                      <a:rPr lang="en-US" dirty="0"/>
                      <a:t> </a:t>
                    </a:r>
                    <a:r>
                      <a:rPr lang="en-US"/>
                      <a:t>de </a:t>
                    </a:r>
                    <a:r>
                      <a:rPr lang="en-US" smtClean="0"/>
                      <a:t>Matrimonio</a:t>
                    </a:r>
                    <a:endParaRPr lang="en-US" dirty="0"/>
                  </a:p>
                </c:rich>
              </c:tx>
              <c:showVal val="1"/>
              <c:showCatName val="1"/>
            </c:dLbl>
            <c:dLbl>
              <c:idx val="3"/>
              <c:layout>
                <c:manualLayout>
                  <c:x val="-2.1076092009071335E-2"/>
                  <c:y val="-9.9290783527616767E-3"/>
                </c:manualLayout>
              </c:layout>
              <c:tx>
                <c:rich>
                  <a:bodyPr/>
                  <a:lstStyle/>
                  <a:p>
                    <a:r>
                      <a:rPr lang="en-US" dirty="0" err="1"/>
                      <a:t>Inscripciòn</a:t>
                    </a:r>
                    <a:r>
                      <a:rPr lang="en-US" dirty="0"/>
                      <a:t> </a:t>
                    </a:r>
                    <a:r>
                      <a:rPr lang="en-US"/>
                      <a:t>de </a:t>
                    </a:r>
                    <a:r>
                      <a:rPr lang="en-US" smtClean="0"/>
                      <a:t>Defunciòn</a:t>
                    </a:r>
                    <a:endParaRPr lang="en-US" dirty="0"/>
                  </a:p>
                </c:rich>
              </c:tx>
              <c:showVal val="1"/>
              <c:showCatName val="1"/>
            </c:dLbl>
            <c:dLbl>
              <c:idx val="4"/>
              <c:layout>
                <c:manualLayout>
                  <c:x val="-2.0086135252771406E-2"/>
                  <c:y val="5.5921928900762204E-3"/>
                </c:manualLayout>
              </c:layout>
              <c:tx>
                <c:rich>
                  <a:bodyPr/>
                  <a:lstStyle/>
                  <a:p>
                    <a:r>
                      <a:rPr lang="en-US" dirty="0" err="1"/>
                      <a:t>Certificados</a:t>
                    </a:r>
                    <a:r>
                      <a:rPr lang="en-US" dirty="0"/>
                      <a:t> de </a:t>
                    </a:r>
                    <a:r>
                      <a:rPr lang="en-US" dirty="0" err="1" smtClean="0"/>
                      <a:t>Nacimientos</a:t>
                    </a:r>
                    <a:endParaRPr lang="en-US" dirty="0"/>
                  </a:p>
                </c:rich>
              </c:tx>
              <c:showVal val="1"/>
              <c:showCatName val="1"/>
            </c:dLbl>
            <c:dLbl>
              <c:idx val="5"/>
              <c:layout/>
              <c:tx>
                <c:rich>
                  <a:bodyPr/>
                  <a:lstStyle/>
                  <a:p>
                    <a:r>
                      <a:rPr lang="en-US" dirty="0" err="1"/>
                      <a:t>Certificados</a:t>
                    </a:r>
                    <a:r>
                      <a:rPr lang="en-US" dirty="0"/>
                      <a:t> </a:t>
                    </a:r>
                    <a:r>
                      <a:rPr lang="en-US"/>
                      <a:t>de </a:t>
                    </a:r>
                    <a:r>
                      <a:rPr lang="en-US" smtClean="0"/>
                      <a:t>Matrimonio</a:t>
                    </a:r>
                    <a:endParaRPr lang="en-US" dirty="0"/>
                  </a:p>
                </c:rich>
              </c:tx>
              <c:showVal val="1"/>
              <c:showCatName val="1"/>
            </c:dLbl>
            <c:dLbl>
              <c:idx val="6"/>
              <c:layout/>
              <c:tx>
                <c:rich>
                  <a:bodyPr/>
                  <a:lstStyle/>
                  <a:p>
                    <a:r>
                      <a:rPr lang="en-US" dirty="0" err="1"/>
                      <a:t>Certificados</a:t>
                    </a:r>
                    <a:r>
                      <a:rPr lang="en-US" dirty="0"/>
                      <a:t> </a:t>
                    </a:r>
                    <a:r>
                      <a:rPr lang="en-US"/>
                      <a:t>de </a:t>
                    </a:r>
                    <a:r>
                      <a:rPr lang="en-US" smtClean="0"/>
                      <a:t>Defunciòn</a:t>
                    </a:r>
                    <a:endParaRPr lang="en-US" dirty="0"/>
                  </a:p>
                </c:rich>
              </c:tx>
              <c:showVal val="1"/>
              <c:showCatName val="1"/>
            </c:dLbl>
            <c:dLbl>
              <c:idx val="7"/>
              <c:layout>
                <c:manualLayout>
                  <c:x val="0.12437705125857479"/>
                  <c:y val="1.3821987429262154E-2"/>
                </c:manualLayout>
              </c:layout>
              <c:tx>
                <c:rich>
                  <a:bodyPr/>
                  <a:lstStyle/>
                  <a:p>
                    <a:r>
                      <a:rPr lang="en-US" dirty="0" err="1"/>
                      <a:t>Asistencias</a:t>
                    </a:r>
                    <a:r>
                      <a:rPr lang="en-US" dirty="0"/>
                      <a:t> </a:t>
                    </a:r>
                    <a:r>
                      <a:rPr lang="en-US" dirty="0" err="1" smtClean="0"/>
                      <a:t>Varias</a:t>
                    </a:r>
                    <a:endParaRPr lang="en-US" dirty="0"/>
                  </a:p>
                </c:rich>
              </c:tx>
              <c:showVal val="1"/>
              <c:showCatName val="1"/>
            </c:dLbl>
            <c:dLbl>
              <c:idx val="8"/>
              <c:layout>
                <c:manualLayout>
                  <c:x val="3.7136619103291871E-2"/>
                  <c:y val="-0.1157706618494433"/>
                </c:manualLayout>
              </c:layout>
              <c:tx>
                <c:rich>
                  <a:bodyPr/>
                  <a:lstStyle/>
                  <a:p>
                    <a:r>
                      <a:rPr lang="en-US" dirty="0"/>
                      <a:t>Record </a:t>
                    </a:r>
                    <a:r>
                      <a:rPr lang="en-US" dirty="0" err="1" smtClean="0"/>
                      <a:t>Policivo</a:t>
                    </a:r>
                    <a:r>
                      <a:rPr lang="en-US" dirty="0" smtClean="0"/>
                      <a:t> </a:t>
                    </a:r>
                    <a:endParaRPr lang="en-US" dirty="0"/>
                  </a:p>
                </c:rich>
              </c:tx>
              <c:showVal val="1"/>
              <c:showCatName val="1"/>
            </c:dLbl>
            <c:spPr>
              <a:noFill/>
              <a:ln w="29955">
                <a:noFill/>
              </a:ln>
            </c:spPr>
            <c:txPr>
              <a:bodyPr/>
              <a:lstStyle/>
              <a:p>
                <a:pPr>
                  <a:defRPr sz="1179" b="1" i="0" u="none" strike="noStrike" baseline="0">
                    <a:solidFill>
                      <a:srgbClr val="000000"/>
                    </a:solidFill>
                    <a:latin typeface="Arial"/>
                    <a:ea typeface="Arial"/>
                    <a:cs typeface="Arial"/>
                  </a:defRPr>
                </a:pPr>
                <a:endParaRPr lang="es-MX"/>
              </a:p>
            </c:txPr>
            <c:showVal val="1"/>
            <c:showCatName val="1"/>
            <c:showLeaderLines val="1"/>
          </c:dLbls>
          <c:cat>
            <c:strRef>
              <c:f>Sheet1!$B$1:$J$1</c:f>
              <c:strCache>
                <c:ptCount val="9"/>
                <c:pt idx="0">
                  <c:v>Fe de Vida</c:v>
                </c:pt>
                <c:pt idx="1">
                  <c:v>Inscripciòn de Nacimiento</c:v>
                </c:pt>
                <c:pt idx="2">
                  <c:v>Inscripciòn de Matrimonio</c:v>
                </c:pt>
                <c:pt idx="3">
                  <c:v>Inscripciòn de Defunciòn</c:v>
                </c:pt>
                <c:pt idx="4">
                  <c:v>Certificados de Nacimientos</c:v>
                </c:pt>
                <c:pt idx="5">
                  <c:v>Certificados de Matrimonio</c:v>
                </c:pt>
                <c:pt idx="6">
                  <c:v>Certificados de Defunciòn</c:v>
                </c:pt>
                <c:pt idx="7">
                  <c:v>Asistencias Varias</c:v>
                </c:pt>
                <c:pt idx="8">
                  <c:v>Record Policivo</c:v>
                </c:pt>
              </c:strCache>
            </c:strRef>
          </c:cat>
          <c:val>
            <c:numRef>
              <c:f>Sheet1!$B$2:$J$2</c:f>
              <c:numCache>
                <c:formatCode>General</c:formatCode>
                <c:ptCount val="9"/>
                <c:pt idx="0">
                  <c:v>234</c:v>
                </c:pt>
                <c:pt idx="1">
                  <c:v>52</c:v>
                </c:pt>
                <c:pt idx="2">
                  <c:v>26</c:v>
                </c:pt>
                <c:pt idx="3">
                  <c:v>21</c:v>
                </c:pt>
                <c:pt idx="4">
                  <c:v>48</c:v>
                </c:pt>
                <c:pt idx="5">
                  <c:v>25</c:v>
                </c:pt>
                <c:pt idx="6">
                  <c:v>19</c:v>
                </c:pt>
                <c:pt idx="7">
                  <c:v>326</c:v>
                </c:pt>
                <c:pt idx="8">
                  <c:v>121</c:v>
                </c:pt>
              </c:numCache>
            </c:numRef>
          </c:val>
        </c:ser>
        <c:ser>
          <c:idx val="1"/>
          <c:order val="1"/>
          <c:tx>
            <c:strRef>
              <c:f>Sheet1!$A$3</c:f>
              <c:strCache>
                <c:ptCount val="1"/>
              </c:strCache>
            </c:strRef>
          </c:tx>
          <c:spPr>
            <a:solidFill>
              <a:srgbClr val="993366"/>
            </a:solidFill>
            <a:ln w="14977">
              <a:solidFill>
                <a:srgbClr val="000000"/>
              </a:solidFill>
              <a:prstDash val="solid"/>
            </a:ln>
          </c:spPr>
          <c:dPt>
            <c:idx val="0"/>
            <c:spPr>
              <a:solidFill>
                <a:srgbClr val="9999FF"/>
              </a:solidFill>
              <a:ln w="14977">
                <a:solidFill>
                  <a:srgbClr val="000000"/>
                </a:solidFill>
                <a:prstDash val="solid"/>
              </a:ln>
            </c:spPr>
          </c:dPt>
          <c:dPt>
            <c:idx val="2"/>
            <c:spPr>
              <a:solidFill>
                <a:srgbClr val="FFFFCC"/>
              </a:solidFill>
              <a:ln w="14977">
                <a:solidFill>
                  <a:srgbClr val="000000"/>
                </a:solidFill>
                <a:prstDash val="solid"/>
              </a:ln>
            </c:spPr>
          </c:dPt>
          <c:dPt>
            <c:idx val="3"/>
            <c:spPr>
              <a:solidFill>
                <a:srgbClr val="CCFFFF"/>
              </a:solidFill>
              <a:ln w="14977">
                <a:solidFill>
                  <a:srgbClr val="000000"/>
                </a:solidFill>
                <a:prstDash val="solid"/>
              </a:ln>
            </c:spPr>
          </c:dPt>
          <c:dPt>
            <c:idx val="4"/>
            <c:spPr>
              <a:solidFill>
                <a:srgbClr val="660066"/>
              </a:solidFill>
              <a:ln w="14977">
                <a:solidFill>
                  <a:srgbClr val="000000"/>
                </a:solidFill>
                <a:prstDash val="solid"/>
              </a:ln>
            </c:spPr>
          </c:dPt>
          <c:dPt>
            <c:idx val="5"/>
            <c:spPr>
              <a:solidFill>
                <a:srgbClr val="FF8080"/>
              </a:solidFill>
              <a:ln w="14977">
                <a:solidFill>
                  <a:srgbClr val="000000"/>
                </a:solidFill>
                <a:prstDash val="solid"/>
              </a:ln>
            </c:spPr>
          </c:dPt>
          <c:dPt>
            <c:idx val="6"/>
            <c:spPr>
              <a:solidFill>
                <a:srgbClr val="0066CC"/>
              </a:solidFill>
              <a:ln w="14977">
                <a:solidFill>
                  <a:srgbClr val="000000"/>
                </a:solidFill>
                <a:prstDash val="solid"/>
              </a:ln>
            </c:spPr>
          </c:dPt>
          <c:dPt>
            <c:idx val="7"/>
            <c:spPr>
              <a:solidFill>
                <a:srgbClr val="CCCCFF"/>
              </a:solidFill>
              <a:ln w="14977">
                <a:solidFill>
                  <a:srgbClr val="000000"/>
                </a:solidFill>
                <a:prstDash val="solid"/>
              </a:ln>
            </c:spPr>
          </c:dPt>
          <c:dPt>
            <c:idx val="8"/>
            <c:spPr>
              <a:solidFill>
                <a:srgbClr val="000080"/>
              </a:solidFill>
              <a:ln w="14977">
                <a:solidFill>
                  <a:srgbClr val="000000"/>
                </a:solidFill>
                <a:prstDash val="solid"/>
              </a:ln>
            </c:spPr>
          </c:dPt>
          <c:cat>
            <c:strRef>
              <c:f>Sheet1!$B$1:$J$1</c:f>
              <c:strCache>
                <c:ptCount val="9"/>
                <c:pt idx="0">
                  <c:v>Fe de Vida</c:v>
                </c:pt>
                <c:pt idx="1">
                  <c:v>Inscripciòn de Nacimiento</c:v>
                </c:pt>
                <c:pt idx="2">
                  <c:v>Inscripciòn de Matrimonio</c:v>
                </c:pt>
                <c:pt idx="3">
                  <c:v>Inscripciòn de Defunciòn</c:v>
                </c:pt>
                <c:pt idx="4">
                  <c:v>Certificados de Nacimientos</c:v>
                </c:pt>
                <c:pt idx="5">
                  <c:v>Certificados de Matrimonio</c:v>
                </c:pt>
                <c:pt idx="6">
                  <c:v>Certificados de Defunciòn</c:v>
                </c:pt>
                <c:pt idx="7">
                  <c:v>Asistencias Varias</c:v>
                </c:pt>
                <c:pt idx="8">
                  <c:v>Record Policivo</c:v>
                </c:pt>
              </c:strCache>
            </c:strRef>
          </c:cat>
          <c:val>
            <c:numRef>
              <c:f>Sheet1!$B$3:$J$3</c:f>
              <c:numCache>
                <c:formatCode>General</c:formatCode>
                <c:ptCount val="9"/>
              </c:numCache>
            </c:numRef>
          </c:val>
        </c:ser>
        <c:ser>
          <c:idx val="2"/>
          <c:order val="2"/>
          <c:tx>
            <c:strRef>
              <c:f>Sheet1!$A$4</c:f>
              <c:strCache>
                <c:ptCount val="1"/>
              </c:strCache>
            </c:strRef>
          </c:tx>
          <c:spPr>
            <a:solidFill>
              <a:srgbClr val="FFFFCC"/>
            </a:solidFill>
            <a:ln w="14977">
              <a:solidFill>
                <a:srgbClr val="000000"/>
              </a:solidFill>
              <a:prstDash val="solid"/>
            </a:ln>
          </c:spPr>
          <c:dPt>
            <c:idx val="0"/>
            <c:spPr>
              <a:solidFill>
                <a:srgbClr val="9999FF"/>
              </a:solidFill>
              <a:ln w="14977">
                <a:solidFill>
                  <a:srgbClr val="000000"/>
                </a:solidFill>
                <a:prstDash val="solid"/>
              </a:ln>
            </c:spPr>
          </c:dPt>
          <c:dPt>
            <c:idx val="1"/>
            <c:spPr>
              <a:solidFill>
                <a:srgbClr val="993366"/>
              </a:solidFill>
              <a:ln w="14977">
                <a:solidFill>
                  <a:srgbClr val="000000"/>
                </a:solidFill>
                <a:prstDash val="solid"/>
              </a:ln>
            </c:spPr>
          </c:dPt>
          <c:dPt>
            <c:idx val="3"/>
            <c:spPr>
              <a:solidFill>
                <a:srgbClr val="CCFFFF"/>
              </a:solidFill>
              <a:ln w="14977">
                <a:solidFill>
                  <a:srgbClr val="000000"/>
                </a:solidFill>
                <a:prstDash val="solid"/>
              </a:ln>
            </c:spPr>
          </c:dPt>
          <c:dPt>
            <c:idx val="4"/>
            <c:spPr>
              <a:solidFill>
                <a:srgbClr val="660066"/>
              </a:solidFill>
              <a:ln w="14977">
                <a:solidFill>
                  <a:srgbClr val="000000"/>
                </a:solidFill>
                <a:prstDash val="solid"/>
              </a:ln>
            </c:spPr>
          </c:dPt>
          <c:dPt>
            <c:idx val="5"/>
            <c:spPr>
              <a:solidFill>
                <a:srgbClr val="FF8080"/>
              </a:solidFill>
              <a:ln w="14977">
                <a:solidFill>
                  <a:srgbClr val="000000"/>
                </a:solidFill>
                <a:prstDash val="solid"/>
              </a:ln>
            </c:spPr>
          </c:dPt>
          <c:dPt>
            <c:idx val="6"/>
            <c:spPr>
              <a:solidFill>
                <a:srgbClr val="0066CC"/>
              </a:solidFill>
              <a:ln w="14977">
                <a:solidFill>
                  <a:srgbClr val="000000"/>
                </a:solidFill>
                <a:prstDash val="solid"/>
              </a:ln>
            </c:spPr>
          </c:dPt>
          <c:dPt>
            <c:idx val="7"/>
            <c:spPr>
              <a:solidFill>
                <a:srgbClr val="CCCCFF"/>
              </a:solidFill>
              <a:ln w="14977">
                <a:solidFill>
                  <a:srgbClr val="000000"/>
                </a:solidFill>
                <a:prstDash val="solid"/>
              </a:ln>
            </c:spPr>
          </c:dPt>
          <c:dPt>
            <c:idx val="8"/>
            <c:spPr>
              <a:solidFill>
                <a:srgbClr val="000080"/>
              </a:solidFill>
              <a:ln w="14977">
                <a:solidFill>
                  <a:srgbClr val="000000"/>
                </a:solidFill>
                <a:prstDash val="solid"/>
              </a:ln>
            </c:spPr>
          </c:dPt>
          <c:cat>
            <c:strRef>
              <c:f>Sheet1!$B$1:$J$1</c:f>
              <c:strCache>
                <c:ptCount val="9"/>
                <c:pt idx="0">
                  <c:v>Fe de Vida</c:v>
                </c:pt>
                <c:pt idx="1">
                  <c:v>Inscripciòn de Nacimiento</c:v>
                </c:pt>
                <c:pt idx="2">
                  <c:v>Inscripciòn de Matrimonio</c:v>
                </c:pt>
                <c:pt idx="3">
                  <c:v>Inscripciòn de Defunciòn</c:v>
                </c:pt>
                <c:pt idx="4">
                  <c:v>Certificados de Nacimientos</c:v>
                </c:pt>
                <c:pt idx="5">
                  <c:v>Certificados de Matrimonio</c:v>
                </c:pt>
                <c:pt idx="6">
                  <c:v>Certificados de Defunciòn</c:v>
                </c:pt>
                <c:pt idx="7">
                  <c:v>Asistencias Varias</c:v>
                </c:pt>
                <c:pt idx="8">
                  <c:v>Record Policivo</c:v>
                </c:pt>
              </c:strCache>
            </c:strRef>
          </c:cat>
          <c:val>
            <c:numRef>
              <c:f>Sheet1!$B$4:$J$4</c:f>
              <c:numCache>
                <c:formatCode>General</c:formatCode>
                <c:ptCount val="9"/>
              </c:numCache>
            </c:numRef>
          </c:val>
        </c:ser>
      </c:pie3DChart>
      <c:spPr>
        <a:noFill/>
        <a:ln w="25400">
          <a:noFill/>
        </a:ln>
      </c:spPr>
    </c:plotArea>
    <c:legend>
      <c:legendPos val="b"/>
      <c:layout>
        <c:manualLayout>
          <c:xMode val="edge"/>
          <c:yMode val="edge"/>
          <c:x val="6.339144215530907E-3"/>
          <c:y val="0.82258064516129037"/>
          <c:w val="0.94928684627575277"/>
          <c:h val="0.17204301075268821"/>
        </c:manualLayout>
      </c:layout>
      <c:spPr>
        <a:noFill/>
        <a:ln w="3744">
          <a:solidFill>
            <a:srgbClr val="000000"/>
          </a:solidFill>
          <a:prstDash val="solid"/>
        </a:ln>
      </c:spPr>
      <c:txPr>
        <a:bodyPr/>
        <a:lstStyle/>
        <a:p>
          <a:pPr>
            <a:defRPr sz="973" b="1" i="0" u="none" strike="noStrike" baseline="0">
              <a:solidFill>
                <a:srgbClr val="000000"/>
              </a:solidFill>
              <a:latin typeface="Arial"/>
              <a:ea typeface="Arial"/>
              <a:cs typeface="Arial"/>
            </a:defRPr>
          </a:pPr>
          <a:endParaRPr lang="es-MX"/>
        </a:p>
      </c:txPr>
    </c:legend>
    <c:plotVisOnly val="1"/>
    <c:dispBlanksAs val="zero"/>
  </c:chart>
  <c:spPr>
    <a:noFill/>
    <a:ln>
      <a:noFill/>
    </a:ln>
  </c:spPr>
  <c:txPr>
    <a:bodyPr/>
    <a:lstStyle/>
    <a:p>
      <a:pPr>
        <a:defRPr sz="1916" b="1" i="0" u="none" strike="noStrike" baseline="0">
          <a:solidFill>
            <a:srgbClr val="000000"/>
          </a:solidFill>
          <a:latin typeface="Arial"/>
          <a:ea typeface="Arial"/>
          <a:cs typeface="Arial"/>
        </a:defRPr>
      </a:pPr>
      <a:endParaRPr lang="es-MX"/>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s-PA"/>
          </a:p>
        </p:txBody>
      </p:sp>
      <p:sp>
        <p:nvSpPr>
          <p:cNvPr id="3" name="2 Marcador de fecha"/>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26C6AD35-7C88-423A-A2A7-468007FB1D89}" type="datetimeFigureOut">
              <a:rPr lang="es-PA"/>
              <a:pPr>
                <a:defRPr/>
              </a:pPr>
              <a:t>06/18/2012</a:t>
            </a:fld>
            <a:endParaRPr lang="es-PA"/>
          </a:p>
        </p:txBody>
      </p:sp>
      <p:sp>
        <p:nvSpPr>
          <p:cNvPr id="4" name="3 Marcador de pie de página"/>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s-PA"/>
          </a:p>
        </p:txBody>
      </p:sp>
      <p:sp>
        <p:nvSpPr>
          <p:cNvPr id="5" name="4 Marcador de número de diapositiva"/>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F4C1224C-7089-4A83-B78D-D0E21B576609}" type="slidenum">
              <a:rPr lang="es-PA"/>
              <a:pPr>
                <a:defRPr/>
              </a:pPr>
              <a:t>‹Nº›</a:t>
            </a:fld>
            <a:endParaRPr lang="es-P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pitchFamily="34" charset="0"/>
              </a:defRPr>
            </a:lvl1pPr>
          </a:lstStyle>
          <a:p>
            <a:pPr>
              <a:defRPr/>
            </a:pPr>
            <a:endParaRPr lang="es-ES"/>
          </a:p>
        </p:txBody>
      </p:sp>
      <p:sp>
        <p:nvSpPr>
          <p:cNvPr id="3" name="2 Marcador de fecha"/>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pitchFamily="34" charset="0"/>
              </a:defRPr>
            </a:lvl1pPr>
          </a:lstStyle>
          <a:p>
            <a:pPr>
              <a:defRPr/>
            </a:pPr>
            <a:fld id="{569FDF14-07FD-43C5-881A-CCDFE9C23BE1}" type="datetimeFigureOut">
              <a:rPr lang="es-ES"/>
              <a:pPr>
                <a:defRPr/>
              </a:pPr>
              <a:t>18/06/2012</a:t>
            </a:fld>
            <a:endParaRPr lang="es-ES"/>
          </a:p>
        </p:txBody>
      </p:sp>
      <p:sp>
        <p:nvSpPr>
          <p:cNvPr id="4" name="3 Marcador de imagen de diapositiva"/>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pitchFamily="34" charset="0"/>
              </a:defRPr>
            </a:lvl1pPr>
          </a:lstStyle>
          <a:p>
            <a:pPr>
              <a:defRPr/>
            </a:pPr>
            <a:endParaRPr lang="es-ES"/>
          </a:p>
        </p:txBody>
      </p:sp>
      <p:sp>
        <p:nvSpPr>
          <p:cNvPr id="7" name="6 Marcador de número de diapositiva"/>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atin typeface="Arial" pitchFamily="34" charset="0"/>
              </a:defRPr>
            </a:lvl1pPr>
          </a:lstStyle>
          <a:p>
            <a:pPr>
              <a:defRPr/>
            </a:pPr>
            <a:fld id="{18270495-6F03-4CB5-9569-407FCB0C3D7E}"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5842"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s-ES" smtClean="0"/>
          </a:p>
        </p:txBody>
      </p:sp>
      <p:sp>
        <p:nvSpPr>
          <p:cNvPr id="3584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1E69F4-174B-4339-85D7-1B0F25451045}" type="slidenum">
              <a:rPr lang="es-ES" smtClean="0">
                <a:latin typeface="Arial" charset="0"/>
              </a:rPr>
              <a:pPr/>
              <a:t>20</a:t>
            </a:fld>
            <a:endParaRPr lang="es-E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7890"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s-ES" smtClean="0"/>
          </a:p>
        </p:txBody>
      </p:sp>
      <p:sp>
        <p:nvSpPr>
          <p:cNvPr id="37891"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3F7016-31E7-48DE-9B87-75EFFAB3B83D}" type="slidenum">
              <a:rPr lang="es-ES" smtClean="0">
                <a:latin typeface="Arial" charset="0"/>
              </a:rPr>
              <a:pPr/>
              <a:t>21</a:t>
            </a:fld>
            <a:endParaRPr lang="es-E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4" name="Picture 2" descr="logoGN"/>
          <p:cNvPicPr>
            <a:picLocks noChangeAspect="1" noChangeArrowheads="1"/>
          </p:cNvPicPr>
          <p:nvPr/>
        </p:nvPicPr>
        <p:blipFill>
          <a:blip r:embed="rId2" cstate="print"/>
          <a:srcRect l="10039" r="14764" b="18706"/>
          <a:stretch>
            <a:fillRect/>
          </a:stretch>
        </p:blipFill>
        <p:spPr bwMode="auto">
          <a:xfrm>
            <a:off x="-22225" y="-25400"/>
            <a:ext cx="9166225" cy="6883400"/>
          </a:xfrm>
          <a:prstGeom prst="rect">
            <a:avLst/>
          </a:prstGeom>
          <a:noFill/>
          <a:ln w="9525">
            <a:noFill/>
            <a:miter lim="800000"/>
            <a:headEnd/>
            <a:tailEnd/>
          </a:ln>
        </p:spPr>
      </p:pic>
      <p:pic>
        <p:nvPicPr>
          <p:cNvPr id="5" name="Picture 1"/>
          <p:cNvPicPr>
            <a:picLocks noChangeAspect="1" noChangeArrowheads="1"/>
          </p:cNvPicPr>
          <p:nvPr userDrawn="1"/>
        </p:nvPicPr>
        <p:blipFill>
          <a:blip r:embed="rId3" cstate="print"/>
          <a:srcRect/>
          <a:stretch>
            <a:fillRect/>
          </a:stretch>
        </p:blipFill>
        <p:spPr bwMode="auto">
          <a:xfrm>
            <a:off x="7715250" y="819150"/>
            <a:ext cx="327025" cy="323850"/>
          </a:xfrm>
          <a:prstGeom prst="rect">
            <a:avLst/>
          </a:prstGeom>
          <a:noFill/>
          <a:ln w="9525">
            <a:noFill/>
            <a:miter lim="800000"/>
            <a:headEnd/>
            <a:tailEnd/>
          </a:ln>
        </p:spPr>
      </p:pic>
      <p:sp>
        <p:nvSpPr>
          <p:cNvPr id="6" name="Rectangle 3"/>
          <p:cNvSpPr>
            <a:spLocks noChangeArrowheads="1"/>
          </p:cNvSpPr>
          <p:nvPr userDrawn="1"/>
        </p:nvSpPr>
        <p:spPr bwMode="auto">
          <a:xfrm>
            <a:off x="6572250" y="1074738"/>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
        <p:nvSpPr>
          <p:cNvPr id="5123" name="Rectangle 3"/>
          <p:cNvSpPr>
            <a:spLocks noGrp="1" noChangeArrowheads="1"/>
          </p:cNvSpPr>
          <p:nvPr>
            <p:ph type="ctrTitle"/>
          </p:nvPr>
        </p:nvSpPr>
        <p:spPr>
          <a:xfrm>
            <a:off x="685800" y="1773238"/>
            <a:ext cx="7772400" cy="1470025"/>
          </a:xfrm>
        </p:spPr>
        <p:txBody>
          <a:bodyPr/>
          <a:lstStyle>
            <a:lvl1pPr algn="ctr">
              <a:defRPr b="1">
                <a:solidFill>
                  <a:schemeClr val="bg1"/>
                </a:solidFill>
              </a:defRPr>
            </a:lvl1pPr>
          </a:lstStyle>
          <a:p>
            <a:r>
              <a:rPr lang="es-ES" dirty="0" smtClean="0"/>
              <a:t>Haga clic para modificar el estilo de título del patrón</a:t>
            </a:r>
            <a:endParaRPr lang="es-ES" dirty="0"/>
          </a:p>
        </p:txBody>
      </p:sp>
      <p:sp>
        <p:nvSpPr>
          <p:cNvPr id="5124" name="Rectangle 4"/>
          <p:cNvSpPr>
            <a:spLocks noGrp="1" noChangeArrowheads="1"/>
          </p:cNvSpPr>
          <p:nvPr>
            <p:ph type="subTitle" idx="1"/>
          </p:nvPr>
        </p:nvSpPr>
        <p:spPr>
          <a:xfrm>
            <a:off x="1371600" y="3429000"/>
            <a:ext cx="6400800" cy="1752600"/>
          </a:xfrm>
        </p:spPr>
        <p:txBody>
          <a:bodyPr/>
          <a:lstStyle>
            <a:lvl1pPr marL="0" indent="0" algn="r">
              <a:buFontTx/>
              <a:buNone/>
              <a:defRPr>
                <a:solidFill>
                  <a:schemeClr val="bg1"/>
                </a:solidFill>
              </a:defRPr>
            </a:lvl1pPr>
          </a:lstStyle>
          <a:p>
            <a:r>
              <a:rPr lang="es-ES" smtClean="0"/>
              <a:t>Haga clic para modificar el estilo de subtítulo del patrón</a:t>
            </a:r>
            <a:endParaRPr lang="es-ES"/>
          </a:p>
        </p:txBody>
      </p:sp>
      <p:sp>
        <p:nvSpPr>
          <p:cNvPr id="7" name="Rectangle 5"/>
          <p:cNvSpPr>
            <a:spLocks noGrp="1" noChangeArrowheads="1"/>
          </p:cNvSpPr>
          <p:nvPr>
            <p:ph type="dt" sz="half" idx="10"/>
          </p:nvPr>
        </p:nvSpPr>
        <p:spPr/>
        <p:txBody>
          <a:bodyPr/>
          <a:lstStyle>
            <a:lvl1pPr>
              <a:defRPr/>
            </a:lvl1pPr>
          </a:lstStyle>
          <a:p>
            <a:pPr>
              <a:defRPr/>
            </a:pPr>
            <a:fld id="{09BF66C3-2BFC-4235-8905-FC7BBC7DC1C7}" type="datetimeFigureOut">
              <a:rPr lang="es-PA"/>
              <a:pPr>
                <a:defRPr/>
              </a:pPr>
              <a:t>06/18/2012</a:t>
            </a:fld>
            <a:endParaRPr lang="es-PA"/>
          </a:p>
        </p:txBody>
      </p:sp>
      <p:sp>
        <p:nvSpPr>
          <p:cNvPr id="8" name="Rectangle 6"/>
          <p:cNvSpPr>
            <a:spLocks noGrp="1" noChangeArrowheads="1"/>
          </p:cNvSpPr>
          <p:nvPr>
            <p:ph type="ftr" sz="quarter" idx="11"/>
          </p:nvPr>
        </p:nvSpPr>
        <p:spPr/>
        <p:txBody>
          <a:bodyPr/>
          <a:lstStyle>
            <a:lvl1pPr>
              <a:defRPr/>
            </a:lvl1pPr>
          </a:lstStyle>
          <a:p>
            <a:pPr>
              <a:defRPr/>
            </a:pPr>
            <a:endParaRPr lang="es-PA"/>
          </a:p>
        </p:txBody>
      </p:sp>
      <p:sp>
        <p:nvSpPr>
          <p:cNvPr id="9" name="Rectangle 7"/>
          <p:cNvSpPr>
            <a:spLocks noGrp="1" noChangeArrowheads="1"/>
          </p:cNvSpPr>
          <p:nvPr>
            <p:ph type="sldNum" sz="quarter" idx="12"/>
          </p:nvPr>
        </p:nvSpPr>
        <p:spPr>
          <a:xfrm>
            <a:off x="6553200" y="6245225"/>
            <a:ext cx="2133600" cy="476250"/>
          </a:xfrm>
        </p:spPr>
        <p:txBody>
          <a:bodyPr/>
          <a:lstStyle>
            <a:lvl1pPr>
              <a:defRPr b="0">
                <a:solidFill>
                  <a:schemeClr val="tx1"/>
                </a:solidFill>
              </a:defRPr>
            </a:lvl1pPr>
          </a:lstStyle>
          <a:p>
            <a:pPr>
              <a:defRPr/>
            </a:pPr>
            <a:fld id="{B85BAD4E-6822-4902-8ECC-8BE57879101B}" type="slidenum">
              <a:rPr lang="es-PA"/>
              <a:pPr>
                <a:defRPr/>
              </a:pPr>
              <a:t>‹Nº›</a:t>
            </a:fld>
            <a:endParaRPr lang="es-PA"/>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1_Diapositiva de título">
    <p:spTree>
      <p:nvGrpSpPr>
        <p:cNvPr id="1" name=""/>
        <p:cNvGrpSpPr/>
        <p:nvPr/>
      </p:nvGrpSpPr>
      <p:grpSpPr>
        <a:xfrm>
          <a:off x="0" y="0"/>
          <a:ext cx="0" cy="0"/>
          <a:chOff x="0" y="0"/>
          <a:chExt cx="0" cy="0"/>
        </a:xfrm>
      </p:grpSpPr>
      <p:pic>
        <p:nvPicPr>
          <p:cNvPr id="4" name="Picture 2" descr="logoGN"/>
          <p:cNvPicPr>
            <a:picLocks noChangeAspect="1" noChangeArrowheads="1"/>
          </p:cNvPicPr>
          <p:nvPr/>
        </p:nvPicPr>
        <p:blipFill>
          <a:blip r:embed="rId2" cstate="print"/>
          <a:srcRect l="10039" r="14764" b="18706"/>
          <a:stretch>
            <a:fillRect/>
          </a:stretch>
        </p:blipFill>
        <p:spPr bwMode="auto">
          <a:xfrm>
            <a:off x="-22225" y="-25400"/>
            <a:ext cx="9166225" cy="6883400"/>
          </a:xfrm>
          <a:prstGeom prst="rect">
            <a:avLst/>
          </a:prstGeom>
          <a:noFill/>
          <a:ln w="9525">
            <a:noFill/>
            <a:miter lim="800000"/>
            <a:headEnd/>
            <a:tailEnd/>
          </a:ln>
        </p:spPr>
      </p:pic>
      <p:sp>
        <p:nvSpPr>
          <p:cNvPr id="5123" name="Rectangle 3"/>
          <p:cNvSpPr>
            <a:spLocks noGrp="1" noChangeArrowheads="1"/>
          </p:cNvSpPr>
          <p:nvPr>
            <p:ph type="ctrTitle"/>
          </p:nvPr>
        </p:nvSpPr>
        <p:spPr>
          <a:xfrm>
            <a:off x="685800" y="1773238"/>
            <a:ext cx="7772400" cy="1470025"/>
          </a:xfrm>
        </p:spPr>
        <p:txBody>
          <a:bodyPr/>
          <a:lstStyle>
            <a:lvl1pPr algn="ctr">
              <a:defRPr b="1">
                <a:solidFill>
                  <a:schemeClr val="bg1"/>
                </a:solidFill>
              </a:defRPr>
            </a:lvl1pPr>
          </a:lstStyle>
          <a:p>
            <a:r>
              <a:rPr lang="es-ES" smtClean="0"/>
              <a:t>Haga clic para modificar el estilo de título del patrón</a:t>
            </a:r>
            <a:endParaRPr lang="es-ES" dirty="0"/>
          </a:p>
        </p:txBody>
      </p:sp>
      <p:sp>
        <p:nvSpPr>
          <p:cNvPr id="5124" name="Rectangle 4"/>
          <p:cNvSpPr>
            <a:spLocks noGrp="1" noChangeArrowheads="1"/>
          </p:cNvSpPr>
          <p:nvPr>
            <p:ph type="subTitle" idx="1"/>
          </p:nvPr>
        </p:nvSpPr>
        <p:spPr>
          <a:xfrm>
            <a:off x="1371600" y="3429000"/>
            <a:ext cx="6400800" cy="1752600"/>
          </a:xfrm>
        </p:spPr>
        <p:txBody>
          <a:bodyPr/>
          <a:lstStyle>
            <a:lvl1pPr marL="0" indent="0" algn="r">
              <a:buFontTx/>
              <a:buNone/>
              <a:defRPr>
                <a:solidFill>
                  <a:schemeClr val="bg1"/>
                </a:solidFill>
              </a:defRPr>
            </a:lvl1pPr>
          </a:lstStyle>
          <a:p>
            <a:r>
              <a:rPr lang="es-ES" smtClean="0"/>
              <a:t>Haga clic para modificar el estilo de subtítulo del patrón</a:t>
            </a:r>
            <a:endParaRPr lang="es-ES"/>
          </a:p>
        </p:txBody>
      </p:sp>
      <p:sp>
        <p:nvSpPr>
          <p:cNvPr id="5" name="Rectangle 5"/>
          <p:cNvSpPr>
            <a:spLocks noGrp="1" noChangeArrowheads="1"/>
          </p:cNvSpPr>
          <p:nvPr>
            <p:ph type="dt" sz="half" idx="10"/>
          </p:nvPr>
        </p:nvSpPr>
        <p:spPr/>
        <p:txBody>
          <a:bodyPr/>
          <a:lstStyle>
            <a:lvl1pPr>
              <a:defRPr/>
            </a:lvl1pPr>
          </a:lstStyle>
          <a:p>
            <a:pPr>
              <a:defRPr/>
            </a:pPr>
            <a:fld id="{167E4B39-89F1-4FC3-90D6-A0E9B4CD2C41}" type="datetimeFigureOut">
              <a:rPr lang="es-PA"/>
              <a:pPr>
                <a:defRPr/>
              </a:pPr>
              <a:t>06/18/2012</a:t>
            </a:fld>
            <a:endParaRPr lang="es-PA"/>
          </a:p>
        </p:txBody>
      </p:sp>
      <p:sp>
        <p:nvSpPr>
          <p:cNvPr id="6" name="Rectangle 6"/>
          <p:cNvSpPr>
            <a:spLocks noGrp="1" noChangeArrowheads="1"/>
          </p:cNvSpPr>
          <p:nvPr>
            <p:ph type="ftr" sz="quarter" idx="11"/>
          </p:nvPr>
        </p:nvSpPr>
        <p:spPr/>
        <p:txBody>
          <a:bodyPr/>
          <a:lstStyle>
            <a:lvl1pPr>
              <a:defRPr/>
            </a:lvl1pPr>
          </a:lstStyle>
          <a:p>
            <a:pPr>
              <a:defRPr/>
            </a:pPr>
            <a:endParaRPr lang="es-PA"/>
          </a:p>
        </p:txBody>
      </p:sp>
      <p:sp>
        <p:nvSpPr>
          <p:cNvPr id="7" name="Rectangle 7"/>
          <p:cNvSpPr>
            <a:spLocks noGrp="1" noChangeArrowheads="1"/>
          </p:cNvSpPr>
          <p:nvPr>
            <p:ph type="sldNum" sz="quarter" idx="12"/>
          </p:nvPr>
        </p:nvSpPr>
        <p:spPr>
          <a:xfrm>
            <a:off x="6553200" y="6245225"/>
            <a:ext cx="2133600" cy="476250"/>
          </a:xfrm>
        </p:spPr>
        <p:txBody>
          <a:bodyPr/>
          <a:lstStyle>
            <a:lvl1pPr>
              <a:defRPr b="0">
                <a:solidFill>
                  <a:schemeClr val="tx1"/>
                </a:solidFill>
              </a:defRPr>
            </a:lvl1pPr>
          </a:lstStyle>
          <a:p>
            <a:pPr>
              <a:defRPr/>
            </a:pPr>
            <a:fld id="{52231098-AE0A-4695-BAE6-802D2FF9957A}" type="slidenum">
              <a:rPr lang="es-PA"/>
              <a:pPr>
                <a:defRPr/>
              </a:pPr>
              <a:t>‹Nº›</a:t>
            </a:fld>
            <a:endParaRPr lang="es-PA"/>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mparación">
    <p:spTree>
      <p:nvGrpSpPr>
        <p:cNvPr id="1" name=""/>
        <p:cNvGrpSpPr/>
        <p:nvPr/>
      </p:nvGrpSpPr>
      <p:grpSpPr>
        <a:xfrm>
          <a:off x="0" y="0"/>
          <a:ext cx="0" cy="0"/>
          <a:chOff x="0" y="0"/>
          <a:chExt cx="0" cy="0"/>
        </a:xfrm>
      </p:grpSpPr>
      <p:pic>
        <p:nvPicPr>
          <p:cNvPr id="5" name="Picture 2" descr="LogoGN_sm"/>
          <p:cNvPicPr>
            <a:picLocks noChangeAspect="1" noChangeArrowheads="1"/>
          </p:cNvPicPr>
          <p:nvPr/>
        </p:nvPicPr>
        <p:blipFill>
          <a:blip r:embed="rId2" cstate="print"/>
          <a:srcRect t="2408" b="2408"/>
          <a:stretch>
            <a:fillRect/>
          </a:stretch>
        </p:blipFill>
        <p:spPr bwMode="auto">
          <a:xfrm>
            <a:off x="0" y="0"/>
            <a:ext cx="9155113" cy="1068388"/>
          </a:xfrm>
          <a:prstGeom prst="rect">
            <a:avLst/>
          </a:prstGeom>
          <a:noFill/>
          <a:ln w="9525">
            <a:noFill/>
            <a:miter lim="800000"/>
            <a:headEnd/>
            <a:tailEnd/>
          </a:ln>
        </p:spPr>
      </p:pic>
      <p:pic>
        <p:nvPicPr>
          <p:cNvPr id="7"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pic>
        <p:nvPicPr>
          <p:cNvPr id="8"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sp>
        <p:nvSpPr>
          <p:cNvPr id="9" name="Rectangle 3"/>
          <p:cNvSpPr>
            <a:spLocks noChangeArrowheads="1"/>
          </p:cNvSpPr>
          <p:nvPr userDrawn="1"/>
        </p:nvSpPr>
        <p:spPr bwMode="auto">
          <a:xfrm>
            <a:off x="6572250" y="571500"/>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
        <p:nvSpPr>
          <p:cNvPr id="2" name="1 Título"/>
          <p:cNvSpPr>
            <a:spLocks noGrp="1"/>
          </p:cNvSpPr>
          <p:nvPr>
            <p:ph type="title"/>
          </p:nvPr>
        </p:nvSpPr>
        <p:spPr>
          <a:xfrm>
            <a:off x="428596" y="1142984"/>
            <a:ext cx="8229600" cy="1143000"/>
          </a:xfrm>
        </p:spPr>
        <p:txBody>
          <a:bodyPr/>
          <a:lstStyle>
            <a:lvl1pPr>
              <a:defRPr/>
            </a:lvl1pPr>
          </a:lstStyle>
          <a:p>
            <a:r>
              <a:rPr lang="es-ES" smtClean="0"/>
              <a:t>Haga clic para modificar el estilo de título del patrón</a:t>
            </a:r>
            <a:endParaRPr lang="es-ES" dirty="0"/>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10" name="Rectangle 5"/>
          <p:cNvSpPr>
            <a:spLocks noGrp="1" noChangeArrowheads="1"/>
          </p:cNvSpPr>
          <p:nvPr>
            <p:ph type="dt" sz="half" idx="10"/>
          </p:nvPr>
        </p:nvSpPr>
        <p:spPr/>
        <p:txBody>
          <a:bodyPr/>
          <a:lstStyle>
            <a:lvl1pPr>
              <a:defRPr/>
            </a:lvl1pPr>
          </a:lstStyle>
          <a:p>
            <a:pPr>
              <a:defRPr/>
            </a:pPr>
            <a:fld id="{9AE11EE0-0E97-4A7C-A33B-40E8D0953418}" type="datetimeFigureOut">
              <a:rPr lang="es-PA"/>
              <a:pPr>
                <a:defRPr/>
              </a:pPr>
              <a:t>06/18/2012</a:t>
            </a:fld>
            <a:endParaRPr lang="es-PA"/>
          </a:p>
        </p:txBody>
      </p:sp>
      <p:sp>
        <p:nvSpPr>
          <p:cNvPr id="11" name="Rectangle 6"/>
          <p:cNvSpPr>
            <a:spLocks noGrp="1" noChangeArrowheads="1"/>
          </p:cNvSpPr>
          <p:nvPr>
            <p:ph type="ftr" sz="quarter" idx="11"/>
          </p:nvPr>
        </p:nvSpPr>
        <p:spPr/>
        <p:txBody>
          <a:bodyPr/>
          <a:lstStyle>
            <a:lvl1pPr>
              <a:defRPr/>
            </a:lvl1pPr>
          </a:lstStyle>
          <a:p>
            <a:pPr>
              <a:defRPr/>
            </a:pPr>
            <a:endParaRPr lang="es-PA"/>
          </a:p>
        </p:txBody>
      </p:sp>
      <p:sp>
        <p:nvSpPr>
          <p:cNvPr id="12" name="Rectangle 7"/>
          <p:cNvSpPr>
            <a:spLocks noGrp="1" noChangeArrowheads="1"/>
          </p:cNvSpPr>
          <p:nvPr>
            <p:ph type="sldNum" sz="quarter" idx="12"/>
          </p:nvPr>
        </p:nvSpPr>
        <p:spPr/>
        <p:txBody>
          <a:bodyPr/>
          <a:lstStyle>
            <a:lvl1pPr>
              <a:defRPr/>
            </a:lvl1pPr>
          </a:lstStyle>
          <a:p>
            <a:pPr>
              <a:defRPr/>
            </a:pPr>
            <a:fld id="{69C83986-2776-4B15-A8BA-4F82FCBE3664}" type="slidenum">
              <a:rPr lang="es-PA"/>
              <a:pPr>
                <a:defRPr/>
              </a:pPr>
              <a:t>‹Nº›</a:t>
            </a:fld>
            <a:endParaRPr lang="es-PA"/>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pic>
        <p:nvPicPr>
          <p:cNvPr id="2" name="Picture 2" descr="LogoGN_sm"/>
          <p:cNvPicPr>
            <a:picLocks noChangeAspect="1" noChangeArrowheads="1"/>
          </p:cNvPicPr>
          <p:nvPr/>
        </p:nvPicPr>
        <p:blipFill>
          <a:blip r:embed="rId2" cstate="print"/>
          <a:srcRect t="2408" b="2408"/>
          <a:stretch>
            <a:fillRect/>
          </a:stretch>
        </p:blipFill>
        <p:spPr bwMode="auto">
          <a:xfrm>
            <a:off x="0" y="0"/>
            <a:ext cx="9155113" cy="1068388"/>
          </a:xfrm>
          <a:prstGeom prst="rect">
            <a:avLst/>
          </a:prstGeom>
          <a:noFill/>
          <a:ln w="9525">
            <a:noFill/>
            <a:miter lim="800000"/>
            <a:headEnd/>
            <a:tailEnd/>
          </a:ln>
        </p:spPr>
      </p:pic>
      <p:pic>
        <p:nvPicPr>
          <p:cNvPr id="3"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pic>
        <p:nvPicPr>
          <p:cNvPr id="4" name="Picture 1"/>
          <p:cNvPicPr>
            <a:picLocks noChangeAspect="1" noChangeArrowheads="1"/>
          </p:cNvPicPr>
          <p:nvPr/>
        </p:nvPicPr>
        <p:blipFill>
          <a:blip r:embed="rId4" cstate="print"/>
          <a:srcRect/>
          <a:stretch>
            <a:fillRect/>
          </a:stretch>
        </p:blipFill>
        <p:spPr bwMode="auto">
          <a:xfrm>
            <a:off x="7715250" y="247650"/>
            <a:ext cx="327025" cy="323850"/>
          </a:xfrm>
          <a:prstGeom prst="rect">
            <a:avLst/>
          </a:prstGeom>
          <a:noFill/>
          <a:ln w="9525">
            <a:noFill/>
            <a:miter lim="800000"/>
            <a:headEnd/>
            <a:tailEnd/>
          </a:ln>
        </p:spPr>
      </p:pic>
      <p:sp>
        <p:nvSpPr>
          <p:cNvPr id="5" name="Rectangle 3"/>
          <p:cNvSpPr>
            <a:spLocks noChangeArrowheads="1"/>
          </p:cNvSpPr>
          <p:nvPr userDrawn="1"/>
        </p:nvSpPr>
        <p:spPr bwMode="auto">
          <a:xfrm>
            <a:off x="6572250" y="571500"/>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
        <p:nvSpPr>
          <p:cNvPr id="6" name="Rectangle 5"/>
          <p:cNvSpPr>
            <a:spLocks noGrp="1" noChangeArrowheads="1"/>
          </p:cNvSpPr>
          <p:nvPr>
            <p:ph type="dt" sz="half" idx="10"/>
          </p:nvPr>
        </p:nvSpPr>
        <p:spPr/>
        <p:txBody>
          <a:bodyPr/>
          <a:lstStyle>
            <a:lvl1pPr>
              <a:defRPr/>
            </a:lvl1pPr>
          </a:lstStyle>
          <a:p>
            <a:pPr>
              <a:defRPr/>
            </a:pPr>
            <a:fld id="{4EA76887-C85C-4D7E-9F73-2A962518A245}" type="datetimeFigureOut">
              <a:rPr lang="es-PA"/>
              <a:pPr>
                <a:defRPr/>
              </a:pPr>
              <a:t>06/18/2012</a:t>
            </a:fld>
            <a:endParaRPr lang="es-PA"/>
          </a:p>
        </p:txBody>
      </p:sp>
      <p:sp>
        <p:nvSpPr>
          <p:cNvPr id="7" name="Rectangle 6"/>
          <p:cNvSpPr>
            <a:spLocks noGrp="1" noChangeArrowheads="1"/>
          </p:cNvSpPr>
          <p:nvPr>
            <p:ph type="ftr" sz="quarter" idx="11"/>
          </p:nvPr>
        </p:nvSpPr>
        <p:spPr/>
        <p:txBody>
          <a:bodyPr/>
          <a:lstStyle>
            <a:lvl1pPr>
              <a:defRPr/>
            </a:lvl1pPr>
          </a:lstStyle>
          <a:p>
            <a:pPr>
              <a:defRPr/>
            </a:pPr>
            <a:endParaRPr lang="es-PA"/>
          </a:p>
        </p:txBody>
      </p:sp>
      <p:sp>
        <p:nvSpPr>
          <p:cNvPr id="8" name="Rectangle 7"/>
          <p:cNvSpPr>
            <a:spLocks noGrp="1" noChangeArrowheads="1"/>
          </p:cNvSpPr>
          <p:nvPr>
            <p:ph type="sldNum" sz="quarter" idx="12"/>
          </p:nvPr>
        </p:nvSpPr>
        <p:spPr/>
        <p:txBody>
          <a:bodyPr/>
          <a:lstStyle>
            <a:lvl1pPr>
              <a:defRPr/>
            </a:lvl1pPr>
          </a:lstStyle>
          <a:p>
            <a:pPr>
              <a:defRPr/>
            </a:pPr>
            <a:fld id="{70EBAF5B-D1E4-48C6-B87A-A950A6A28A33}" type="slidenum">
              <a:rPr lang="es-PA"/>
              <a:pPr>
                <a:defRPr/>
              </a:pPr>
              <a:t>‹Nº›</a:t>
            </a:fld>
            <a:endParaRPr lang="es-PA"/>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pic>
        <p:nvPicPr>
          <p:cNvPr id="5" name="Picture 2" descr="LogoGN_sm"/>
          <p:cNvPicPr>
            <a:picLocks noChangeAspect="1" noChangeArrowheads="1"/>
          </p:cNvPicPr>
          <p:nvPr userDrawn="1"/>
        </p:nvPicPr>
        <p:blipFill>
          <a:blip r:embed="rId2" cstate="print"/>
          <a:srcRect t="2408" b="2408"/>
          <a:stretch>
            <a:fillRect/>
          </a:stretch>
        </p:blipFill>
        <p:spPr bwMode="auto">
          <a:xfrm>
            <a:off x="0" y="0"/>
            <a:ext cx="9155113" cy="1068388"/>
          </a:xfrm>
          <a:prstGeom prst="rect">
            <a:avLst/>
          </a:prstGeom>
          <a:noFill/>
          <a:ln w="9525">
            <a:noFill/>
            <a:miter lim="800000"/>
            <a:headEnd/>
            <a:tailEnd/>
          </a:ln>
        </p:spPr>
      </p:pic>
      <p:pic>
        <p:nvPicPr>
          <p:cNvPr id="6"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pic>
        <p:nvPicPr>
          <p:cNvPr id="7"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sp>
        <p:nvSpPr>
          <p:cNvPr id="8" name="Rectangle 3"/>
          <p:cNvSpPr>
            <a:spLocks noChangeArrowheads="1"/>
          </p:cNvSpPr>
          <p:nvPr userDrawn="1"/>
        </p:nvSpPr>
        <p:spPr bwMode="auto">
          <a:xfrm>
            <a:off x="6572250" y="571500"/>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Rectangle 5"/>
          <p:cNvSpPr>
            <a:spLocks noGrp="1" noChangeArrowheads="1"/>
          </p:cNvSpPr>
          <p:nvPr>
            <p:ph type="dt" sz="half" idx="10"/>
          </p:nvPr>
        </p:nvSpPr>
        <p:spPr/>
        <p:txBody>
          <a:bodyPr/>
          <a:lstStyle>
            <a:lvl1pPr>
              <a:defRPr/>
            </a:lvl1pPr>
          </a:lstStyle>
          <a:p>
            <a:pPr>
              <a:defRPr/>
            </a:pPr>
            <a:fld id="{A2DB924F-261B-456E-8CA6-864D9BE8CF74}" type="datetimeFigureOut">
              <a:rPr lang="es-PA"/>
              <a:pPr>
                <a:defRPr/>
              </a:pPr>
              <a:t>06/18/2012</a:t>
            </a:fld>
            <a:endParaRPr lang="es-PA"/>
          </a:p>
        </p:txBody>
      </p:sp>
      <p:sp>
        <p:nvSpPr>
          <p:cNvPr id="10" name="Rectangle 6"/>
          <p:cNvSpPr>
            <a:spLocks noGrp="1" noChangeArrowheads="1"/>
          </p:cNvSpPr>
          <p:nvPr>
            <p:ph type="ftr" sz="quarter" idx="11"/>
          </p:nvPr>
        </p:nvSpPr>
        <p:spPr/>
        <p:txBody>
          <a:bodyPr/>
          <a:lstStyle>
            <a:lvl1pPr>
              <a:defRPr/>
            </a:lvl1pPr>
          </a:lstStyle>
          <a:p>
            <a:pPr>
              <a:defRPr/>
            </a:pPr>
            <a:endParaRPr lang="es-PA"/>
          </a:p>
        </p:txBody>
      </p:sp>
      <p:sp>
        <p:nvSpPr>
          <p:cNvPr id="11" name="Rectangle 7"/>
          <p:cNvSpPr>
            <a:spLocks noGrp="1" noChangeArrowheads="1"/>
          </p:cNvSpPr>
          <p:nvPr>
            <p:ph type="sldNum" sz="quarter" idx="12"/>
          </p:nvPr>
        </p:nvSpPr>
        <p:spPr/>
        <p:txBody>
          <a:bodyPr/>
          <a:lstStyle>
            <a:lvl1pPr>
              <a:defRPr/>
            </a:lvl1pPr>
          </a:lstStyle>
          <a:p>
            <a:pPr>
              <a:defRPr/>
            </a:pPr>
            <a:fld id="{703BDE98-19F7-4F06-A594-AF4121ED4A14}" type="slidenum">
              <a:rPr lang="es-PA"/>
              <a:pPr>
                <a:defRPr/>
              </a:pPr>
              <a:t>‹Nº›</a:t>
            </a:fld>
            <a:endParaRPr lang="es-PA"/>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5" name="Picture 2" descr="LogoGN_sm"/>
          <p:cNvPicPr>
            <a:picLocks noChangeAspect="1" noChangeArrowheads="1"/>
          </p:cNvPicPr>
          <p:nvPr/>
        </p:nvPicPr>
        <p:blipFill>
          <a:blip r:embed="rId2" cstate="print"/>
          <a:srcRect t="2408" b="2408"/>
          <a:stretch>
            <a:fillRect/>
          </a:stretch>
        </p:blipFill>
        <p:spPr bwMode="auto">
          <a:xfrm>
            <a:off x="0" y="0"/>
            <a:ext cx="9155113" cy="1068388"/>
          </a:xfrm>
          <a:prstGeom prst="rect">
            <a:avLst/>
          </a:prstGeom>
          <a:noFill/>
          <a:ln w="9525">
            <a:noFill/>
            <a:miter lim="800000"/>
            <a:headEnd/>
            <a:tailEnd/>
          </a:ln>
        </p:spPr>
      </p:pic>
      <p:pic>
        <p:nvPicPr>
          <p:cNvPr id="6"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pic>
        <p:nvPicPr>
          <p:cNvPr id="7"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sp>
        <p:nvSpPr>
          <p:cNvPr id="8" name="Rectangle 3"/>
          <p:cNvSpPr>
            <a:spLocks noChangeArrowheads="1"/>
          </p:cNvSpPr>
          <p:nvPr userDrawn="1"/>
        </p:nvSpPr>
        <p:spPr bwMode="auto">
          <a:xfrm>
            <a:off x="6572250" y="571500"/>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Rectangle 5"/>
          <p:cNvSpPr>
            <a:spLocks noGrp="1" noChangeArrowheads="1"/>
          </p:cNvSpPr>
          <p:nvPr>
            <p:ph type="dt" sz="half" idx="10"/>
          </p:nvPr>
        </p:nvSpPr>
        <p:spPr/>
        <p:txBody>
          <a:bodyPr/>
          <a:lstStyle>
            <a:lvl1pPr>
              <a:defRPr/>
            </a:lvl1pPr>
          </a:lstStyle>
          <a:p>
            <a:pPr>
              <a:defRPr/>
            </a:pPr>
            <a:fld id="{86CD2FE4-BE08-450F-9D7A-109E6EB723E4}" type="datetimeFigureOut">
              <a:rPr lang="es-PA"/>
              <a:pPr>
                <a:defRPr/>
              </a:pPr>
              <a:t>06/18/2012</a:t>
            </a:fld>
            <a:endParaRPr lang="es-PA"/>
          </a:p>
        </p:txBody>
      </p:sp>
      <p:sp>
        <p:nvSpPr>
          <p:cNvPr id="10" name="Rectangle 6"/>
          <p:cNvSpPr>
            <a:spLocks noGrp="1" noChangeArrowheads="1"/>
          </p:cNvSpPr>
          <p:nvPr>
            <p:ph type="ftr" sz="quarter" idx="11"/>
          </p:nvPr>
        </p:nvSpPr>
        <p:spPr/>
        <p:txBody>
          <a:bodyPr/>
          <a:lstStyle>
            <a:lvl1pPr>
              <a:defRPr/>
            </a:lvl1pPr>
          </a:lstStyle>
          <a:p>
            <a:pPr>
              <a:defRPr/>
            </a:pPr>
            <a:endParaRPr lang="es-PA"/>
          </a:p>
        </p:txBody>
      </p:sp>
      <p:sp>
        <p:nvSpPr>
          <p:cNvPr id="11" name="Rectangle 7"/>
          <p:cNvSpPr>
            <a:spLocks noGrp="1" noChangeArrowheads="1"/>
          </p:cNvSpPr>
          <p:nvPr>
            <p:ph type="sldNum" sz="quarter" idx="12"/>
          </p:nvPr>
        </p:nvSpPr>
        <p:spPr/>
        <p:txBody>
          <a:bodyPr/>
          <a:lstStyle>
            <a:lvl1pPr>
              <a:defRPr/>
            </a:lvl1pPr>
          </a:lstStyle>
          <a:p>
            <a:pPr>
              <a:defRPr/>
            </a:pPr>
            <a:fld id="{49F93D8A-720F-4876-B06B-9FAB273A25FE}" type="slidenum">
              <a:rPr lang="es-PA"/>
              <a:pPr>
                <a:defRPr/>
              </a:pPr>
              <a:t>‹Nº›</a:t>
            </a:fld>
            <a:endParaRPr lang="es-PA"/>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pic>
        <p:nvPicPr>
          <p:cNvPr id="4" name="Picture 2" descr="LogoGN_sm"/>
          <p:cNvPicPr>
            <a:picLocks noChangeAspect="1" noChangeArrowheads="1"/>
          </p:cNvPicPr>
          <p:nvPr/>
        </p:nvPicPr>
        <p:blipFill>
          <a:blip r:embed="rId2" cstate="print"/>
          <a:srcRect t="2408" b="2408"/>
          <a:stretch>
            <a:fillRect/>
          </a:stretch>
        </p:blipFill>
        <p:spPr bwMode="auto">
          <a:xfrm>
            <a:off x="0" y="0"/>
            <a:ext cx="9155113" cy="1068388"/>
          </a:xfrm>
          <a:prstGeom prst="rect">
            <a:avLst/>
          </a:prstGeom>
          <a:noFill/>
          <a:ln w="9525">
            <a:noFill/>
            <a:miter lim="800000"/>
            <a:headEnd/>
            <a:tailEnd/>
          </a:ln>
        </p:spPr>
      </p:pic>
      <p:pic>
        <p:nvPicPr>
          <p:cNvPr id="5"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pic>
        <p:nvPicPr>
          <p:cNvPr id="6"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sp>
        <p:nvSpPr>
          <p:cNvPr id="7" name="Rectangle 3"/>
          <p:cNvSpPr>
            <a:spLocks noChangeArrowheads="1"/>
          </p:cNvSpPr>
          <p:nvPr userDrawn="1"/>
        </p:nvSpPr>
        <p:spPr bwMode="auto">
          <a:xfrm>
            <a:off x="6572250" y="571500"/>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8" name="Rectangle 5"/>
          <p:cNvSpPr>
            <a:spLocks noGrp="1" noChangeArrowheads="1"/>
          </p:cNvSpPr>
          <p:nvPr>
            <p:ph type="dt" sz="half" idx="10"/>
          </p:nvPr>
        </p:nvSpPr>
        <p:spPr/>
        <p:txBody>
          <a:bodyPr/>
          <a:lstStyle>
            <a:lvl1pPr>
              <a:defRPr/>
            </a:lvl1pPr>
          </a:lstStyle>
          <a:p>
            <a:pPr>
              <a:defRPr/>
            </a:pPr>
            <a:fld id="{FE1F8C5C-975F-4AC1-8435-F4C318FC10A3}" type="datetimeFigureOut">
              <a:rPr lang="es-PA"/>
              <a:pPr>
                <a:defRPr/>
              </a:pPr>
              <a:t>06/18/2012</a:t>
            </a:fld>
            <a:endParaRPr lang="es-PA"/>
          </a:p>
        </p:txBody>
      </p:sp>
      <p:sp>
        <p:nvSpPr>
          <p:cNvPr id="9" name="Rectangle 6"/>
          <p:cNvSpPr>
            <a:spLocks noGrp="1" noChangeArrowheads="1"/>
          </p:cNvSpPr>
          <p:nvPr>
            <p:ph type="ftr" sz="quarter" idx="11"/>
          </p:nvPr>
        </p:nvSpPr>
        <p:spPr/>
        <p:txBody>
          <a:bodyPr/>
          <a:lstStyle>
            <a:lvl1pPr>
              <a:defRPr/>
            </a:lvl1pPr>
          </a:lstStyle>
          <a:p>
            <a:pPr>
              <a:defRPr/>
            </a:pPr>
            <a:endParaRPr lang="es-PA"/>
          </a:p>
        </p:txBody>
      </p:sp>
      <p:sp>
        <p:nvSpPr>
          <p:cNvPr id="10" name="Rectangle 7"/>
          <p:cNvSpPr>
            <a:spLocks noGrp="1" noChangeArrowheads="1"/>
          </p:cNvSpPr>
          <p:nvPr>
            <p:ph type="sldNum" sz="quarter" idx="12"/>
          </p:nvPr>
        </p:nvSpPr>
        <p:spPr/>
        <p:txBody>
          <a:bodyPr/>
          <a:lstStyle>
            <a:lvl1pPr>
              <a:defRPr/>
            </a:lvl1pPr>
          </a:lstStyle>
          <a:p>
            <a:pPr>
              <a:defRPr/>
            </a:pPr>
            <a:fld id="{1A270217-A7A7-41F6-834E-57A0F95769E8}" type="slidenum">
              <a:rPr lang="es-PA"/>
              <a:pPr>
                <a:defRPr/>
              </a:pPr>
              <a:t>‹Nº›</a:t>
            </a:fld>
            <a:endParaRPr lang="es-PA"/>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4" name="Picture 2" descr="LogoGN_sm"/>
          <p:cNvPicPr>
            <a:picLocks noChangeAspect="1" noChangeArrowheads="1"/>
          </p:cNvPicPr>
          <p:nvPr/>
        </p:nvPicPr>
        <p:blipFill>
          <a:blip r:embed="rId2" cstate="print"/>
          <a:srcRect t="2408" b="2408"/>
          <a:stretch>
            <a:fillRect/>
          </a:stretch>
        </p:blipFill>
        <p:spPr bwMode="auto">
          <a:xfrm>
            <a:off x="0" y="0"/>
            <a:ext cx="9155113" cy="1068388"/>
          </a:xfrm>
          <a:prstGeom prst="rect">
            <a:avLst/>
          </a:prstGeom>
          <a:noFill/>
          <a:ln w="9525">
            <a:noFill/>
            <a:miter lim="800000"/>
            <a:headEnd/>
            <a:tailEnd/>
          </a:ln>
        </p:spPr>
      </p:pic>
      <p:pic>
        <p:nvPicPr>
          <p:cNvPr id="5"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pic>
        <p:nvPicPr>
          <p:cNvPr id="6" name="Picture 1"/>
          <p:cNvPicPr>
            <a:picLocks noChangeAspect="1" noChangeArrowheads="1"/>
          </p:cNvPicPr>
          <p:nvPr/>
        </p:nvPicPr>
        <p:blipFill>
          <a:blip r:embed="rId3" cstate="print"/>
          <a:srcRect/>
          <a:stretch>
            <a:fillRect/>
          </a:stretch>
        </p:blipFill>
        <p:spPr bwMode="auto">
          <a:xfrm>
            <a:off x="7715250" y="247650"/>
            <a:ext cx="327025" cy="323850"/>
          </a:xfrm>
          <a:prstGeom prst="rect">
            <a:avLst/>
          </a:prstGeom>
          <a:noFill/>
          <a:ln w="9525">
            <a:noFill/>
            <a:miter lim="800000"/>
            <a:headEnd/>
            <a:tailEnd/>
          </a:ln>
        </p:spPr>
      </p:pic>
      <p:sp>
        <p:nvSpPr>
          <p:cNvPr id="7" name="Rectangle 3"/>
          <p:cNvSpPr>
            <a:spLocks noChangeArrowheads="1"/>
          </p:cNvSpPr>
          <p:nvPr userDrawn="1"/>
        </p:nvSpPr>
        <p:spPr bwMode="auto">
          <a:xfrm>
            <a:off x="6572250" y="571500"/>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
        <p:nvSpPr>
          <p:cNvPr id="2" name="1 Título vertical"/>
          <p:cNvSpPr>
            <a:spLocks noGrp="1"/>
          </p:cNvSpPr>
          <p:nvPr>
            <p:ph type="title" orient="vert"/>
          </p:nvPr>
        </p:nvSpPr>
        <p:spPr>
          <a:xfrm>
            <a:off x="6750050" y="1176338"/>
            <a:ext cx="2178050" cy="5421312"/>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14313" y="1176338"/>
            <a:ext cx="6383337" cy="54213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8" name="Rectangle 5"/>
          <p:cNvSpPr>
            <a:spLocks noGrp="1" noChangeArrowheads="1"/>
          </p:cNvSpPr>
          <p:nvPr>
            <p:ph type="dt" sz="half" idx="10"/>
          </p:nvPr>
        </p:nvSpPr>
        <p:spPr/>
        <p:txBody>
          <a:bodyPr/>
          <a:lstStyle>
            <a:lvl1pPr>
              <a:defRPr/>
            </a:lvl1pPr>
          </a:lstStyle>
          <a:p>
            <a:pPr>
              <a:defRPr/>
            </a:pPr>
            <a:fld id="{F0D68A7A-83CC-4D78-8F27-EF22A74FE537}" type="datetimeFigureOut">
              <a:rPr lang="es-PA"/>
              <a:pPr>
                <a:defRPr/>
              </a:pPr>
              <a:t>06/18/2012</a:t>
            </a:fld>
            <a:endParaRPr lang="es-PA"/>
          </a:p>
        </p:txBody>
      </p:sp>
      <p:sp>
        <p:nvSpPr>
          <p:cNvPr id="9" name="Rectangle 6"/>
          <p:cNvSpPr>
            <a:spLocks noGrp="1" noChangeArrowheads="1"/>
          </p:cNvSpPr>
          <p:nvPr>
            <p:ph type="ftr" sz="quarter" idx="11"/>
          </p:nvPr>
        </p:nvSpPr>
        <p:spPr/>
        <p:txBody>
          <a:bodyPr/>
          <a:lstStyle>
            <a:lvl1pPr>
              <a:defRPr/>
            </a:lvl1pPr>
          </a:lstStyle>
          <a:p>
            <a:pPr>
              <a:defRPr/>
            </a:pPr>
            <a:endParaRPr lang="es-PA"/>
          </a:p>
        </p:txBody>
      </p:sp>
      <p:sp>
        <p:nvSpPr>
          <p:cNvPr id="10" name="Rectangle 7"/>
          <p:cNvSpPr>
            <a:spLocks noGrp="1" noChangeArrowheads="1"/>
          </p:cNvSpPr>
          <p:nvPr>
            <p:ph type="sldNum" sz="quarter" idx="12"/>
          </p:nvPr>
        </p:nvSpPr>
        <p:spPr/>
        <p:txBody>
          <a:bodyPr/>
          <a:lstStyle>
            <a:lvl1pPr>
              <a:defRPr/>
            </a:lvl1pPr>
          </a:lstStyle>
          <a:p>
            <a:pPr>
              <a:defRPr/>
            </a:pPr>
            <a:fld id="{B2EB8184-7E09-4CF4-98B5-2DDFF8682AEA}" type="slidenum">
              <a:rPr lang="es-PA"/>
              <a:pPr>
                <a:defRPr/>
              </a:pPr>
              <a:t>‹Nº›</a:t>
            </a:fld>
            <a:endParaRPr lang="es-PA"/>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cstate="print"/>
          <a:srcRect/>
          <a:stretch>
            <a:fillRect/>
          </a:stretch>
        </p:blipFill>
        <p:spPr bwMode="auto">
          <a:xfrm>
            <a:off x="7715250" y="247650"/>
            <a:ext cx="327025" cy="323850"/>
          </a:xfrm>
          <a:prstGeom prst="rect">
            <a:avLst/>
          </a:prstGeom>
          <a:noFill/>
          <a:ln w="9525">
            <a:noFill/>
            <a:miter lim="800000"/>
            <a:headEnd/>
            <a:tailEnd/>
          </a:ln>
        </p:spPr>
      </p:pic>
      <p:sp>
        <p:nvSpPr>
          <p:cNvPr id="2" name="1 Título"/>
          <p:cNvSpPr>
            <a:spLocks noGrp="1"/>
          </p:cNvSpPr>
          <p:nvPr>
            <p:ph type="title"/>
          </p:nvPr>
        </p:nvSpPr>
        <p:spPr>
          <a:xfrm>
            <a:off x="228600" y="1176338"/>
            <a:ext cx="8686800" cy="638175"/>
          </a:xfrm>
        </p:spPr>
        <p:txBody>
          <a:bodyPr/>
          <a:lstStyle/>
          <a:p>
            <a:r>
              <a:rPr lang="es-ES" dirty="0" smtClean="0"/>
              <a:t>Haga clic para modificar el estilo de título del patrón</a:t>
            </a:r>
            <a:endParaRPr lang="es-ES" dirty="0"/>
          </a:p>
        </p:txBody>
      </p:sp>
      <p:sp>
        <p:nvSpPr>
          <p:cNvPr id="3" name="2 Marcador de tabla"/>
          <p:cNvSpPr>
            <a:spLocks noGrp="1"/>
          </p:cNvSpPr>
          <p:nvPr>
            <p:ph type="tbl" idx="1"/>
          </p:nvPr>
        </p:nvSpPr>
        <p:spPr>
          <a:xfrm>
            <a:off x="214313" y="1773238"/>
            <a:ext cx="8713787" cy="4824412"/>
          </a:xfrm>
        </p:spPr>
        <p:txBody>
          <a:bodyPr/>
          <a:lstStyle/>
          <a:p>
            <a:pPr lvl="0"/>
            <a:r>
              <a:rPr lang="es-ES" noProof="0" smtClean="0"/>
              <a:t>Haga clic en el icono para agregar una tabla</a:t>
            </a:r>
          </a:p>
        </p:txBody>
      </p:sp>
      <p:sp>
        <p:nvSpPr>
          <p:cNvPr id="5" name="Rectangle 5"/>
          <p:cNvSpPr>
            <a:spLocks noGrp="1" noChangeArrowheads="1"/>
          </p:cNvSpPr>
          <p:nvPr>
            <p:ph type="dt" sz="half" idx="10"/>
          </p:nvPr>
        </p:nvSpPr>
        <p:spPr/>
        <p:txBody>
          <a:bodyPr/>
          <a:lstStyle>
            <a:lvl1pPr>
              <a:defRPr/>
            </a:lvl1pPr>
          </a:lstStyle>
          <a:p>
            <a:pPr>
              <a:defRPr/>
            </a:pPr>
            <a:fld id="{C2A91A5E-E168-4414-84D0-157074C7BB9C}" type="datetimeFigureOut">
              <a:rPr lang="es-PA"/>
              <a:pPr>
                <a:defRPr/>
              </a:pPr>
              <a:t>06/18/2012</a:t>
            </a:fld>
            <a:endParaRPr lang="es-PA"/>
          </a:p>
        </p:txBody>
      </p:sp>
      <p:sp>
        <p:nvSpPr>
          <p:cNvPr id="6" name="Rectangle 6"/>
          <p:cNvSpPr>
            <a:spLocks noGrp="1" noChangeArrowheads="1"/>
          </p:cNvSpPr>
          <p:nvPr>
            <p:ph type="ftr" sz="quarter" idx="11"/>
          </p:nvPr>
        </p:nvSpPr>
        <p:spPr/>
        <p:txBody>
          <a:bodyPr/>
          <a:lstStyle>
            <a:lvl1pPr>
              <a:defRPr/>
            </a:lvl1pPr>
          </a:lstStyle>
          <a:p>
            <a:pPr>
              <a:defRPr/>
            </a:pPr>
            <a:endParaRPr lang="es-PA"/>
          </a:p>
        </p:txBody>
      </p:sp>
      <p:sp>
        <p:nvSpPr>
          <p:cNvPr id="7" name="Rectangle 7"/>
          <p:cNvSpPr>
            <a:spLocks noGrp="1" noChangeArrowheads="1"/>
          </p:cNvSpPr>
          <p:nvPr>
            <p:ph type="sldNum" sz="quarter" idx="12"/>
          </p:nvPr>
        </p:nvSpPr>
        <p:spPr/>
        <p:txBody>
          <a:bodyPr/>
          <a:lstStyle>
            <a:lvl1pPr>
              <a:defRPr/>
            </a:lvl1pPr>
          </a:lstStyle>
          <a:p>
            <a:pPr>
              <a:defRPr/>
            </a:pPr>
            <a:fld id="{C8C5BB55-D7B6-438E-B080-4FE533E2E126}" type="slidenum">
              <a:rPr lang="es-PA"/>
              <a:pPr>
                <a:defRPr/>
              </a:pPr>
              <a:t>‹Nº›</a:t>
            </a:fld>
            <a:endParaRPr lang="es-PA"/>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A"/>
          </a:p>
        </p:txBody>
      </p:sp>
      <p:sp>
        <p:nvSpPr>
          <p:cNvPr id="3" name="2 Marcador de fecha"/>
          <p:cNvSpPr>
            <a:spLocks noGrp="1"/>
          </p:cNvSpPr>
          <p:nvPr>
            <p:ph type="dt" sz="half" idx="10"/>
          </p:nvPr>
        </p:nvSpPr>
        <p:spPr/>
        <p:txBody>
          <a:bodyPr/>
          <a:lstStyle>
            <a:lvl1pPr>
              <a:defRPr/>
            </a:lvl1pPr>
          </a:lstStyle>
          <a:p>
            <a:pPr>
              <a:defRPr/>
            </a:pPr>
            <a:fld id="{5BE0C95C-A551-4422-A8A1-CF7161131E1E}" type="datetimeFigureOut">
              <a:rPr lang="es-PA"/>
              <a:pPr>
                <a:defRPr/>
              </a:pPr>
              <a:t>06/18/2012</a:t>
            </a:fld>
            <a:endParaRPr lang="es-PA"/>
          </a:p>
        </p:txBody>
      </p:sp>
      <p:sp>
        <p:nvSpPr>
          <p:cNvPr id="4" name="3 Marcador de pie de página"/>
          <p:cNvSpPr>
            <a:spLocks noGrp="1"/>
          </p:cNvSpPr>
          <p:nvPr>
            <p:ph type="ftr" sz="quarter" idx="11"/>
          </p:nvPr>
        </p:nvSpPr>
        <p:spPr/>
        <p:txBody>
          <a:bodyPr/>
          <a:lstStyle>
            <a:lvl1pPr>
              <a:defRPr/>
            </a:lvl1pPr>
          </a:lstStyle>
          <a:p>
            <a:pPr>
              <a:defRPr/>
            </a:pPr>
            <a:endParaRPr lang="es-PA"/>
          </a:p>
        </p:txBody>
      </p:sp>
      <p:sp>
        <p:nvSpPr>
          <p:cNvPr id="5" name="4 Marcador de número de diapositiva"/>
          <p:cNvSpPr>
            <a:spLocks noGrp="1"/>
          </p:cNvSpPr>
          <p:nvPr>
            <p:ph type="sldNum" sz="quarter" idx="12"/>
          </p:nvPr>
        </p:nvSpPr>
        <p:spPr/>
        <p:txBody>
          <a:bodyPr/>
          <a:lstStyle>
            <a:lvl1pPr>
              <a:defRPr/>
            </a:lvl1pPr>
          </a:lstStyle>
          <a:p>
            <a:pPr>
              <a:defRPr/>
            </a:pPr>
            <a:fld id="{80111CA0-E587-4E6F-8D46-E65581B1701C}" type="slidenum">
              <a:rPr lang="es-PA"/>
              <a:pPr>
                <a:defRPr/>
              </a:pPr>
              <a:t>‹Nº›</a:t>
            </a:fld>
            <a:endParaRPr lang="es-PA"/>
          </a:p>
        </p:txBody>
      </p:sp>
    </p:spTree>
  </p:cSld>
  <p:clrMapOvr>
    <a:overrideClrMapping bg1="lt1" tx1="dk1" bg2="lt2" tx2="dk2" accent1="accent1" accent2="accent2" accent3="accent3" accent4="accent4" accent5="accent5" accent6="accent6" hlink="hlink" folHlink="folHlink"/>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LogoGN_sm"/>
          <p:cNvPicPr>
            <a:picLocks noChangeAspect="1" noChangeArrowheads="1"/>
          </p:cNvPicPr>
          <p:nvPr/>
        </p:nvPicPr>
        <p:blipFill>
          <a:blip r:embed="rId12" cstate="print"/>
          <a:srcRect t="2408" b="2408"/>
          <a:stretch>
            <a:fillRect/>
          </a:stretch>
        </p:blipFill>
        <p:spPr bwMode="auto">
          <a:xfrm>
            <a:off x="0" y="0"/>
            <a:ext cx="9155113" cy="1068388"/>
          </a:xfrm>
          <a:prstGeom prst="rect">
            <a:avLst/>
          </a:prstGeom>
          <a:noFill/>
          <a:ln w="9525">
            <a:noFill/>
            <a:miter lim="800000"/>
            <a:headEnd/>
            <a:tailEnd/>
          </a:ln>
        </p:spPr>
      </p:pic>
      <p:sp>
        <p:nvSpPr>
          <p:cNvPr id="1027" name="Rectangle 3"/>
          <p:cNvSpPr>
            <a:spLocks noGrp="1" noChangeArrowheads="1"/>
          </p:cNvSpPr>
          <p:nvPr>
            <p:ph type="title"/>
          </p:nvPr>
        </p:nvSpPr>
        <p:spPr bwMode="auto">
          <a:xfrm>
            <a:off x="228600" y="1176338"/>
            <a:ext cx="8686800" cy="638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s-ES" smtClean="0"/>
          </a:p>
        </p:txBody>
      </p:sp>
      <p:sp>
        <p:nvSpPr>
          <p:cNvPr id="1028" name="Rectangle 4"/>
          <p:cNvSpPr>
            <a:spLocks noGrp="1" noChangeArrowheads="1"/>
          </p:cNvSpPr>
          <p:nvPr>
            <p:ph type="body" idx="1"/>
          </p:nvPr>
        </p:nvSpPr>
        <p:spPr bwMode="auto">
          <a:xfrm>
            <a:off x="214313" y="1773238"/>
            <a:ext cx="8713787" cy="482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10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u="none">
                <a:latin typeface="+mn-lt"/>
              </a:defRPr>
            </a:lvl1pPr>
          </a:lstStyle>
          <a:p>
            <a:pPr>
              <a:defRPr/>
            </a:pPr>
            <a:fld id="{05AEF4CF-AC27-4892-9558-97E18868A5BC}" type="datetimeFigureOut">
              <a:rPr lang="es-PA"/>
              <a:pPr>
                <a:defRPr/>
              </a:pPr>
              <a:t>06/18/2012</a:t>
            </a:fld>
            <a:endParaRPr lang="es-PA"/>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u="none">
                <a:latin typeface="+mn-lt"/>
              </a:defRPr>
            </a:lvl1pPr>
          </a:lstStyle>
          <a:p>
            <a:pPr>
              <a:defRPr/>
            </a:pPr>
            <a:endParaRPr lang="es-PA"/>
          </a:p>
        </p:txBody>
      </p:sp>
      <p:sp>
        <p:nvSpPr>
          <p:cNvPr id="4103" name="Rectangle 7"/>
          <p:cNvSpPr>
            <a:spLocks noGrp="1" noChangeArrowheads="1"/>
          </p:cNvSpPr>
          <p:nvPr>
            <p:ph type="sldNum" sz="quarter" idx="4"/>
          </p:nvPr>
        </p:nvSpPr>
        <p:spPr bwMode="auto">
          <a:xfrm>
            <a:off x="7058025" y="65801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b="1" u="none">
                <a:solidFill>
                  <a:srgbClr val="000066"/>
                </a:solidFill>
                <a:latin typeface="+mn-lt"/>
              </a:defRPr>
            </a:lvl1pPr>
          </a:lstStyle>
          <a:p>
            <a:pPr>
              <a:defRPr/>
            </a:pPr>
            <a:fld id="{53857473-4092-46B6-8F01-3573303FA94C}" type="slidenum">
              <a:rPr lang="es-PA"/>
              <a:pPr>
                <a:defRPr/>
              </a:pPr>
              <a:t>‹Nº›</a:t>
            </a:fld>
            <a:endParaRPr lang="es-PA"/>
          </a:p>
        </p:txBody>
      </p:sp>
      <p:pic>
        <p:nvPicPr>
          <p:cNvPr id="1032" name="Picture 1"/>
          <p:cNvPicPr>
            <a:picLocks noChangeAspect="1" noChangeArrowheads="1"/>
          </p:cNvPicPr>
          <p:nvPr/>
        </p:nvPicPr>
        <p:blipFill>
          <a:blip r:embed="rId13" cstate="print"/>
          <a:srcRect/>
          <a:stretch>
            <a:fillRect/>
          </a:stretch>
        </p:blipFill>
        <p:spPr bwMode="auto">
          <a:xfrm>
            <a:off x="7715250" y="247650"/>
            <a:ext cx="327025" cy="323850"/>
          </a:xfrm>
          <a:prstGeom prst="rect">
            <a:avLst/>
          </a:prstGeom>
          <a:noFill/>
          <a:ln w="9525">
            <a:noFill/>
            <a:miter lim="800000"/>
            <a:headEnd/>
            <a:tailEnd/>
          </a:ln>
        </p:spPr>
      </p:pic>
      <p:sp>
        <p:nvSpPr>
          <p:cNvPr id="14" name="Rectangle 3"/>
          <p:cNvSpPr>
            <a:spLocks noChangeArrowheads="1"/>
          </p:cNvSpPr>
          <p:nvPr userDrawn="1"/>
        </p:nvSpPr>
        <p:spPr bwMode="auto">
          <a:xfrm>
            <a:off x="6643688" y="571500"/>
            <a:ext cx="2571750" cy="523875"/>
          </a:xfrm>
          <a:prstGeom prst="rect">
            <a:avLst/>
          </a:prstGeom>
          <a:noFill/>
          <a:ln w="9525">
            <a:noFill/>
            <a:miter lim="800000"/>
            <a:headEnd/>
            <a:tailEnd/>
          </a:ln>
          <a:effectLst/>
        </p:spPr>
        <p:txBody>
          <a:bodyPr anchor="ctr">
            <a:spAutoFit/>
          </a:bodyPr>
          <a:lstStyle/>
          <a:p>
            <a:pPr algn="ctr" fontAlgn="auto">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República de Panamá</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effectLst>
                  <a:outerShdw blurRad="38100" dist="38100" dir="2700000" algn="tl">
                    <a:srgbClr val="C0C0C0"/>
                  </a:outerShdw>
                </a:effectLst>
                <a:latin typeface="Castellar" pitchFamily="18" charset="0"/>
                <a:ea typeface="Calibri" pitchFamily="34" charset="0"/>
                <a:cs typeface="Times New Roman" pitchFamily="18" charset="0"/>
              </a:rPr>
              <a:t>___________________</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Ministerio de Relaciones exteriores</a:t>
            </a:r>
            <a:endParaRPr lang="es-ES" sz="700" dirty="0">
              <a:solidFill>
                <a:schemeClr val="bg1"/>
              </a:solidFill>
              <a:latin typeface="Arial" pitchFamily="34" charset="0"/>
            </a:endParaRPr>
          </a:p>
          <a:p>
            <a:pPr algn="ctr" eaLnBrk="0" fontAlgn="auto" hangingPunct="0">
              <a:spcBef>
                <a:spcPts val="0"/>
              </a:spcBef>
              <a:spcAft>
                <a:spcPts val="0"/>
              </a:spcAft>
              <a:defRPr/>
            </a:pPr>
            <a:r>
              <a:rPr lang="es-ES" sz="700" b="1" dirty="0">
                <a:solidFill>
                  <a:schemeClr val="bg1"/>
                </a:solidFill>
                <a:latin typeface="Castellar" pitchFamily="18" charset="0"/>
                <a:ea typeface="Calibri" pitchFamily="34" charset="0"/>
                <a:cs typeface="Times New Roman" pitchFamily="18" charset="0"/>
              </a:rPr>
              <a:t>Dirección General de política Exterior</a:t>
            </a:r>
            <a:endParaRPr lang="es-ES" sz="700" dirty="0">
              <a:solidFill>
                <a:schemeClr val="bg1"/>
              </a:solidFill>
              <a:latin typeface="Arial" pitchFamily="34"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transition spd="slow"/>
  <p:timing>
    <p:tnLst>
      <p:par>
        <p:cTn id="1" dur="indefinite" restart="never" nodeType="tmRoot"/>
      </p:par>
    </p:tnLst>
  </p:timing>
  <p:txStyles>
    <p:titleStyle>
      <a:lvl1pPr algn="l" rtl="0" eaLnBrk="0" fontAlgn="base" hangingPunct="0">
        <a:spcBef>
          <a:spcPct val="0"/>
        </a:spcBef>
        <a:spcAft>
          <a:spcPct val="0"/>
        </a:spcAft>
        <a:defRPr sz="3600">
          <a:solidFill>
            <a:srgbClr val="000066"/>
          </a:solidFill>
          <a:latin typeface="+mj-lt"/>
          <a:ea typeface="+mj-ea"/>
          <a:cs typeface="+mj-cs"/>
        </a:defRPr>
      </a:lvl1pPr>
      <a:lvl2pPr algn="l" rtl="0" eaLnBrk="0" fontAlgn="base" hangingPunct="0">
        <a:spcBef>
          <a:spcPct val="0"/>
        </a:spcBef>
        <a:spcAft>
          <a:spcPct val="0"/>
        </a:spcAft>
        <a:defRPr sz="3600">
          <a:solidFill>
            <a:srgbClr val="000066"/>
          </a:solidFill>
          <a:latin typeface="Arial" charset="0"/>
        </a:defRPr>
      </a:lvl2pPr>
      <a:lvl3pPr algn="l" rtl="0" eaLnBrk="0" fontAlgn="base" hangingPunct="0">
        <a:spcBef>
          <a:spcPct val="0"/>
        </a:spcBef>
        <a:spcAft>
          <a:spcPct val="0"/>
        </a:spcAft>
        <a:defRPr sz="3600">
          <a:solidFill>
            <a:srgbClr val="000066"/>
          </a:solidFill>
          <a:latin typeface="Arial" charset="0"/>
        </a:defRPr>
      </a:lvl3pPr>
      <a:lvl4pPr algn="l" rtl="0" eaLnBrk="0" fontAlgn="base" hangingPunct="0">
        <a:spcBef>
          <a:spcPct val="0"/>
        </a:spcBef>
        <a:spcAft>
          <a:spcPct val="0"/>
        </a:spcAft>
        <a:defRPr sz="3600">
          <a:solidFill>
            <a:srgbClr val="000066"/>
          </a:solidFill>
          <a:latin typeface="Arial" charset="0"/>
        </a:defRPr>
      </a:lvl4pPr>
      <a:lvl5pPr algn="l" rtl="0" eaLnBrk="0" fontAlgn="base" hangingPunct="0">
        <a:spcBef>
          <a:spcPct val="0"/>
        </a:spcBef>
        <a:spcAft>
          <a:spcPct val="0"/>
        </a:spcAft>
        <a:defRPr sz="3600">
          <a:solidFill>
            <a:srgbClr val="000066"/>
          </a:solidFill>
          <a:latin typeface="Arial" charset="0"/>
        </a:defRPr>
      </a:lvl5pPr>
      <a:lvl6pPr marL="457200" algn="l" rtl="0" eaLnBrk="1" fontAlgn="base" hangingPunct="1">
        <a:spcBef>
          <a:spcPct val="0"/>
        </a:spcBef>
        <a:spcAft>
          <a:spcPct val="0"/>
        </a:spcAft>
        <a:defRPr sz="3600">
          <a:solidFill>
            <a:srgbClr val="000066"/>
          </a:solidFill>
          <a:latin typeface="Arial" charset="0"/>
        </a:defRPr>
      </a:lvl6pPr>
      <a:lvl7pPr marL="914400" algn="l" rtl="0" eaLnBrk="1" fontAlgn="base" hangingPunct="1">
        <a:spcBef>
          <a:spcPct val="0"/>
        </a:spcBef>
        <a:spcAft>
          <a:spcPct val="0"/>
        </a:spcAft>
        <a:defRPr sz="3600">
          <a:solidFill>
            <a:srgbClr val="000066"/>
          </a:solidFill>
          <a:latin typeface="Arial" charset="0"/>
        </a:defRPr>
      </a:lvl7pPr>
      <a:lvl8pPr marL="1371600" algn="l" rtl="0" eaLnBrk="1" fontAlgn="base" hangingPunct="1">
        <a:spcBef>
          <a:spcPct val="0"/>
        </a:spcBef>
        <a:spcAft>
          <a:spcPct val="0"/>
        </a:spcAft>
        <a:defRPr sz="3600">
          <a:solidFill>
            <a:srgbClr val="000066"/>
          </a:solidFill>
          <a:latin typeface="Arial" charset="0"/>
        </a:defRPr>
      </a:lvl8pPr>
      <a:lvl9pPr marL="1828800" algn="l" rtl="0" eaLnBrk="1" fontAlgn="base" hangingPunct="1">
        <a:spcBef>
          <a:spcPct val="0"/>
        </a:spcBef>
        <a:spcAft>
          <a:spcPct val="0"/>
        </a:spcAft>
        <a:defRPr sz="3600">
          <a:solidFill>
            <a:srgbClr val="000066"/>
          </a:solidFill>
          <a:latin typeface="Arial" charset="0"/>
        </a:defRPr>
      </a:lvl9pPr>
    </p:titleStyle>
    <p:bodyStyle>
      <a:lvl1pPr marL="342900" indent="-342900" algn="l" rtl="0" eaLnBrk="0" fontAlgn="base" hangingPunct="0">
        <a:spcBef>
          <a:spcPct val="50000"/>
        </a:spcBef>
        <a:spcAft>
          <a:spcPct val="0"/>
        </a:spcAft>
        <a:buChar char="•"/>
        <a:defRPr sz="2800">
          <a:solidFill>
            <a:srgbClr val="000066"/>
          </a:solidFill>
          <a:latin typeface="+mn-lt"/>
          <a:ea typeface="+mn-ea"/>
          <a:cs typeface="+mn-cs"/>
        </a:defRPr>
      </a:lvl1pPr>
      <a:lvl2pPr marL="623888" indent="-1588" algn="l" rtl="0" eaLnBrk="0" fontAlgn="base" hangingPunct="0">
        <a:spcBef>
          <a:spcPct val="50000"/>
        </a:spcBef>
        <a:spcAft>
          <a:spcPct val="0"/>
        </a:spcAft>
        <a:buChar char="–"/>
        <a:defRPr sz="2400">
          <a:solidFill>
            <a:srgbClr val="000066"/>
          </a:solidFill>
          <a:latin typeface="+mn-lt"/>
        </a:defRPr>
      </a:lvl2pPr>
      <a:lvl3pPr marL="1150938" indent="-228600" algn="l" rtl="0" eaLnBrk="0" fontAlgn="base" hangingPunct="0">
        <a:spcBef>
          <a:spcPct val="50000"/>
        </a:spcBef>
        <a:spcAft>
          <a:spcPct val="0"/>
        </a:spcAft>
        <a:buChar char="•"/>
        <a:defRPr sz="2400">
          <a:solidFill>
            <a:srgbClr val="000066"/>
          </a:solidFill>
          <a:latin typeface="+mn-lt"/>
        </a:defRPr>
      </a:lvl3pPr>
      <a:lvl4pPr marL="1600200" indent="-228600" algn="l" rtl="0" eaLnBrk="0" fontAlgn="base" hangingPunct="0">
        <a:spcBef>
          <a:spcPct val="50000"/>
        </a:spcBef>
        <a:spcAft>
          <a:spcPct val="0"/>
        </a:spcAft>
        <a:buChar char="–"/>
        <a:defRPr sz="2000">
          <a:solidFill>
            <a:srgbClr val="000066"/>
          </a:solidFill>
          <a:latin typeface="+mn-lt"/>
        </a:defRPr>
      </a:lvl4pPr>
      <a:lvl5pPr marL="2057400" indent="-228600" algn="l" rtl="0" eaLnBrk="0" fontAlgn="base" hangingPunct="0">
        <a:spcBef>
          <a:spcPct val="50000"/>
        </a:spcBef>
        <a:spcAft>
          <a:spcPct val="0"/>
        </a:spcAft>
        <a:buChar char="»"/>
        <a:defRPr sz="2000">
          <a:solidFill>
            <a:srgbClr val="000066"/>
          </a:solidFill>
          <a:latin typeface="+mn-lt"/>
        </a:defRPr>
      </a:lvl5pPr>
      <a:lvl6pPr marL="2514600" indent="-228600" algn="l" rtl="0" eaLnBrk="1" fontAlgn="base" hangingPunct="1">
        <a:spcBef>
          <a:spcPct val="50000"/>
        </a:spcBef>
        <a:spcAft>
          <a:spcPct val="0"/>
        </a:spcAft>
        <a:buChar char="»"/>
        <a:defRPr sz="2000">
          <a:solidFill>
            <a:srgbClr val="000066"/>
          </a:solidFill>
          <a:latin typeface="+mn-lt"/>
        </a:defRPr>
      </a:lvl6pPr>
      <a:lvl7pPr marL="2971800" indent="-228600" algn="l" rtl="0" eaLnBrk="1" fontAlgn="base" hangingPunct="1">
        <a:spcBef>
          <a:spcPct val="50000"/>
        </a:spcBef>
        <a:spcAft>
          <a:spcPct val="0"/>
        </a:spcAft>
        <a:buChar char="»"/>
        <a:defRPr sz="2000">
          <a:solidFill>
            <a:srgbClr val="000066"/>
          </a:solidFill>
          <a:latin typeface="+mn-lt"/>
        </a:defRPr>
      </a:lvl7pPr>
      <a:lvl8pPr marL="3429000" indent="-228600" algn="l" rtl="0" eaLnBrk="1" fontAlgn="base" hangingPunct="1">
        <a:spcBef>
          <a:spcPct val="50000"/>
        </a:spcBef>
        <a:spcAft>
          <a:spcPct val="0"/>
        </a:spcAft>
        <a:buChar char="»"/>
        <a:defRPr sz="2000">
          <a:solidFill>
            <a:srgbClr val="000066"/>
          </a:solidFill>
          <a:latin typeface="+mn-lt"/>
        </a:defRPr>
      </a:lvl8pPr>
      <a:lvl9pPr marL="3886200" indent="-228600" algn="l" rtl="0" eaLnBrk="1" fontAlgn="base" hangingPunct="1">
        <a:spcBef>
          <a:spcPct val="50000"/>
        </a:spcBef>
        <a:spcAft>
          <a:spcPct val="0"/>
        </a:spcAft>
        <a:buChar char="»"/>
        <a:defRPr sz="2000">
          <a:solidFill>
            <a:srgbClr val="000066"/>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Título"/>
          <p:cNvSpPr>
            <a:spLocks noGrp="1"/>
          </p:cNvSpPr>
          <p:nvPr>
            <p:ph type="ctrTitle"/>
          </p:nvPr>
        </p:nvSpPr>
        <p:spPr>
          <a:xfrm>
            <a:off x="785813" y="2319338"/>
            <a:ext cx="7772400" cy="1470025"/>
          </a:xfrm>
        </p:spPr>
        <p:txBody>
          <a:bodyPr/>
          <a:lstStyle/>
          <a:p>
            <a:pPr eaLnBrk="1" hangingPunct="1"/>
            <a:r>
              <a:rPr lang="es-PA" dirty="0" smtClean="0"/>
              <a:t>Labor Consular al Servicio de los Ciudadanos </a:t>
            </a:r>
          </a:p>
        </p:txBody>
      </p:sp>
      <p:sp>
        <p:nvSpPr>
          <p:cNvPr id="14338" name="2 Subtítulo"/>
          <p:cNvSpPr>
            <a:spLocks noGrp="1"/>
          </p:cNvSpPr>
          <p:nvPr>
            <p:ph type="subTitle" idx="1"/>
          </p:nvPr>
        </p:nvSpPr>
        <p:spPr>
          <a:xfrm>
            <a:off x="1258888" y="4652963"/>
            <a:ext cx="6400800" cy="1872381"/>
          </a:xfrm>
        </p:spPr>
        <p:txBody>
          <a:bodyPr/>
          <a:lstStyle/>
          <a:p>
            <a:pPr algn="ctr" eaLnBrk="1" hangingPunct="1"/>
            <a:r>
              <a:rPr lang="es-MX" sz="2400" b="1" dirty="0" smtClean="0">
                <a:latin typeface="Arial Narrow" pitchFamily="34" charset="0"/>
              </a:rPr>
              <a:t>MINISTERIO DE RELACIONES EXTERIORES</a:t>
            </a:r>
          </a:p>
          <a:p>
            <a:pPr algn="ctr" eaLnBrk="1" hangingPunct="1"/>
            <a:r>
              <a:rPr lang="es-MX" sz="2000" b="1" dirty="0" smtClean="0">
                <a:latin typeface="Arial Narrow" pitchFamily="34" charset="0"/>
              </a:rPr>
              <a:t>DIRECCION GENERAL DE POLITICA EXTERIOR</a:t>
            </a:r>
          </a:p>
          <a:p>
            <a:pPr algn="ctr" eaLnBrk="1" hangingPunct="1"/>
            <a:r>
              <a:rPr lang="es-MX" sz="2000" b="1" i="1" dirty="0" smtClean="0">
                <a:latin typeface="Arial Narrow" pitchFamily="34" charset="0"/>
              </a:rPr>
              <a:t>DEPARTAMENTO CONSULAR </a:t>
            </a:r>
            <a:endParaRPr lang="es-MX" sz="2000" b="1" i="1" dirty="0" smtClean="0">
              <a:latin typeface="Arial Narrow" pitchFamily="34" charset="0"/>
            </a:endParaRPr>
          </a:p>
          <a:p>
            <a:pPr algn="ctr" eaLnBrk="1" hangingPunct="1"/>
            <a:r>
              <a:rPr lang="es-PA" sz="2000" b="1" dirty="0" smtClean="0"/>
              <a:t>Panamá</a:t>
            </a:r>
            <a:r>
              <a:rPr lang="es-PA" sz="1800" dirty="0" smtClean="0"/>
              <a:t>, </a:t>
            </a:r>
            <a:r>
              <a:rPr lang="es-PA" sz="1800" b="1" dirty="0" smtClean="0"/>
              <a:t>junio</a:t>
            </a:r>
            <a:r>
              <a:rPr lang="es-PA" sz="1800" b="1" dirty="0" smtClean="0"/>
              <a:t> 2012</a:t>
            </a:r>
            <a:endParaRPr lang="es-PA" sz="1800" b="1" dirty="0" smtClean="0"/>
          </a:p>
        </p:txBody>
      </p:sp>
    </p:spTree>
  </p:cSld>
  <p:clrMapOvr>
    <a:masterClrMapping/>
  </p:clrMapOvr>
  <p:transition spd="slow" advTm="9985">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228600" y="1052736"/>
            <a:ext cx="8686800" cy="638175"/>
          </a:xfrm>
        </p:spPr>
        <p:txBody>
          <a:bodyPr/>
          <a:lstStyle/>
          <a:p>
            <a:pPr algn="ctr"/>
            <a:r>
              <a:rPr lang="es-ES" sz="2400" b="1" dirty="0" smtClean="0">
                <a:solidFill>
                  <a:srgbClr val="262673"/>
                </a:solidFill>
              </a:rPr>
              <a:t>CONSULADOS RENTADOS</a:t>
            </a:r>
            <a:r>
              <a:rPr lang="es-ES" sz="2800" dirty="0" smtClean="0"/>
              <a:t> </a:t>
            </a:r>
          </a:p>
        </p:txBody>
      </p:sp>
      <p:pic>
        <p:nvPicPr>
          <p:cNvPr id="24578" name="Picture 5" descr="mapa-mundi"/>
          <p:cNvPicPr>
            <a:picLocks noGrp="1" noChangeAspect="1" noChangeArrowheads="1"/>
          </p:cNvPicPr>
          <p:nvPr>
            <p:ph type="body" idx="4294967295"/>
          </p:nvPr>
        </p:nvPicPr>
        <p:blipFill>
          <a:blip r:embed="rId2" cstate="print"/>
          <a:srcRect/>
          <a:stretch>
            <a:fillRect/>
          </a:stretch>
        </p:blipFill>
        <p:spPr>
          <a:xfrm>
            <a:off x="468313" y="1700809"/>
            <a:ext cx="8280151" cy="5011142"/>
          </a:xfrm>
        </p:spPr>
      </p:pic>
      <p:sp>
        <p:nvSpPr>
          <p:cNvPr id="24579" name="5 Estrella de 5 puntas"/>
          <p:cNvSpPr>
            <a:spLocks/>
          </p:cNvSpPr>
          <p:nvPr/>
        </p:nvSpPr>
        <p:spPr bwMode="auto">
          <a:xfrm>
            <a:off x="8316913" y="5084763"/>
            <a:ext cx="73025" cy="73025"/>
          </a:xfrm>
          <a:custGeom>
            <a:avLst/>
            <a:gdLst>
              <a:gd name="T0" fmla="*/ 9388 w 144016"/>
              <a:gd name="T1" fmla="*/ 0 h 144016"/>
              <a:gd name="T2" fmla="*/ 0 w 144016"/>
              <a:gd name="T3" fmla="*/ 7171 h 144016"/>
              <a:gd name="T4" fmla="*/ 3586 w 144016"/>
              <a:gd name="T5" fmla="*/ 18775 h 144016"/>
              <a:gd name="T6" fmla="*/ 15190 w 144016"/>
              <a:gd name="T7" fmla="*/ 18775 h 144016"/>
              <a:gd name="T8" fmla="*/ 18775 w 144016"/>
              <a:gd name="T9" fmla="*/ 7171 h 144016"/>
              <a:gd name="T10" fmla="*/ 17694720 60000 65536"/>
              <a:gd name="T11" fmla="*/ 11796480 60000 65536"/>
              <a:gd name="T12" fmla="*/ 5898240 60000 65536"/>
              <a:gd name="T13" fmla="*/ 5898240 60000 65536"/>
              <a:gd name="T14" fmla="*/ 0 60000 65536"/>
              <a:gd name="T15" fmla="*/ 44503 w 144016"/>
              <a:gd name="T16" fmla="*/ 55009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chemeClr val="tx1"/>
            </a:solidFill>
            <a:prstDash val="solid"/>
            <a:round/>
            <a:headEnd type="none" w="med" len="med"/>
            <a:tailEnd type="none" w="med" len="med"/>
          </a:ln>
        </p:spPr>
        <p:txBody>
          <a:bodyPr/>
          <a:lstStyle/>
          <a:p>
            <a:endParaRPr lang="es-ES"/>
          </a:p>
        </p:txBody>
      </p:sp>
      <p:sp>
        <p:nvSpPr>
          <p:cNvPr id="24580" name="5 Estrella de 5 puntas"/>
          <p:cNvSpPr>
            <a:spLocks/>
          </p:cNvSpPr>
          <p:nvPr/>
        </p:nvSpPr>
        <p:spPr bwMode="auto">
          <a:xfrm>
            <a:off x="4643438" y="39338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1" name="5 Estrella de 5 puntas"/>
          <p:cNvSpPr>
            <a:spLocks/>
          </p:cNvSpPr>
          <p:nvPr/>
        </p:nvSpPr>
        <p:spPr bwMode="auto">
          <a:xfrm>
            <a:off x="2771775" y="48688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2" name="5 Estrella de 5 puntas"/>
          <p:cNvSpPr>
            <a:spLocks/>
          </p:cNvSpPr>
          <p:nvPr/>
        </p:nvSpPr>
        <p:spPr bwMode="auto">
          <a:xfrm>
            <a:off x="2700338" y="50847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3" name="5 Estrella de 5 puntas"/>
          <p:cNvSpPr>
            <a:spLocks/>
          </p:cNvSpPr>
          <p:nvPr/>
        </p:nvSpPr>
        <p:spPr bwMode="auto">
          <a:xfrm>
            <a:off x="2484438" y="41497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4" name="5 Estrella de 5 puntas"/>
          <p:cNvSpPr>
            <a:spLocks/>
          </p:cNvSpPr>
          <p:nvPr/>
        </p:nvSpPr>
        <p:spPr bwMode="auto">
          <a:xfrm>
            <a:off x="2689225" y="410527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5" name="5 Estrella de 5 puntas"/>
          <p:cNvSpPr>
            <a:spLocks/>
          </p:cNvSpPr>
          <p:nvPr/>
        </p:nvSpPr>
        <p:spPr bwMode="auto">
          <a:xfrm>
            <a:off x="3276600" y="55895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6" name="5 Estrella de 5 puntas"/>
          <p:cNvSpPr>
            <a:spLocks/>
          </p:cNvSpPr>
          <p:nvPr/>
        </p:nvSpPr>
        <p:spPr bwMode="auto">
          <a:xfrm>
            <a:off x="2860675" y="550545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7" name="5 Estrella de 5 puntas"/>
          <p:cNvSpPr>
            <a:spLocks/>
          </p:cNvSpPr>
          <p:nvPr/>
        </p:nvSpPr>
        <p:spPr bwMode="auto">
          <a:xfrm>
            <a:off x="4427538" y="40052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8" name="5 Estrella de 5 puntas"/>
          <p:cNvSpPr>
            <a:spLocks/>
          </p:cNvSpPr>
          <p:nvPr/>
        </p:nvSpPr>
        <p:spPr bwMode="auto">
          <a:xfrm>
            <a:off x="4643438" y="40767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89" name="5 Estrella de 5 puntas"/>
          <p:cNvSpPr>
            <a:spLocks/>
          </p:cNvSpPr>
          <p:nvPr/>
        </p:nvSpPr>
        <p:spPr bwMode="auto">
          <a:xfrm>
            <a:off x="2627313" y="50847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0" name="5 Estrella de 5 puntas"/>
          <p:cNvSpPr>
            <a:spLocks/>
          </p:cNvSpPr>
          <p:nvPr/>
        </p:nvSpPr>
        <p:spPr bwMode="auto">
          <a:xfrm>
            <a:off x="2578100" y="506253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1" name="5 Estrella de 5 puntas"/>
          <p:cNvSpPr>
            <a:spLocks/>
          </p:cNvSpPr>
          <p:nvPr/>
        </p:nvSpPr>
        <p:spPr bwMode="auto">
          <a:xfrm>
            <a:off x="2484438" y="49418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2" name="5 Estrella de 5 puntas"/>
          <p:cNvSpPr>
            <a:spLocks/>
          </p:cNvSpPr>
          <p:nvPr/>
        </p:nvSpPr>
        <p:spPr bwMode="auto">
          <a:xfrm>
            <a:off x="2700338" y="47974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3" name="5 Estrella de 5 puntas"/>
          <p:cNvSpPr>
            <a:spLocks/>
          </p:cNvSpPr>
          <p:nvPr/>
        </p:nvSpPr>
        <p:spPr bwMode="auto">
          <a:xfrm>
            <a:off x="2411413" y="49418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4" name="5 Estrella de 5 puntas"/>
          <p:cNvSpPr>
            <a:spLocks/>
          </p:cNvSpPr>
          <p:nvPr/>
        </p:nvSpPr>
        <p:spPr bwMode="auto">
          <a:xfrm>
            <a:off x="2555875" y="518477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5" name="5 Estrella de 5 puntas"/>
          <p:cNvSpPr>
            <a:spLocks/>
          </p:cNvSpPr>
          <p:nvPr/>
        </p:nvSpPr>
        <p:spPr bwMode="auto">
          <a:xfrm>
            <a:off x="2700338" y="594995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6" name="5 Estrella de 5 puntas"/>
          <p:cNvSpPr>
            <a:spLocks/>
          </p:cNvSpPr>
          <p:nvPr/>
        </p:nvSpPr>
        <p:spPr bwMode="auto">
          <a:xfrm>
            <a:off x="4244975" y="42545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7" name="5 Estrella de 5 puntas"/>
          <p:cNvSpPr>
            <a:spLocks/>
          </p:cNvSpPr>
          <p:nvPr/>
        </p:nvSpPr>
        <p:spPr bwMode="auto">
          <a:xfrm>
            <a:off x="2339975" y="48688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8" name="5 Estrella de 5 puntas"/>
          <p:cNvSpPr>
            <a:spLocks/>
          </p:cNvSpPr>
          <p:nvPr/>
        </p:nvSpPr>
        <p:spPr bwMode="auto">
          <a:xfrm>
            <a:off x="2484438" y="50133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599" name="5 Estrella de 5 puntas"/>
          <p:cNvSpPr>
            <a:spLocks/>
          </p:cNvSpPr>
          <p:nvPr/>
        </p:nvSpPr>
        <p:spPr bwMode="auto">
          <a:xfrm>
            <a:off x="2484438" y="48688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0" name="5 Estrella de 5 puntas"/>
          <p:cNvSpPr>
            <a:spLocks/>
          </p:cNvSpPr>
          <p:nvPr/>
        </p:nvSpPr>
        <p:spPr bwMode="auto">
          <a:xfrm>
            <a:off x="2700338" y="48688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1" name="5 Estrella de 5 puntas"/>
          <p:cNvSpPr>
            <a:spLocks/>
          </p:cNvSpPr>
          <p:nvPr/>
        </p:nvSpPr>
        <p:spPr bwMode="auto">
          <a:xfrm>
            <a:off x="5175250" y="44370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2" name="5 Estrella de 5 puntas"/>
          <p:cNvSpPr>
            <a:spLocks/>
          </p:cNvSpPr>
          <p:nvPr/>
        </p:nvSpPr>
        <p:spPr bwMode="auto">
          <a:xfrm>
            <a:off x="6040438" y="46529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3" name="5 Estrella de 5 puntas"/>
          <p:cNvSpPr>
            <a:spLocks/>
          </p:cNvSpPr>
          <p:nvPr/>
        </p:nvSpPr>
        <p:spPr bwMode="auto">
          <a:xfrm>
            <a:off x="2843213" y="49799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4" name="5 Estrella de 5 puntas"/>
          <p:cNvSpPr>
            <a:spLocks/>
          </p:cNvSpPr>
          <p:nvPr/>
        </p:nvSpPr>
        <p:spPr bwMode="auto">
          <a:xfrm>
            <a:off x="3132138" y="58769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5" name="5 Estrella de 5 puntas"/>
          <p:cNvSpPr>
            <a:spLocks/>
          </p:cNvSpPr>
          <p:nvPr/>
        </p:nvSpPr>
        <p:spPr bwMode="auto">
          <a:xfrm>
            <a:off x="6877050" y="45085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6" name="5 Estrella de 5 puntas"/>
          <p:cNvSpPr>
            <a:spLocks/>
          </p:cNvSpPr>
          <p:nvPr/>
        </p:nvSpPr>
        <p:spPr bwMode="auto">
          <a:xfrm>
            <a:off x="4527550" y="39338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
        <p:nvSpPr>
          <p:cNvPr id="24607" name="5 Estrella de 5 puntas"/>
          <p:cNvSpPr>
            <a:spLocks/>
          </p:cNvSpPr>
          <p:nvPr/>
        </p:nvSpPr>
        <p:spPr bwMode="auto">
          <a:xfrm>
            <a:off x="2736850" y="569753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FF00"/>
          </a:solidFill>
          <a:ln w="9525" cap="flat" cmpd="sng" algn="ctr">
            <a:solidFill>
              <a:srgbClr val="000000"/>
            </a:solidFill>
            <a:prstDash val="solid"/>
            <a:round/>
            <a:headEnd type="none" w="med" len="med"/>
            <a:tailEnd type="none" w="med" len="med"/>
          </a:ln>
        </p:spPr>
        <p:txBody>
          <a:bodyPr/>
          <a:lstStyle/>
          <a:p>
            <a:endParaRPr lang="es-ES"/>
          </a:p>
        </p:txBody>
      </p:sp>
    </p:spTree>
  </p:cSld>
  <p:clrMapOvr>
    <a:masterClrMapping/>
  </p:clrMapOvr>
  <p:transition spd="slow" advTm="7394">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a:xfrm>
            <a:off x="228600" y="1052736"/>
            <a:ext cx="8686800" cy="638175"/>
          </a:xfrm>
        </p:spPr>
        <p:txBody>
          <a:bodyPr/>
          <a:lstStyle/>
          <a:p>
            <a:pPr algn="ctr"/>
            <a:r>
              <a:rPr lang="es-ES" sz="2400" b="1" dirty="0" smtClean="0">
                <a:solidFill>
                  <a:srgbClr val="262673"/>
                </a:solidFill>
              </a:rPr>
              <a:t>CONSULADOS HONORARIOS</a:t>
            </a:r>
          </a:p>
        </p:txBody>
      </p:sp>
      <p:pic>
        <p:nvPicPr>
          <p:cNvPr id="25602" name="Picture 5" descr="mapa-mundi"/>
          <p:cNvPicPr>
            <a:picLocks noGrp="1" noChangeAspect="1" noChangeArrowheads="1"/>
          </p:cNvPicPr>
          <p:nvPr>
            <p:ph type="body" idx="4294967295"/>
          </p:nvPr>
        </p:nvPicPr>
        <p:blipFill>
          <a:blip r:embed="rId2" cstate="print"/>
          <a:srcRect/>
          <a:stretch>
            <a:fillRect/>
          </a:stretch>
        </p:blipFill>
        <p:spPr>
          <a:xfrm>
            <a:off x="250825" y="1700808"/>
            <a:ext cx="8713788" cy="5082580"/>
          </a:xfrm>
        </p:spPr>
      </p:pic>
      <p:sp>
        <p:nvSpPr>
          <p:cNvPr id="25603" name="5 Estrella de 5 puntas"/>
          <p:cNvSpPr>
            <a:spLocks/>
          </p:cNvSpPr>
          <p:nvPr/>
        </p:nvSpPr>
        <p:spPr bwMode="auto">
          <a:xfrm>
            <a:off x="4572000" y="40052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04" name="5 Estrella de 5 puntas"/>
          <p:cNvSpPr>
            <a:spLocks/>
          </p:cNvSpPr>
          <p:nvPr/>
        </p:nvSpPr>
        <p:spPr bwMode="auto">
          <a:xfrm>
            <a:off x="4572000" y="40767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05" name="5 Estrella de 5 puntas"/>
          <p:cNvSpPr>
            <a:spLocks/>
          </p:cNvSpPr>
          <p:nvPr/>
        </p:nvSpPr>
        <p:spPr bwMode="auto">
          <a:xfrm>
            <a:off x="7380288" y="44370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06" name="5 Estrella de 5 puntas"/>
          <p:cNvSpPr>
            <a:spLocks/>
          </p:cNvSpPr>
          <p:nvPr/>
        </p:nvSpPr>
        <p:spPr bwMode="auto">
          <a:xfrm>
            <a:off x="4716463" y="41497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07" name="5 Estrella de 5 puntas"/>
          <p:cNvSpPr>
            <a:spLocks/>
          </p:cNvSpPr>
          <p:nvPr/>
        </p:nvSpPr>
        <p:spPr bwMode="auto">
          <a:xfrm>
            <a:off x="7885113" y="60213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08" name="5 Estrella de 5 puntas"/>
          <p:cNvSpPr>
            <a:spLocks/>
          </p:cNvSpPr>
          <p:nvPr/>
        </p:nvSpPr>
        <p:spPr bwMode="auto">
          <a:xfrm>
            <a:off x="2700338" y="60213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09" name="5 Estrella de 5 puntas"/>
          <p:cNvSpPr>
            <a:spLocks/>
          </p:cNvSpPr>
          <p:nvPr/>
        </p:nvSpPr>
        <p:spPr bwMode="auto">
          <a:xfrm>
            <a:off x="2627313" y="49418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0" name="5 Estrella de 5 puntas"/>
          <p:cNvSpPr>
            <a:spLocks/>
          </p:cNvSpPr>
          <p:nvPr/>
        </p:nvSpPr>
        <p:spPr bwMode="auto">
          <a:xfrm>
            <a:off x="4500563" y="40052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1" name="5 Estrella de 5 puntas"/>
          <p:cNvSpPr>
            <a:spLocks/>
          </p:cNvSpPr>
          <p:nvPr/>
        </p:nvSpPr>
        <p:spPr bwMode="auto">
          <a:xfrm>
            <a:off x="4356100" y="43656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2" name="5 Estrella de 5 puntas"/>
          <p:cNvSpPr>
            <a:spLocks/>
          </p:cNvSpPr>
          <p:nvPr/>
        </p:nvSpPr>
        <p:spPr bwMode="auto">
          <a:xfrm>
            <a:off x="2484438" y="50847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3" name="5 Estrella de 5 puntas"/>
          <p:cNvSpPr>
            <a:spLocks/>
          </p:cNvSpPr>
          <p:nvPr/>
        </p:nvSpPr>
        <p:spPr bwMode="auto">
          <a:xfrm>
            <a:off x="4572000" y="38608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4" name="5 Estrella de 5 puntas"/>
          <p:cNvSpPr>
            <a:spLocks/>
          </p:cNvSpPr>
          <p:nvPr/>
        </p:nvSpPr>
        <p:spPr bwMode="auto">
          <a:xfrm>
            <a:off x="2555875" y="50292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5" name="5 Estrella de 5 puntas"/>
          <p:cNvSpPr>
            <a:spLocks/>
          </p:cNvSpPr>
          <p:nvPr/>
        </p:nvSpPr>
        <p:spPr bwMode="auto">
          <a:xfrm>
            <a:off x="2484438" y="51577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6" name="5 Estrella de 5 puntas"/>
          <p:cNvSpPr>
            <a:spLocks/>
          </p:cNvSpPr>
          <p:nvPr/>
        </p:nvSpPr>
        <p:spPr bwMode="auto">
          <a:xfrm>
            <a:off x="2571750" y="50847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7" name="5 Estrella de 5 puntas"/>
          <p:cNvSpPr>
            <a:spLocks/>
          </p:cNvSpPr>
          <p:nvPr/>
        </p:nvSpPr>
        <p:spPr bwMode="auto">
          <a:xfrm>
            <a:off x="2700338" y="50133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8" name="5 Estrella de 5 puntas"/>
          <p:cNvSpPr>
            <a:spLocks/>
          </p:cNvSpPr>
          <p:nvPr/>
        </p:nvSpPr>
        <p:spPr bwMode="auto">
          <a:xfrm>
            <a:off x="4859338" y="44592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19" name="5 Estrella de 5 puntas"/>
          <p:cNvSpPr>
            <a:spLocks/>
          </p:cNvSpPr>
          <p:nvPr/>
        </p:nvSpPr>
        <p:spPr bwMode="auto">
          <a:xfrm>
            <a:off x="4500563" y="39338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0" name="5 Estrella de 5 puntas"/>
          <p:cNvSpPr>
            <a:spLocks/>
          </p:cNvSpPr>
          <p:nvPr/>
        </p:nvSpPr>
        <p:spPr bwMode="auto">
          <a:xfrm>
            <a:off x="2528888" y="475297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1" name="5 Estrella de 5 puntas"/>
          <p:cNvSpPr>
            <a:spLocks/>
          </p:cNvSpPr>
          <p:nvPr/>
        </p:nvSpPr>
        <p:spPr bwMode="auto">
          <a:xfrm>
            <a:off x="2987675" y="53006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2" name="5 Estrella de 5 puntas"/>
          <p:cNvSpPr>
            <a:spLocks/>
          </p:cNvSpPr>
          <p:nvPr/>
        </p:nvSpPr>
        <p:spPr bwMode="auto">
          <a:xfrm>
            <a:off x="3419475" y="54451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3" name="5 Estrella de 5 puntas"/>
          <p:cNvSpPr>
            <a:spLocks/>
          </p:cNvSpPr>
          <p:nvPr/>
        </p:nvSpPr>
        <p:spPr bwMode="auto">
          <a:xfrm>
            <a:off x="4251325" y="42926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4" name="5 Estrella de 5 puntas"/>
          <p:cNvSpPr>
            <a:spLocks/>
          </p:cNvSpPr>
          <p:nvPr/>
        </p:nvSpPr>
        <p:spPr bwMode="auto">
          <a:xfrm>
            <a:off x="4211638" y="42211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5" name="5 Estrella de 5 puntas"/>
          <p:cNvSpPr>
            <a:spLocks/>
          </p:cNvSpPr>
          <p:nvPr/>
        </p:nvSpPr>
        <p:spPr bwMode="auto">
          <a:xfrm>
            <a:off x="2484438" y="528955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6" name="5 Estrella de 5 puntas"/>
          <p:cNvSpPr>
            <a:spLocks/>
          </p:cNvSpPr>
          <p:nvPr/>
        </p:nvSpPr>
        <p:spPr bwMode="auto">
          <a:xfrm>
            <a:off x="4284663" y="43656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7" name="5 Estrella de 5 puntas"/>
          <p:cNvSpPr>
            <a:spLocks/>
          </p:cNvSpPr>
          <p:nvPr/>
        </p:nvSpPr>
        <p:spPr bwMode="auto">
          <a:xfrm>
            <a:off x="2411413" y="52292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8" name="5 Estrella de 5 puntas"/>
          <p:cNvSpPr>
            <a:spLocks/>
          </p:cNvSpPr>
          <p:nvPr/>
        </p:nvSpPr>
        <p:spPr bwMode="auto">
          <a:xfrm>
            <a:off x="4787900" y="42211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29" name="5 Estrella de 5 puntas"/>
          <p:cNvSpPr>
            <a:spLocks/>
          </p:cNvSpPr>
          <p:nvPr/>
        </p:nvSpPr>
        <p:spPr bwMode="auto">
          <a:xfrm>
            <a:off x="4427538" y="41497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0" name="5 Estrella de 5 puntas"/>
          <p:cNvSpPr>
            <a:spLocks/>
          </p:cNvSpPr>
          <p:nvPr/>
        </p:nvSpPr>
        <p:spPr bwMode="auto">
          <a:xfrm>
            <a:off x="2339975" y="49418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1" name="5 Estrella de 5 puntas"/>
          <p:cNvSpPr>
            <a:spLocks/>
          </p:cNvSpPr>
          <p:nvPr/>
        </p:nvSpPr>
        <p:spPr bwMode="auto">
          <a:xfrm>
            <a:off x="4859338" y="43656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2" name="5 Estrella de 5 puntas"/>
          <p:cNvSpPr>
            <a:spLocks/>
          </p:cNvSpPr>
          <p:nvPr/>
        </p:nvSpPr>
        <p:spPr bwMode="auto">
          <a:xfrm>
            <a:off x="5219700" y="45085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3" name="5 Estrella de 5 puntas"/>
          <p:cNvSpPr>
            <a:spLocks/>
          </p:cNvSpPr>
          <p:nvPr/>
        </p:nvSpPr>
        <p:spPr bwMode="auto">
          <a:xfrm>
            <a:off x="5148263" y="45815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4" name="5 Estrella de 5 puntas"/>
          <p:cNvSpPr>
            <a:spLocks/>
          </p:cNvSpPr>
          <p:nvPr/>
        </p:nvSpPr>
        <p:spPr bwMode="auto">
          <a:xfrm>
            <a:off x="6948488" y="54451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5" name="5 Estrella de 5 puntas"/>
          <p:cNvSpPr>
            <a:spLocks/>
          </p:cNvSpPr>
          <p:nvPr/>
        </p:nvSpPr>
        <p:spPr bwMode="auto">
          <a:xfrm>
            <a:off x="4572000" y="42211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6" name="5 Estrella de 5 puntas"/>
          <p:cNvSpPr>
            <a:spLocks/>
          </p:cNvSpPr>
          <p:nvPr/>
        </p:nvSpPr>
        <p:spPr bwMode="auto">
          <a:xfrm>
            <a:off x="4211638" y="45085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7" name="5 Estrella de 5 puntas"/>
          <p:cNvSpPr>
            <a:spLocks/>
          </p:cNvSpPr>
          <p:nvPr/>
        </p:nvSpPr>
        <p:spPr bwMode="auto">
          <a:xfrm>
            <a:off x="4643438" y="44370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8" name="5 Estrella de 5 puntas"/>
          <p:cNvSpPr>
            <a:spLocks/>
          </p:cNvSpPr>
          <p:nvPr/>
        </p:nvSpPr>
        <p:spPr bwMode="auto">
          <a:xfrm>
            <a:off x="5219700" y="44370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39" name="5 Estrella de 5 puntas"/>
          <p:cNvSpPr>
            <a:spLocks/>
          </p:cNvSpPr>
          <p:nvPr/>
        </p:nvSpPr>
        <p:spPr bwMode="auto">
          <a:xfrm>
            <a:off x="4643438" y="42926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0" name="5 Estrella de 5 puntas"/>
          <p:cNvSpPr>
            <a:spLocks/>
          </p:cNvSpPr>
          <p:nvPr/>
        </p:nvSpPr>
        <p:spPr bwMode="auto">
          <a:xfrm>
            <a:off x="8459788" y="60928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1" name="5 Estrella de 5 puntas"/>
          <p:cNvSpPr>
            <a:spLocks/>
          </p:cNvSpPr>
          <p:nvPr/>
        </p:nvSpPr>
        <p:spPr bwMode="auto">
          <a:xfrm>
            <a:off x="2671763" y="48355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2" name="5 Estrella de 5 puntas"/>
          <p:cNvSpPr>
            <a:spLocks/>
          </p:cNvSpPr>
          <p:nvPr/>
        </p:nvSpPr>
        <p:spPr bwMode="auto">
          <a:xfrm>
            <a:off x="4716463" y="40767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3" name="5 Estrella de 5 puntas"/>
          <p:cNvSpPr>
            <a:spLocks/>
          </p:cNvSpPr>
          <p:nvPr/>
        </p:nvSpPr>
        <p:spPr bwMode="auto">
          <a:xfrm>
            <a:off x="2987675" y="573405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4" name="5 Estrella de 5 puntas"/>
          <p:cNvSpPr>
            <a:spLocks/>
          </p:cNvSpPr>
          <p:nvPr/>
        </p:nvSpPr>
        <p:spPr bwMode="auto">
          <a:xfrm>
            <a:off x="5292725" y="44370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5" name="5 Estrella de 5 puntas"/>
          <p:cNvSpPr>
            <a:spLocks/>
          </p:cNvSpPr>
          <p:nvPr/>
        </p:nvSpPr>
        <p:spPr bwMode="auto">
          <a:xfrm>
            <a:off x="4572000" y="41497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6" name="5 Estrella de 5 puntas"/>
          <p:cNvSpPr>
            <a:spLocks/>
          </p:cNvSpPr>
          <p:nvPr/>
        </p:nvSpPr>
        <p:spPr bwMode="auto">
          <a:xfrm>
            <a:off x="4649788" y="37893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7" name="5 Estrella de 5 puntas"/>
          <p:cNvSpPr>
            <a:spLocks/>
          </p:cNvSpPr>
          <p:nvPr/>
        </p:nvSpPr>
        <p:spPr bwMode="auto">
          <a:xfrm>
            <a:off x="6227763" y="515778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8" name="5 Estrella de 5 puntas"/>
          <p:cNvSpPr>
            <a:spLocks/>
          </p:cNvSpPr>
          <p:nvPr/>
        </p:nvSpPr>
        <p:spPr bwMode="auto">
          <a:xfrm>
            <a:off x="5003800" y="4437063"/>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49" name="5 Estrella de 5 puntas"/>
          <p:cNvSpPr>
            <a:spLocks/>
          </p:cNvSpPr>
          <p:nvPr/>
        </p:nvSpPr>
        <p:spPr bwMode="auto">
          <a:xfrm>
            <a:off x="5003800" y="4365625"/>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50" name="5 Estrella de 5 puntas"/>
          <p:cNvSpPr>
            <a:spLocks/>
          </p:cNvSpPr>
          <p:nvPr/>
        </p:nvSpPr>
        <p:spPr bwMode="auto">
          <a:xfrm>
            <a:off x="1441450" y="4402138"/>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
        <p:nvSpPr>
          <p:cNvPr id="25651" name="5 Estrella de 5 puntas"/>
          <p:cNvSpPr>
            <a:spLocks/>
          </p:cNvSpPr>
          <p:nvPr/>
        </p:nvSpPr>
        <p:spPr bwMode="auto">
          <a:xfrm>
            <a:off x="5076825" y="4076700"/>
            <a:ext cx="114300" cy="114300"/>
          </a:xfrm>
          <a:custGeom>
            <a:avLst/>
            <a:gdLst>
              <a:gd name="T0" fmla="*/ 23000 w 144016"/>
              <a:gd name="T1" fmla="*/ 0 h 144016"/>
              <a:gd name="T2" fmla="*/ 0 w 144016"/>
              <a:gd name="T3" fmla="*/ 17570 h 144016"/>
              <a:gd name="T4" fmla="*/ 8785 w 144016"/>
              <a:gd name="T5" fmla="*/ 45998 h 144016"/>
              <a:gd name="T6" fmla="*/ 37213 w 144016"/>
              <a:gd name="T7" fmla="*/ 45998 h 144016"/>
              <a:gd name="T8" fmla="*/ 45998 w 144016"/>
              <a:gd name="T9" fmla="*/ 17570 h 144016"/>
              <a:gd name="T10" fmla="*/ 17694720 60000 65536"/>
              <a:gd name="T11" fmla="*/ 11796480 60000 65536"/>
              <a:gd name="T12" fmla="*/ 5898240 60000 65536"/>
              <a:gd name="T13" fmla="*/ 5898240 60000 65536"/>
              <a:gd name="T14" fmla="*/ 0 60000 65536"/>
              <a:gd name="T15" fmla="*/ 44503 w 144016"/>
              <a:gd name="T16" fmla="*/ 55010 h 144016"/>
              <a:gd name="T17" fmla="*/ 99513 w 144016"/>
              <a:gd name="T18" fmla="*/ 110018 h 144016"/>
            </a:gdLst>
            <a:ahLst/>
            <a:cxnLst>
              <a:cxn ang="T10">
                <a:pos x="T0" y="T1"/>
              </a:cxn>
              <a:cxn ang="T11">
                <a:pos x="T2" y="T3"/>
              </a:cxn>
              <a:cxn ang="T12">
                <a:pos x="T4" y="T5"/>
              </a:cxn>
              <a:cxn ang="T13">
                <a:pos x="T6" y="T7"/>
              </a:cxn>
              <a:cxn ang="T14">
                <a:pos x="T8" y="T9"/>
              </a:cxn>
            </a:cxnLst>
            <a:rect l="T15" t="T16" r="T17" b="T18"/>
            <a:pathLst>
              <a:path w="144016" h="144016">
                <a:moveTo>
                  <a:pt x="0" y="55009"/>
                </a:moveTo>
                <a:lnTo>
                  <a:pt x="55010" y="55009"/>
                </a:lnTo>
                <a:lnTo>
                  <a:pt x="72008" y="0"/>
                </a:lnTo>
                <a:lnTo>
                  <a:pt x="89006" y="55009"/>
                </a:lnTo>
                <a:lnTo>
                  <a:pt x="144016" y="55009"/>
                </a:lnTo>
                <a:lnTo>
                  <a:pt x="99512" y="89006"/>
                </a:lnTo>
                <a:lnTo>
                  <a:pt x="116511" y="144016"/>
                </a:lnTo>
                <a:lnTo>
                  <a:pt x="72008" y="110018"/>
                </a:lnTo>
                <a:lnTo>
                  <a:pt x="27505" y="144016"/>
                </a:lnTo>
                <a:lnTo>
                  <a:pt x="44504" y="89006"/>
                </a:lnTo>
                <a:close/>
              </a:path>
            </a:pathLst>
          </a:custGeom>
          <a:solidFill>
            <a:srgbClr val="FF99CC"/>
          </a:solidFill>
          <a:ln w="9525" cap="flat" cmpd="sng" algn="ctr">
            <a:solidFill>
              <a:srgbClr val="000000"/>
            </a:solidFill>
            <a:prstDash val="solid"/>
            <a:round/>
            <a:headEnd type="none" w="med" len="med"/>
            <a:tailEnd type="none" w="med" len="med"/>
          </a:ln>
        </p:spPr>
        <p:txBody>
          <a:bodyPr/>
          <a:lstStyle/>
          <a:p>
            <a:endParaRPr lang="es-ES"/>
          </a:p>
        </p:txBody>
      </p:sp>
    </p:spTree>
  </p:cSld>
  <p:clrMapOvr>
    <a:masterClrMapping/>
  </p:clrMapOvr>
  <p:transition spd="slow" advTm="5710">
    <p:pull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4 CuadroTexto"/>
          <p:cNvSpPr txBox="1">
            <a:spLocks noChangeArrowheads="1"/>
          </p:cNvSpPr>
          <p:nvPr/>
        </p:nvSpPr>
        <p:spPr bwMode="auto">
          <a:xfrm>
            <a:off x="827088" y="1773238"/>
            <a:ext cx="7561262" cy="3970318"/>
          </a:xfrm>
          <a:prstGeom prst="rect">
            <a:avLst/>
          </a:prstGeom>
          <a:noFill/>
          <a:ln w="9525">
            <a:noFill/>
            <a:miter lim="800000"/>
            <a:headEnd/>
            <a:tailEnd/>
          </a:ln>
        </p:spPr>
        <p:txBody>
          <a:bodyPr>
            <a:spAutoFit/>
          </a:bodyPr>
          <a:lstStyle/>
          <a:p>
            <a:r>
              <a:rPr lang="es-PA" sz="3600" dirty="0">
                <a:solidFill>
                  <a:schemeClr val="bg1"/>
                </a:solidFill>
              </a:rPr>
              <a:t/>
            </a:r>
            <a:br>
              <a:rPr lang="es-PA" sz="3600" dirty="0">
                <a:solidFill>
                  <a:schemeClr val="bg1"/>
                </a:solidFill>
              </a:rPr>
            </a:br>
            <a:endParaRPr lang="es-PA" sz="3600" dirty="0">
              <a:solidFill>
                <a:schemeClr val="bg1"/>
              </a:solidFill>
            </a:endParaRPr>
          </a:p>
          <a:p>
            <a:pPr algn="ctr"/>
            <a:r>
              <a:rPr lang="es-PA" sz="3600" dirty="0">
                <a:solidFill>
                  <a:schemeClr val="bg1"/>
                </a:solidFill>
              </a:rPr>
              <a:t/>
            </a:r>
            <a:br>
              <a:rPr lang="es-PA" sz="3600" dirty="0">
                <a:solidFill>
                  <a:schemeClr val="bg1"/>
                </a:solidFill>
              </a:rPr>
            </a:br>
            <a:r>
              <a:rPr lang="es-PA" sz="3600" dirty="0">
                <a:solidFill>
                  <a:schemeClr val="bg1"/>
                </a:solidFill>
              </a:rPr>
              <a:t>3. </a:t>
            </a:r>
            <a:r>
              <a:rPr lang="es-PA" sz="3600" dirty="0" smtClean="0">
                <a:solidFill>
                  <a:schemeClr val="bg1"/>
                </a:solidFill>
              </a:rPr>
              <a:t>	Principales </a:t>
            </a:r>
            <a:r>
              <a:rPr lang="es-PA" sz="3600" dirty="0">
                <a:solidFill>
                  <a:schemeClr val="bg1"/>
                </a:solidFill>
              </a:rPr>
              <a:t>funciones </a:t>
            </a:r>
            <a:r>
              <a:rPr lang="es-PA" sz="3600" dirty="0" smtClean="0">
                <a:solidFill>
                  <a:schemeClr val="bg1"/>
                </a:solidFill>
              </a:rPr>
              <a:t>		Consulares</a:t>
            </a:r>
            <a:endParaRPr lang="es-PA" sz="3600" dirty="0">
              <a:solidFill>
                <a:schemeClr val="bg1"/>
              </a:solidFill>
            </a:endParaRPr>
          </a:p>
          <a:p>
            <a:r>
              <a:rPr lang="es-PA" sz="3600" dirty="0">
                <a:solidFill>
                  <a:schemeClr val="bg1"/>
                </a:solidFill>
              </a:rPr>
              <a:t/>
            </a:r>
            <a:br>
              <a:rPr lang="es-PA" sz="3600" dirty="0">
                <a:solidFill>
                  <a:schemeClr val="bg1"/>
                </a:solidFill>
              </a:rPr>
            </a:br>
            <a:endParaRPr lang="es-PA" sz="3600" dirty="0">
              <a:solidFill>
                <a:schemeClr val="bg1"/>
              </a:solidFill>
            </a:endParaRPr>
          </a:p>
        </p:txBody>
      </p:sp>
    </p:spTree>
  </p:cSld>
  <p:clrMapOvr>
    <a:masterClrMapping/>
  </p:clrMapOvr>
  <p:transition spd="slow" advTm="4118">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1143000"/>
            <a:ext cx="8229600" cy="1143000"/>
          </a:xfrm>
        </p:spPr>
        <p:txBody>
          <a:bodyPr/>
          <a:lstStyle/>
          <a:p>
            <a:pPr algn="ctr">
              <a:lnSpc>
                <a:spcPct val="90000"/>
              </a:lnSpc>
              <a:defRPr/>
            </a:pPr>
            <a:r>
              <a:rPr lang="es-ES" sz="2600" b="1" dirty="0" smtClean="0">
                <a:solidFill>
                  <a:schemeClr val="accent2">
                    <a:lumMod val="75000"/>
                  </a:schemeClr>
                </a:solidFill>
              </a:rPr>
              <a:t>PRINCIPALES FUNCIONES CONSULARES</a:t>
            </a:r>
            <a:endParaRPr lang="es-PA" sz="2600" b="1" dirty="0" smtClean="0">
              <a:solidFill>
                <a:schemeClr val="accent2">
                  <a:lumMod val="75000"/>
                </a:schemeClr>
              </a:solidFill>
            </a:endParaRPr>
          </a:p>
        </p:txBody>
      </p:sp>
      <p:sp>
        <p:nvSpPr>
          <p:cNvPr id="27650" name="2 Marcador de contenido"/>
          <p:cNvSpPr>
            <a:spLocks noGrp="1"/>
          </p:cNvSpPr>
          <p:nvPr>
            <p:ph sz="half" idx="2"/>
          </p:nvPr>
        </p:nvSpPr>
        <p:spPr/>
        <p:txBody>
          <a:bodyPr/>
          <a:lstStyle/>
          <a:p>
            <a:pPr algn="just">
              <a:lnSpc>
                <a:spcPct val="90000"/>
              </a:lnSpc>
            </a:pPr>
            <a:endParaRPr lang="es-ES" sz="2000" smtClean="0"/>
          </a:p>
          <a:p>
            <a:pPr algn="just">
              <a:lnSpc>
                <a:spcPct val="90000"/>
              </a:lnSpc>
            </a:pPr>
            <a:r>
              <a:rPr lang="es-ES" sz="2000" smtClean="0"/>
              <a:t>Proteger en el Estado receptor los intereses comerciales y marítimos de la República y de sus nacionales, prestándoles asistencia y amparo a éstos dentro de los límites permitidos por el Derecho Internacional.</a:t>
            </a:r>
          </a:p>
          <a:p>
            <a:pPr algn="just">
              <a:lnSpc>
                <a:spcPct val="90000"/>
              </a:lnSpc>
            </a:pPr>
            <a:endParaRPr lang="es-ES" sz="2000" smtClean="0"/>
          </a:p>
          <a:p>
            <a:pPr algn="just">
              <a:lnSpc>
                <a:spcPct val="90000"/>
              </a:lnSpc>
            </a:pPr>
            <a:r>
              <a:rPr lang="es-ES" sz="2000" smtClean="0"/>
              <a:t>Prestar ayuda y asistencia a los nacionales desvalidos del Estado que envía.</a:t>
            </a:r>
          </a:p>
        </p:txBody>
      </p:sp>
      <p:sp>
        <p:nvSpPr>
          <p:cNvPr id="27651" name="3 Marcador de contenido"/>
          <p:cNvSpPr>
            <a:spLocks noGrp="1"/>
          </p:cNvSpPr>
          <p:nvPr>
            <p:ph sz="quarter" idx="4"/>
          </p:nvPr>
        </p:nvSpPr>
        <p:spPr/>
        <p:txBody>
          <a:bodyPr/>
          <a:lstStyle/>
          <a:p>
            <a:endParaRPr lang="es-ES" sz="2000" smtClean="0"/>
          </a:p>
          <a:p>
            <a:r>
              <a:rPr lang="es-ES" sz="2000" smtClean="0"/>
              <a:t>Velar por los intereses de los nacionales del Estado que envía, sean personas naturales o jurídicas, en los casos de sucesión por causa de muerte que se produzcan en el territorio del Estado receptor.</a:t>
            </a:r>
          </a:p>
          <a:p>
            <a:endParaRPr lang="es-PA" sz="2000" smtClean="0"/>
          </a:p>
        </p:txBody>
      </p:sp>
    </p:spTree>
  </p:cSld>
  <p:clrMapOvr>
    <a:masterClrMapping/>
  </p:clrMapOvr>
  <p:transition spd="slow" advTm="22713">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1143000"/>
            <a:ext cx="8229600" cy="1143000"/>
          </a:xfrm>
        </p:spPr>
        <p:txBody>
          <a:bodyPr/>
          <a:lstStyle/>
          <a:p>
            <a:pPr algn="ctr">
              <a:defRPr/>
            </a:pPr>
            <a:r>
              <a:rPr lang="es-ES" sz="2600" b="1" dirty="0" smtClean="0">
                <a:solidFill>
                  <a:schemeClr val="accent2">
                    <a:lumMod val="75000"/>
                  </a:schemeClr>
                </a:solidFill>
              </a:rPr>
              <a:t>PRINCIPALES FUNCIONES CONSULARES</a:t>
            </a:r>
            <a:endParaRPr lang="es-PA" sz="2600" b="1" dirty="0" smtClean="0">
              <a:solidFill>
                <a:schemeClr val="accent2">
                  <a:lumMod val="75000"/>
                </a:schemeClr>
              </a:solidFill>
            </a:endParaRPr>
          </a:p>
        </p:txBody>
      </p:sp>
      <p:sp>
        <p:nvSpPr>
          <p:cNvPr id="28674" name="2 Marcador de contenido"/>
          <p:cNvSpPr>
            <a:spLocks noGrp="1"/>
          </p:cNvSpPr>
          <p:nvPr>
            <p:ph sz="half" idx="2"/>
          </p:nvPr>
        </p:nvSpPr>
        <p:spPr/>
        <p:txBody>
          <a:bodyPr/>
          <a:lstStyle/>
          <a:p>
            <a:pPr algn="just">
              <a:lnSpc>
                <a:spcPct val="90000"/>
              </a:lnSpc>
            </a:pPr>
            <a:endParaRPr lang="es-ES" sz="2000" smtClean="0"/>
          </a:p>
          <a:p>
            <a:pPr algn="just">
              <a:lnSpc>
                <a:spcPct val="90000"/>
              </a:lnSpc>
            </a:pPr>
            <a:r>
              <a:rPr lang="es-ES" sz="2000" smtClean="0"/>
              <a:t>Representar a los nacionales del Estado que envía a tomar las medidas convenientes para su representación ante los tribunales y a otras autoridades del Estado receptor.</a:t>
            </a:r>
          </a:p>
          <a:p>
            <a:endParaRPr lang="es-PA" sz="1100" smtClean="0"/>
          </a:p>
          <a:p>
            <a:endParaRPr lang="es-PA" sz="2000" smtClean="0"/>
          </a:p>
        </p:txBody>
      </p:sp>
      <p:sp>
        <p:nvSpPr>
          <p:cNvPr id="28675" name="3 Marcador de contenido"/>
          <p:cNvSpPr>
            <a:spLocks noGrp="1"/>
          </p:cNvSpPr>
          <p:nvPr>
            <p:ph sz="quarter" idx="4"/>
          </p:nvPr>
        </p:nvSpPr>
        <p:spPr>
          <a:xfrm>
            <a:off x="4643438" y="2565400"/>
            <a:ext cx="4041775" cy="3951288"/>
          </a:xfrm>
        </p:spPr>
        <p:txBody>
          <a:bodyPr/>
          <a:lstStyle/>
          <a:p>
            <a:r>
              <a:rPr lang="es-PA" sz="2000" smtClean="0">
                <a:solidFill>
                  <a:srgbClr val="222268"/>
                </a:solidFill>
              </a:rPr>
              <a:t>Los (as) representantes Consulares de Panamá tienen la función de proporcionar servicios de asistencia y protección a los nacionales en el exterior.</a:t>
            </a:r>
          </a:p>
          <a:p>
            <a:endParaRPr lang="es-PA" sz="2000" smtClean="0"/>
          </a:p>
        </p:txBody>
      </p:sp>
    </p:spTree>
  </p:cSld>
  <p:clrMapOvr>
    <a:masterClrMapping/>
  </p:clrMapOvr>
  <p:transition spd="slow" advTm="18174">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4 CuadroTexto"/>
          <p:cNvSpPr txBox="1">
            <a:spLocks noChangeArrowheads="1"/>
          </p:cNvSpPr>
          <p:nvPr/>
        </p:nvSpPr>
        <p:spPr bwMode="auto">
          <a:xfrm>
            <a:off x="611188" y="2708275"/>
            <a:ext cx="8208962" cy="2308225"/>
          </a:xfrm>
          <a:prstGeom prst="rect">
            <a:avLst/>
          </a:prstGeom>
          <a:noFill/>
          <a:ln w="9525">
            <a:noFill/>
            <a:miter lim="800000"/>
            <a:headEnd/>
            <a:tailEnd/>
          </a:ln>
        </p:spPr>
        <p:txBody>
          <a:bodyPr>
            <a:spAutoFit/>
          </a:bodyPr>
          <a:lstStyle/>
          <a:p>
            <a:pPr algn="ctr"/>
            <a:r>
              <a:rPr lang="es-PA" sz="3600" dirty="0">
                <a:solidFill>
                  <a:schemeClr val="bg1"/>
                </a:solidFill>
              </a:rPr>
              <a:t/>
            </a:r>
            <a:br>
              <a:rPr lang="es-PA" sz="3600" dirty="0">
                <a:solidFill>
                  <a:schemeClr val="bg1"/>
                </a:solidFill>
              </a:rPr>
            </a:br>
            <a:r>
              <a:rPr lang="es-PA" sz="3600" dirty="0">
                <a:solidFill>
                  <a:schemeClr val="bg1"/>
                </a:solidFill>
              </a:rPr>
              <a:t>4. Generalidades sobre los Consulados</a:t>
            </a:r>
          </a:p>
          <a:p>
            <a:r>
              <a:rPr lang="es-PA" sz="3600" dirty="0">
                <a:solidFill>
                  <a:schemeClr val="bg1"/>
                </a:solidFill>
              </a:rPr>
              <a:t/>
            </a:r>
            <a:br>
              <a:rPr lang="es-PA" sz="3600" dirty="0">
                <a:solidFill>
                  <a:schemeClr val="bg1"/>
                </a:solidFill>
              </a:rPr>
            </a:br>
            <a:endParaRPr lang="es-PA" sz="3600" dirty="0">
              <a:solidFill>
                <a:schemeClr val="bg1"/>
              </a:solidFill>
            </a:endParaRPr>
          </a:p>
        </p:txBody>
      </p:sp>
    </p:spTree>
  </p:cSld>
  <p:clrMapOvr>
    <a:masterClrMapping/>
  </p:clrMapOvr>
  <p:transition spd="slow" advTm="5179">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28625" y="1143000"/>
            <a:ext cx="8229600" cy="1143000"/>
          </a:xfrm>
        </p:spPr>
        <p:txBody>
          <a:bodyPr/>
          <a:lstStyle/>
          <a:p>
            <a:pPr algn="ctr">
              <a:lnSpc>
                <a:spcPct val="90000"/>
              </a:lnSpc>
              <a:defRPr/>
            </a:pPr>
            <a:r>
              <a:rPr lang="es-MX" sz="2600" b="1" dirty="0" smtClean="0">
                <a:solidFill>
                  <a:schemeClr val="accent2">
                    <a:lumMod val="75000"/>
                  </a:schemeClr>
                </a:solidFill>
              </a:rPr>
              <a:t>Generalidades de los Consulados</a:t>
            </a:r>
            <a:endParaRPr lang="es-ES" sz="2600" b="1" dirty="0" smtClean="0">
              <a:solidFill>
                <a:schemeClr val="accent2">
                  <a:lumMod val="75000"/>
                </a:schemeClr>
              </a:solidFill>
            </a:endParaRPr>
          </a:p>
        </p:txBody>
      </p:sp>
      <p:sp>
        <p:nvSpPr>
          <p:cNvPr id="30722" name="Rectangle 3"/>
          <p:cNvSpPr>
            <a:spLocks noGrp="1" noChangeArrowheads="1"/>
          </p:cNvSpPr>
          <p:nvPr>
            <p:ph sz="half" idx="2"/>
          </p:nvPr>
        </p:nvSpPr>
        <p:spPr>
          <a:xfrm>
            <a:off x="468313" y="2348880"/>
            <a:ext cx="4040187" cy="2952849"/>
          </a:xfrm>
        </p:spPr>
        <p:txBody>
          <a:bodyPr/>
          <a:lstStyle/>
          <a:p>
            <a:pPr algn="just"/>
            <a:r>
              <a:rPr lang="es-ES" sz="2000" dirty="0" smtClean="0">
                <a:latin typeface="Arial Narrow" pitchFamily="34" charset="0"/>
              </a:rPr>
              <a:t>Cónsul es el cargo que recibe un funcionario por parte del Estado que envía,  para ejercer una función consular en el extranjero.</a:t>
            </a:r>
          </a:p>
          <a:p>
            <a:pPr algn="just"/>
            <a:r>
              <a:rPr lang="es-ES" sz="2000" dirty="0" smtClean="0">
                <a:latin typeface="Arial Narrow" pitchFamily="34" charset="0"/>
              </a:rPr>
              <a:t>Representa al Estado Panameño en el exterior</a:t>
            </a:r>
          </a:p>
          <a:p>
            <a:pPr algn="just"/>
            <a:endParaRPr lang="es-PA" sz="2000" dirty="0" smtClean="0"/>
          </a:p>
        </p:txBody>
      </p:sp>
      <p:sp>
        <p:nvSpPr>
          <p:cNvPr id="30723" name="3 Marcador de contenido"/>
          <p:cNvSpPr>
            <a:spLocks noGrp="1"/>
          </p:cNvSpPr>
          <p:nvPr>
            <p:ph sz="quarter" idx="4"/>
          </p:nvPr>
        </p:nvSpPr>
        <p:spPr>
          <a:xfrm>
            <a:off x="4643438" y="2348880"/>
            <a:ext cx="4041775" cy="3951288"/>
          </a:xfrm>
        </p:spPr>
        <p:txBody>
          <a:bodyPr/>
          <a:lstStyle/>
          <a:p>
            <a:pPr algn="just"/>
            <a:r>
              <a:rPr lang="es-PA" sz="2000" dirty="0" smtClean="0">
                <a:latin typeface="Arial Narrow" pitchFamily="34" charset="0"/>
              </a:rPr>
              <a:t>Son los encargados (as) de brindar asistencia a ciudadanos panameños en el extranjero y prestar servicios consulares, administrativos, notariales, judiciales y/o de marina mercante al usuario. </a:t>
            </a:r>
          </a:p>
        </p:txBody>
      </p:sp>
      <p:sp>
        <p:nvSpPr>
          <p:cNvPr id="6" name="Rectangle 3"/>
          <p:cNvSpPr txBox="1">
            <a:spLocks noChangeArrowheads="1"/>
          </p:cNvSpPr>
          <p:nvPr/>
        </p:nvSpPr>
        <p:spPr bwMode="auto">
          <a:xfrm>
            <a:off x="1619672" y="4869160"/>
            <a:ext cx="5544616" cy="17008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50000"/>
              </a:spcBef>
              <a:spcAft>
                <a:spcPct val="0"/>
              </a:spcAft>
              <a:buClrTx/>
              <a:buSzTx/>
              <a:buFontTx/>
              <a:buChar char="•"/>
              <a:tabLst/>
              <a:defRPr/>
            </a:pPr>
            <a:r>
              <a:rPr kumimoji="0" lang="es-PA" sz="2000" b="0" i="0" u="none" strike="noStrike" kern="0" cap="none" spc="0" normalizeH="0" baseline="0" noProof="0" dirty="0" smtClean="0">
                <a:ln>
                  <a:noFill/>
                </a:ln>
                <a:solidFill>
                  <a:srgbClr val="000066"/>
                </a:solidFill>
                <a:effectLst/>
                <a:uLnTx/>
                <a:uFillTx/>
                <a:latin typeface="Arial Narrow" pitchFamily="34" charset="0"/>
              </a:rPr>
              <a:t>El Cónsul se convierte en un funcionario y agente de recaudación de recursos del Estado mediante el cobro de las tasas establecidas de los servicios que presta.</a:t>
            </a:r>
          </a:p>
          <a:p>
            <a:pPr marL="342900" marR="0" lvl="0" indent="-342900" algn="just" defTabSz="914400" rtl="0" eaLnBrk="0" fontAlgn="base" latinLnBrk="0" hangingPunct="0">
              <a:lnSpc>
                <a:spcPct val="100000"/>
              </a:lnSpc>
              <a:spcBef>
                <a:spcPct val="50000"/>
              </a:spcBef>
              <a:spcAft>
                <a:spcPct val="0"/>
              </a:spcAft>
              <a:buClrTx/>
              <a:buSzTx/>
              <a:buFontTx/>
              <a:buChar char="•"/>
              <a:tabLst/>
              <a:defRPr/>
            </a:pPr>
            <a:endParaRPr kumimoji="0" lang="es-PA" b="0" i="0" u="none" strike="noStrike" kern="0" cap="none" spc="0" normalizeH="0" baseline="0" noProof="0" dirty="0" smtClean="0">
              <a:ln>
                <a:noFill/>
              </a:ln>
              <a:solidFill>
                <a:srgbClr val="000066"/>
              </a:solidFill>
              <a:effectLst/>
              <a:uLnTx/>
              <a:uFillTx/>
              <a:latin typeface="+mj-lt"/>
              <a:ea typeface="+mn-ea"/>
              <a:cs typeface="+mn-cs"/>
            </a:endParaRPr>
          </a:p>
        </p:txBody>
      </p:sp>
    </p:spTree>
  </p:cSld>
  <p:clrMapOvr>
    <a:masterClrMapping/>
  </p:clrMapOvr>
  <p:transition spd="slow" advTm="15257">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28625" y="1143000"/>
            <a:ext cx="8229600" cy="1143000"/>
          </a:xfrm>
        </p:spPr>
        <p:txBody>
          <a:bodyPr/>
          <a:lstStyle/>
          <a:p>
            <a:pPr algn="ctr">
              <a:lnSpc>
                <a:spcPct val="90000"/>
              </a:lnSpc>
              <a:defRPr/>
            </a:pPr>
            <a:r>
              <a:rPr lang="es-MX" sz="2600" b="1" dirty="0" smtClean="0">
                <a:solidFill>
                  <a:schemeClr val="accent2">
                    <a:lumMod val="75000"/>
                  </a:schemeClr>
                </a:solidFill>
              </a:rPr>
              <a:t>Generalidades de los Consulados</a:t>
            </a:r>
            <a:endParaRPr lang="es-ES" sz="2600" b="1" dirty="0" smtClean="0">
              <a:solidFill>
                <a:schemeClr val="accent2">
                  <a:lumMod val="75000"/>
                </a:schemeClr>
              </a:solidFill>
            </a:endParaRPr>
          </a:p>
        </p:txBody>
      </p:sp>
      <p:sp>
        <p:nvSpPr>
          <p:cNvPr id="31747" name="3 Marcador de contenido"/>
          <p:cNvSpPr>
            <a:spLocks noGrp="1"/>
          </p:cNvSpPr>
          <p:nvPr>
            <p:ph sz="quarter" idx="4"/>
          </p:nvPr>
        </p:nvSpPr>
        <p:spPr>
          <a:xfrm>
            <a:off x="1475656" y="2060849"/>
            <a:ext cx="7272808" cy="4536802"/>
          </a:xfrm>
        </p:spPr>
        <p:txBody>
          <a:bodyPr/>
          <a:lstStyle/>
          <a:p>
            <a:pPr algn="just"/>
            <a:r>
              <a:rPr lang="es-PA" sz="2800" dirty="0" smtClean="0">
                <a:solidFill>
                  <a:schemeClr val="accent6">
                    <a:lumMod val="75000"/>
                  </a:schemeClr>
                </a:solidFill>
              </a:rPr>
              <a:t>Cónsul Honorario: </a:t>
            </a:r>
          </a:p>
          <a:p>
            <a:pPr algn="just">
              <a:buFontTx/>
              <a:buNone/>
            </a:pPr>
            <a:r>
              <a:rPr lang="es-ES" sz="2800" dirty="0" smtClean="0">
                <a:solidFill>
                  <a:schemeClr val="accent6">
                    <a:lumMod val="75000"/>
                  </a:schemeClr>
                </a:solidFill>
              </a:rPr>
              <a:t>	</a:t>
            </a:r>
            <a:r>
              <a:rPr lang="es-ES" sz="2000" dirty="0" smtClean="0">
                <a:solidFill>
                  <a:schemeClr val="accent6">
                    <a:lumMod val="75000"/>
                  </a:schemeClr>
                </a:solidFill>
              </a:rPr>
              <a:t>Los funcionarios consulares son de dos clases: funcionarios consulares de carrera y funcionarios consulares honorarios. </a:t>
            </a:r>
            <a:endParaRPr lang="es-PA" sz="2000" dirty="0" smtClean="0">
              <a:solidFill>
                <a:schemeClr val="accent6">
                  <a:lumMod val="75000"/>
                </a:schemeClr>
              </a:solidFill>
            </a:endParaRPr>
          </a:p>
          <a:p>
            <a:pPr algn="just">
              <a:buFontTx/>
              <a:buNone/>
            </a:pPr>
            <a:r>
              <a:rPr lang="es-ES" sz="2000" dirty="0" smtClean="0">
                <a:solidFill>
                  <a:schemeClr val="accent6">
                    <a:lumMod val="75000"/>
                  </a:schemeClr>
                </a:solidFill>
              </a:rPr>
              <a:t>	Los Cónsules Honorarios suelen ser personalidades del mundo empresarial o cultural de una ciudad específica en la que el Gobierno Panameño decide depositar extraordinariamente algunas de las facultades de las que gozan nuestros Consulados Generales, debido a intereses estratégicos como relaciones comerciales, económicas o culturales.</a:t>
            </a:r>
          </a:p>
          <a:p>
            <a:endParaRPr lang="es-PA" dirty="0" smtClean="0"/>
          </a:p>
        </p:txBody>
      </p:sp>
    </p:spTree>
  </p:cSld>
  <p:clrMapOvr>
    <a:masterClrMapping/>
  </p:clrMapOvr>
  <p:transition spd="slow" advTm="25694">
    <p:pull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28625" y="1143000"/>
            <a:ext cx="8229600" cy="1143000"/>
          </a:xfrm>
        </p:spPr>
        <p:txBody>
          <a:bodyPr/>
          <a:lstStyle/>
          <a:p>
            <a:pPr algn="ctr">
              <a:lnSpc>
                <a:spcPct val="90000"/>
              </a:lnSpc>
              <a:defRPr/>
            </a:pPr>
            <a:r>
              <a:rPr lang="es-MX" sz="2600" b="1" dirty="0" smtClean="0">
                <a:solidFill>
                  <a:schemeClr val="accent2">
                    <a:lumMod val="75000"/>
                  </a:schemeClr>
                </a:solidFill>
              </a:rPr>
              <a:t>Generalidades de los Consulados</a:t>
            </a:r>
            <a:endParaRPr lang="es-ES" sz="2600" b="1" dirty="0" smtClean="0">
              <a:solidFill>
                <a:schemeClr val="accent2">
                  <a:lumMod val="75000"/>
                </a:schemeClr>
              </a:solidFill>
            </a:endParaRPr>
          </a:p>
        </p:txBody>
      </p:sp>
      <p:sp>
        <p:nvSpPr>
          <p:cNvPr id="32770" name="Rectangle 3"/>
          <p:cNvSpPr>
            <a:spLocks noGrp="1" noChangeArrowheads="1"/>
          </p:cNvSpPr>
          <p:nvPr>
            <p:ph sz="half" idx="2"/>
          </p:nvPr>
        </p:nvSpPr>
        <p:spPr/>
        <p:txBody>
          <a:bodyPr/>
          <a:lstStyle/>
          <a:p>
            <a:pPr algn="just"/>
            <a:r>
              <a:rPr lang="es-ES" sz="2000" dirty="0" smtClean="0"/>
              <a:t>El Ministerio de Relaciones Exteriores le encarga al Cónsul la tarea de cumplir con las funciones establecidas en el Convenio de Viena de Relaciones Consulares y las que estime convenientes para el país, cumpliendo con lo establecido en normas y leyes nacionales e internacionales</a:t>
            </a:r>
          </a:p>
        </p:txBody>
      </p:sp>
      <p:sp>
        <p:nvSpPr>
          <p:cNvPr id="32771" name="3 Marcador de contenido"/>
          <p:cNvSpPr>
            <a:spLocks noGrp="1"/>
          </p:cNvSpPr>
          <p:nvPr>
            <p:ph sz="quarter" idx="4"/>
          </p:nvPr>
        </p:nvSpPr>
        <p:spPr>
          <a:xfrm>
            <a:off x="4645025" y="2174875"/>
            <a:ext cx="4041775" cy="4278461"/>
          </a:xfrm>
        </p:spPr>
        <p:txBody>
          <a:bodyPr/>
          <a:lstStyle/>
          <a:p>
            <a:pPr algn="just"/>
            <a:r>
              <a:rPr lang="es-ES" sz="2000" dirty="0" smtClean="0"/>
              <a:t>Los Consulados deben realizar sus labores en colaboración con las siguientes instituciones: Ministerio de Relaciones Exteriores, Autoridad Marítima de Panamá, Tribunal Electoral, Registro Civil, Migración, Pasaporte, Caja de Seguro Social, Ministerio de Comercio e Industrias, Zona Libre de Colón, Autoridad de Turismo, entre otras.</a:t>
            </a:r>
          </a:p>
          <a:p>
            <a:endParaRPr lang="es-PA" sz="2000" dirty="0" smtClean="0"/>
          </a:p>
        </p:txBody>
      </p:sp>
    </p:spTree>
  </p:cSld>
  <p:clrMapOvr>
    <a:masterClrMapping/>
  </p:clrMapOvr>
  <p:transition spd="slow" advTm="30062">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4 CuadroTexto"/>
          <p:cNvSpPr txBox="1">
            <a:spLocks noChangeArrowheads="1"/>
          </p:cNvSpPr>
          <p:nvPr/>
        </p:nvSpPr>
        <p:spPr bwMode="auto">
          <a:xfrm>
            <a:off x="900113" y="3140968"/>
            <a:ext cx="7848600" cy="2308324"/>
          </a:xfrm>
          <a:prstGeom prst="rect">
            <a:avLst/>
          </a:prstGeom>
          <a:noFill/>
          <a:ln w="9525">
            <a:noFill/>
            <a:miter lim="800000"/>
            <a:headEnd/>
            <a:tailEnd/>
          </a:ln>
        </p:spPr>
        <p:txBody>
          <a:bodyPr wrap="square">
            <a:spAutoFit/>
          </a:bodyPr>
          <a:lstStyle/>
          <a:p>
            <a:pPr algn="ctr"/>
            <a:r>
              <a:rPr lang="es-PA" sz="3600" dirty="0">
                <a:solidFill>
                  <a:schemeClr val="bg1"/>
                </a:solidFill>
              </a:rPr>
              <a:t>5. </a:t>
            </a:r>
            <a:r>
              <a:rPr lang="es-PA" sz="3600" dirty="0" smtClean="0">
                <a:solidFill>
                  <a:schemeClr val="bg1"/>
                </a:solidFill>
              </a:rPr>
              <a:t>      Servicios </a:t>
            </a:r>
            <a:r>
              <a:rPr lang="es-PA" sz="3600" dirty="0">
                <a:solidFill>
                  <a:schemeClr val="bg1"/>
                </a:solidFill>
              </a:rPr>
              <a:t>que brindan los </a:t>
            </a:r>
            <a:r>
              <a:rPr lang="es-PA" sz="3600" dirty="0" smtClean="0">
                <a:solidFill>
                  <a:schemeClr val="bg1"/>
                </a:solidFill>
              </a:rPr>
              <a:t>              	   Consulados </a:t>
            </a:r>
            <a:r>
              <a:rPr lang="es-PA" sz="3600" dirty="0">
                <a:solidFill>
                  <a:schemeClr val="bg1"/>
                </a:solidFill>
              </a:rPr>
              <a:t>Panameños</a:t>
            </a:r>
          </a:p>
          <a:p>
            <a:r>
              <a:rPr lang="es-PA" sz="3600" dirty="0">
                <a:solidFill>
                  <a:schemeClr val="bg1"/>
                </a:solidFill>
              </a:rPr>
              <a:t/>
            </a:r>
            <a:br>
              <a:rPr lang="es-PA" sz="3600" dirty="0">
                <a:solidFill>
                  <a:schemeClr val="bg1"/>
                </a:solidFill>
              </a:rPr>
            </a:br>
            <a:endParaRPr lang="es-PA" sz="3600" dirty="0">
              <a:solidFill>
                <a:schemeClr val="bg1"/>
              </a:solidFill>
            </a:endParaRPr>
          </a:p>
        </p:txBody>
      </p:sp>
    </p:spTree>
  </p:cSld>
  <p:clrMapOvr>
    <a:masterClrMapping/>
  </p:clrMapOvr>
  <p:transition spd="slow" advTm="5335">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4 CuadroTexto"/>
          <p:cNvSpPr txBox="1">
            <a:spLocks noChangeArrowheads="1"/>
          </p:cNvSpPr>
          <p:nvPr/>
        </p:nvSpPr>
        <p:spPr bwMode="auto">
          <a:xfrm>
            <a:off x="900113" y="2420938"/>
            <a:ext cx="7559675" cy="3786187"/>
          </a:xfrm>
          <a:prstGeom prst="rect">
            <a:avLst/>
          </a:prstGeom>
          <a:noFill/>
          <a:ln w="9525">
            <a:noFill/>
            <a:miter lim="800000"/>
            <a:headEnd/>
            <a:tailEnd/>
          </a:ln>
        </p:spPr>
        <p:txBody>
          <a:bodyPr>
            <a:spAutoFit/>
          </a:bodyPr>
          <a:lstStyle/>
          <a:p>
            <a:r>
              <a:rPr lang="es-PA" sz="2000" dirty="0">
                <a:solidFill>
                  <a:schemeClr val="bg1"/>
                </a:solidFill>
              </a:rPr>
              <a:t>1. </a:t>
            </a:r>
            <a:r>
              <a:rPr lang="es-PA" sz="2000" dirty="0" smtClean="0">
                <a:solidFill>
                  <a:schemeClr val="bg1"/>
                </a:solidFill>
              </a:rPr>
              <a:t>  	Fundamento </a:t>
            </a:r>
            <a:r>
              <a:rPr lang="es-PA" sz="2000" dirty="0">
                <a:solidFill>
                  <a:schemeClr val="bg1"/>
                </a:solidFill>
              </a:rPr>
              <a:t>Legal del Servicio Consular</a:t>
            </a:r>
          </a:p>
          <a:p>
            <a:r>
              <a:rPr lang="es-PA" sz="2000" dirty="0">
                <a:solidFill>
                  <a:schemeClr val="bg1"/>
                </a:solidFill>
              </a:rPr>
              <a:t/>
            </a:r>
            <a:br>
              <a:rPr lang="es-PA" sz="2000" dirty="0">
                <a:solidFill>
                  <a:schemeClr val="bg1"/>
                </a:solidFill>
              </a:rPr>
            </a:br>
            <a:r>
              <a:rPr lang="es-PA" sz="2000" dirty="0">
                <a:solidFill>
                  <a:schemeClr val="bg1"/>
                </a:solidFill>
              </a:rPr>
              <a:t>2. </a:t>
            </a:r>
            <a:r>
              <a:rPr lang="es-PA" sz="2000" dirty="0" smtClean="0">
                <a:solidFill>
                  <a:schemeClr val="bg1"/>
                </a:solidFill>
              </a:rPr>
              <a:t>	El </a:t>
            </a:r>
            <a:r>
              <a:rPr lang="es-PA" sz="2000" dirty="0">
                <a:solidFill>
                  <a:schemeClr val="bg1"/>
                </a:solidFill>
              </a:rPr>
              <a:t>Servicio Consular Panameño</a:t>
            </a:r>
          </a:p>
          <a:p>
            <a:r>
              <a:rPr lang="es-PA" sz="2000" dirty="0">
                <a:solidFill>
                  <a:schemeClr val="bg1"/>
                </a:solidFill>
              </a:rPr>
              <a:t/>
            </a:r>
            <a:br>
              <a:rPr lang="es-PA" sz="2000" dirty="0">
                <a:solidFill>
                  <a:schemeClr val="bg1"/>
                </a:solidFill>
              </a:rPr>
            </a:br>
            <a:r>
              <a:rPr lang="es-PA" sz="2000" dirty="0">
                <a:solidFill>
                  <a:schemeClr val="bg1"/>
                </a:solidFill>
              </a:rPr>
              <a:t>3. </a:t>
            </a:r>
            <a:r>
              <a:rPr lang="es-PA" sz="2000" dirty="0" smtClean="0">
                <a:solidFill>
                  <a:schemeClr val="bg1"/>
                </a:solidFill>
              </a:rPr>
              <a:t>	Principales </a:t>
            </a:r>
            <a:r>
              <a:rPr lang="es-PA" sz="2000" dirty="0">
                <a:solidFill>
                  <a:schemeClr val="bg1"/>
                </a:solidFill>
              </a:rPr>
              <a:t>funciones Consulares</a:t>
            </a:r>
          </a:p>
          <a:p>
            <a:r>
              <a:rPr lang="es-PA" sz="2000" dirty="0">
                <a:solidFill>
                  <a:schemeClr val="bg1"/>
                </a:solidFill>
              </a:rPr>
              <a:t/>
            </a:r>
            <a:br>
              <a:rPr lang="es-PA" sz="2000" dirty="0">
                <a:solidFill>
                  <a:schemeClr val="bg1"/>
                </a:solidFill>
              </a:rPr>
            </a:br>
            <a:r>
              <a:rPr lang="es-PA" sz="2000" dirty="0">
                <a:solidFill>
                  <a:schemeClr val="bg1"/>
                </a:solidFill>
              </a:rPr>
              <a:t>4. </a:t>
            </a:r>
            <a:r>
              <a:rPr lang="es-PA" sz="2000" dirty="0" smtClean="0">
                <a:solidFill>
                  <a:schemeClr val="bg1"/>
                </a:solidFill>
              </a:rPr>
              <a:t>	Generalidades </a:t>
            </a:r>
            <a:r>
              <a:rPr lang="es-PA" sz="2000" dirty="0">
                <a:solidFill>
                  <a:schemeClr val="bg1"/>
                </a:solidFill>
              </a:rPr>
              <a:t>sobre los Consulados</a:t>
            </a:r>
          </a:p>
          <a:p>
            <a:r>
              <a:rPr lang="es-PA" sz="2000" dirty="0">
                <a:solidFill>
                  <a:schemeClr val="bg1"/>
                </a:solidFill>
              </a:rPr>
              <a:t/>
            </a:r>
            <a:br>
              <a:rPr lang="es-PA" sz="2000" dirty="0">
                <a:solidFill>
                  <a:schemeClr val="bg1"/>
                </a:solidFill>
              </a:rPr>
            </a:br>
            <a:r>
              <a:rPr lang="es-PA" sz="2000" dirty="0">
                <a:solidFill>
                  <a:schemeClr val="bg1"/>
                </a:solidFill>
              </a:rPr>
              <a:t>5. </a:t>
            </a:r>
            <a:r>
              <a:rPr lang="es-PA" sz="2000" dirty="0" smtClean="0">
                <a:solidFill>
                  <a:schemeClr val="bg1"/>
                </a:solidFill>
              </a:rPr>
              <a:t>	Servicios </a:t>
            </a:r>
            <a:r>
              <a:rPr lang="es-PA" sz="2000" dirty="0">
                <a:solidFill>
                  <a:schemeClr val="bg1"/>
                </a:solidFill>
              </a:rPr>
              <a:t>que brindan los Consulados Panameños</a:t>
            </a:r>
          </a:p>
          <a:p>
            <a:r>
              <a:rPr lang="es-PA" sz="2000" dirty="0">
                <a:solidFill>
                  <a:schemeClr val="bg1"/>
                </a:solidFill>
              </a:rPr>
              <a:t/>
            </a:r>
            <a:br>
              <a:rPr lang="es-PA" sz="2000" dirty="0">
                <a:solidFill>
                  <a:schemeClr val="bg1"/>
                </a:solidFill>
              </a:rPr>
            </a:br>
            <a:r>
              <a:rPr lang="es-PA" sz="2000" dirty="0">
                <a:solidFill>
                  <a:schemeClr val="bg1"/>
                </a:solidFill>
              </a:rPr>
              <a:t>6. </a:t>
            </a:r>
            <a:r>
              <a:rPr lang="es-PA" sz="2000" dirty="0" smtClean="0">
                <a:solidFill>
                  <a:schemeClr val="bg1"/>
                </a:solidFill>
              </a:rPr>
              <a:t>	El </a:t>
            </a:r>
            <a:r>
              <a:rPr lang="es-PA" sz="2000" dirty="0">
                <a:solidFill>
                  <a:schemeClr val="bg1"/>
                </a:solidFill>
              </a:rPr>
              <a:t>Departamento Consular del Ministerio de Relaciones </a:t>
            </a:r>
            <a:r>
              <a:rPr lang="es-PA" sz="2000" dirty="0" smtClean="0">
                <a:solidFill>
                  <a:schemeClr val="bg1"/>
                </a:solidFill>
              </a:rPr>
              <a:t>	Exteriores</a:t>
            </a:r>
            <a:endParaRPr lang="es-PA" sz="2000" dirty="0">
              <a:solidFill>
                <a:schemeClr val="bg1"/>
              </a:solidFill>
            </a:endParaRPr>
          </a:p>
        </p:txBody>
      </p:sp>
      <p:sp>
        <p:nvSpPr>
          <p:cNvPr id="15362" name="5 Título"/>
          <p:cNvSpPr>
            <a:spLocks noGrp="1"/>
          </p:cNvSpPr>
          <p:nvPr>
            <p:ph type="ctrTitle"/>
          </p:nvPr>
        </p:nvSpPr>
        <p:spPr>
          <a:xfrm>
            <a:off x="685800" y="1268413"/>
            <a:ext cx="7772400" cy="1470025"/>
          </a:xfrm>
        </p:spPr>
        <p:txBody>
          <a:bodyPr/>
          <a:lstStyle/>
          <a:p>
            <a:r>
              <a:rPr lang="es-PA" dirty="0" smtClean="0"/>
              <a:t>Contenido </a:t>
            </a:r>
          </a:p>
        </p:txBody>
      </p:sp>
    </p:spTree>
  </p:cSld>
  <p:clrMapOvr>
    <a:masterClrMapping/>
  </p:clrMapOvr>
  <p:transition spd="slow" advTm="13837">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5 Título"/>
          <p:cNvSpPr>
            <a:spLocks noGrp="1"/>
          </p:cNvSpPr>
          <p:nvPr>
            <p:ph type="title"/>
          </p:nvPr>
        </p:nvSpPr>
        <p:spPr>
          <a:xfrm>
            <a:off x="428625" y="1143000"/>
            <a:ext cx="8229600" cy="1143000"/>
          </a:xfrm>
        </p:spPr>
        <p:txBody>
          <a:bodyPr/>
          <a:lstStyle/>
          <a:p>
            <a:pPr algn="ctr">
              <a:lnSpc>
                <a:spcPct val="90000"/>
              </a:lnSpc>
              <a:defRPr/>
            </a:pPr>
            <a:r>
              <a:rPr lang="es-ES" sz="2800" b="1" dirty="0" smtClean="0"/>
              <a:t>ASISTENCIA Y PROTECCION CONSULAR</a:t>
            </a:r>
            <a:r>
              <a:rPr lang="es-ES" sz="2800" dirty="0" smtClean="0"/>
              <a:t/>
            </a:r>
            <a:br>
              <a:rPr lang="es-ES" sz="2800" dirty="0" smtClean="0"/>
            </a:br>
            <a:endParaRPr lang="es-ES" sz="2600" b="1" dirty="0" smtClean="0">
              <a:solidFill>
                <a:schemeClr val="accent2">
                  <a:lumMod val="75000"/>
                </a:schemeClr>
              </a:solidFill>
            </a:endParaRPr>
          </a:p>
        </p:txBody>
      </p:sp>
      <p:sp>
        <p:nvSpPr>
          <p:cNvPr id="34818" name="5 Marcador de contenido"/>
          <p:cNvSpPr>
            <a:spLocks noGrp="1"/>
          </p:cNvSpPr>
          <p:nvPr>
            <p:ph sz="half" idx="2"/>
          </p:nvPr>
        </p:nvSpPr>
        <p:spPr/>
        <p:txBody>
          <a:bodyPr/>
          <a:lstStyle/>
          <a:p>
            <a:pPr algn="just"/>
            <a:r>
              <a:rPr lang="es-MX" sz="2000" i="1" dirty="0" smtClean="0">
                <a:solidFill>
                  <a:srgbClr val="222268"/>
                </a:solidFill>
              </a:rPr>
              <a:t> </a:t>
            </a:r>
            <a:r>
              <a:rPr lang="es-PA" dirty="0" smtClean="0">
                <a:solidFill>
                  <a:srgbClr val="222268"/>
                </a:solidFill>
                <a:latin typeface="Arial Narrow" pitchFamily="34" charset="0"/>
              </a:rPr>
              <a:t>Velar por el cumplimiento de los derechos de los panameños, principalmente por  los derechos humanos</a:t>
            </a:r>
            <a:r>
              <a:rPr lang="es-PA" dirty="0" smtClean="0">
                <a:solidFill>
                  <a:srgbClr val="222268"/>
                </a:solidFill>
              </a:rPr>
              <a:t>. </a:t>
            </a:r>
          </a:p>
          <a:p>
            <a:pPr algn="just"/>
            <a:r>
              <a:rPr lang="es-PA" dirty="0" smtClean="0">
                <a:solidFill>
                  <a:srgbClr val="222268"/>
                </a:solidFill>
                <a:latin typeface="Arial Narrow" pitchFamily="34" charset="0"/>
              </a:rPr>
              <a:t>Atender </a:t>
            </a:r>
            <a:r>
              <a:rPr lang="es-PA" dirty="0" smtClean="0">
                <a:solidFill>
                  <a:srgbClr val="222268"/>
                </a:solidFill>
                <a:latin typeface="Arial Narrow" pitchFamily="34" charset="0"/>
              </a:rPr>
              <a:t>denuncias que se hagan sobre estas </a:t>
            </a:r>
            <a:r>
              <a:rPr lang="es-PA" dirty="0" smtClean="0">
                <a:solidFill>
                  <a:srgbClr val="222268"/>
                </a:solidFill>
                <a:latin typeface="Arial Narrow" pitchFamily="34" charset="0"/>
              </a:rPr>
              <a:t>violaciones.</a:t>
            </a:r>
          </a:p>
          <a:p>
            <a:pPr algn="just"/>
            <a:r>
              <a:rPr lang="es-PA" dirty="0" smtClean="0">
                <a:solidFill>
                  <a:srgbClr val="222268"/>
                </a:solidFill>
                <a:latin typeface="Arial Narrow" pitchFamily="34" charset="0"/>
              </a:rPr>
              <a:t>Guiar a los connacionales con estatus de irregular en el país sede.</a:t>
            </a:r>
            <a:endParaRPr lang="es-PA" dirty="0" smtClean="0">
              <a:solidFill>
                <a:srgbClr val="222268"/>
              </a:solidFill>
              <a:latin typeface="Arial Narrow" pitchFamily="34" charset="0"/>
            </a:endParaRPr>
          </a:p>
          <a:p>
            <a:pPr>
              <a:buFontTx/>
              <a:buNone/>
            </a:pPr>
            <a:endParaRPr lang="es-PA" dirty="0" smtClean="0"/>
          </a:p>
        </p:txBody>
      </p:sp>
      <p:sp>
        <p:nvSpPr>
          <p:cNvPr id="7" name="6 Marcador de contenido"/>
          <p:cNvSpPr>
            <a:spLocks noGrp="1"/>
          </p:cNvSpPr>
          <p:nvPr>
            <p:ph sz="quarter" idx="4"/>
          </p:nvPr>
        </p:nvSpPr>
        <p:spPr/>
        <p:txBody>
          <a:bodyPr/>
          <a:lstStyle/>
          <a:p>
            <a:pPr algn="just"/>
            <a:r>
              <a:rPr lang="es-PA" dirty="0" smtClean="0">
                <a:solidFill>
                  <a:srgbClr val="222268"/>
                </a:solidFill>
                <a:latin typeface="Arial Narrow" pitchFamily="34" charset="0"/>
              </a:rPr>
              <a:t>Localizar panameños, a solicitud de familiares o dependientes. </a:t>
            </a:r>
          </a:p>
          <a:p>
            <a:pPr algn="just">
              <a:buFontTx/>
              <a:buNone/>
            </a:pPr>
            <a:endParaRPr lang="es-PA" dirty="0" smtClean="0">
              <a:solidFill>
                <a:srgbClr val="222268"/>
              </a:solidFill>
              <a:latin typeface="Arial Narrow" pitchFamily="34" charset="0"/>
            </a:endParaRPr>
          </a:p>
          <a:p>
            <a:pPr algn="just"/>
            <a:r>
              <a:rPr lang="es-PA" dirty="0" smtClean="0">
                <a:solidFill>
                  <a:srgbClr val="222268"/>
                </a:solidFill>
                <a:latin typeface="Arial Narrow" pitchFamily="34" charset="0"/>
              </a:rPr>
              <a:t>Orientar a panameños privados de libertad y sus familias. Visitas carcelarias y velar porque se les respeten sus derechos.</a:t>
            </a:r>
            <a:endParaRPr lang="es-PA" dirty="0" smtClean="0"/>
          </a:p>
        </p:txBody>
      </p:sp>
      <p:sp>
        <p:nvSpPr>
          <p:cNvPr id="100355" name="Rectangle 3"/>
          <p:cNvSpPr>
            <a:spLocks noChangeArrowheads="1"/>
          </p:cNvSpPr>
          <p:nvPr/>
        </p:nvSpPr>
        <p:spPr bwMode="auto">
          <a:xfrm>
            <a:off x="430213" y="2565400"/>
            <a:ext cx="8713787" cy="4751388"/>
          </a:xfrm>
          <a:prstGeom prst="rect">
            <a:avLst/>
          </a:prstGeom>
          <a:noFill/>
          <a:ln w="9525">
            <a:noFill/>
            <a:miter lim="800000"/>
            <a:headEnd/>
            <a:tailEnd/>
          </a:ln>
        </p:spPr>
        <p:txBody>
          <a:bodyPr/>
          <a:lstStyle/>
          <a:p>
            <a:pPr algn="ctr">
              <a:defRPr/>
            </a:pPr>
            <a:endParaRPr lang="es-ES" dirty="0">
              <a:solidFill>
                <a:srgbClr val="000066"/>
              </a:solidFill>
            </a:endParaRPr>
          </a:p>
          <a:p>
            <a:pPr>
              <a:defRPr/>
            </a:pPr>
            <a:endParaRPr lang="es-PA" sz="1600" i="1" dirty="0">
              <a:solidFill>
                <a:schemeClr val="accent6">
                  <a:lumMod val="75000"/>
                </a:schemeClr>
              </a:solidFill>
            </a:endParaRPr>
          </a:p>
          <a:p>
            <a:pPr marL="623888" lvl="1" indent="-1588" algn="just" eaLnBrk="0" hangingPunct="0">
              <a:lnSpc>
                <a:spcPct val="90000"/>
              </a:lnSpc>
              <a:spcBef>
                <a:spcPct val="50000"/>
              </a:spcBef>
              <a:buFontTx/>
              <a:buChar char="–"/>
              <a:defRPr/>
            </a:pPr>
            <a:endParaRPr lang="es-ES" sz="2000" dirty="0">
              <a:solidFill>
                <a:srgbClr val="000066"/>
              </a:solidFill>
            </a:endParaRPr>
          </a:p>
        </p:txBody>
      </p:sp>
    </p:spTree>
  </p:cSld>
  <p:clrMapOvr>
    <a:masterClrMapping/>
  </p:clrMapOvr>
  <p:transition spd="slow" advTm="20015">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5 Título"/>
          <p:cNvSpPr>
            <a:spLocks noGrp="1"/>
          </p:cNvSpPr>
          <p:nvPr>
            <p:ph type="title"/>
          </p:nvPr>
        </p:nvSpPr>
        <p:spPr>
          <a:xfrm>
            <a:off x="428625" y="1143000"/>
            <a:ext cx="8229600" cy="1143000"/>
          </a:xfrm>
        </p:spPr>
        <p:txBody>
          <a:bodyPr/>
          <a:lstStyle/>
          <a:p>
            <a:pPr algn="ctr">
              <a:lnSpc>
                <a:spcPct val="90000"/>
              </a:lnSpc>
              <a:defRPr/>
            </a:pPr>
            <a:r>
              <a:rPr lang="es-ES" sz="2400" b="1" dirty="0" smtClean="0">
                <a:solidFill>
                  <a:schemeClr val="accent2">
                    <a:lumMod val="75000"/>
                  </a:schemeClr>
                </a:solidFill>
              </a:rPr>
              <a:t>SERVICIOS QUE BRINDAN LOS CONSULADOS PANAMEÑOS </a:t>
            </a:r>
            <a:r>
              <a:rPr lang="es-ES" sz="2400" dirty="0" smtClean="0"/>
              <a:t/>
            </a:r>
            <a:br>
              <a:rPr lang="es-ES" sz="2400" dirty="0" smtClean="0"/>
            </a:br>
            <a:endParaRPr lang="es-ES" sz="2400" b="1" dirty="0" smtClean="0">
              <a:solidFill>
                <a:schemeClr val="accent2">
                  <a:lumMod val="75000"/>
                </a:schemeClr>
              </a:solidFill>
            </a:endParaRPr>
          </a:p>
        </p:txBody>
      </p:sp>
      <p:sp>
        <p:nvSpPr>
          <p:cNvPr id="6" name="5 Marcador de contenido"/>
          <p:cNvSpPr>
            <a:spLocks noGrp="1"/>
          </p:cNvSpPr>
          <p:nvPr>
            <p:ph sz="half" idx="2"/>
          </p:nvPr>
        </p:nvSpPr>
        <p:spPr>
          <a:xfrm>
            <a:off x="457200" y="2276475"/>
            <a:ext cx="4040188" cy="3951288"/>
          </a:xfrm>
        </p:spPr>
        <p:txBody>
          <a:bodyPr/>
          <a:lstStyle/>
          <a:p>
            <a:pPr algn="just">
              <a:buFont typeface="Arial" pitchFamily="34" charset="0"/>
              <a:buChar char="•"/>
              <a:defRPr/>
            </a:pPr>
            <a:r>
              <a:rPr lang="es-MX" dirty="0" smtClean="0">
                <a:solidFill>
                  <a:schemeClr val="accent6">
                    <a:lumMod val="75000"/>
                  </a:schemeClr>
                </a:solidFill>
              </a:rPr>
              <a:t> </a:t>
            </a:r>
            <a:r>
              <a:rPr lang="es-PA" dirty="0" smtClean="0">
                <a:solidFill>
                  <a:schemeClr val="accent6">
                    <a:lumMod val="75000"/>
                  </a:schemeClr>
                </a:solidFill>
                <a:latin typeface="Arial Narrow" pitchFamily="34" charset="0"/>
              </a:rPr>
              <a:t>Asistir en el traslado de panameños condenados para el cumplimiento de su sentencia en Panamá. </a:t>
            </a:r>
          </a:p>
          <a:p>
            <a:pPr>
              <a:buFontTx/>
              <a:buNone/>
              <a:defRPr/>
            </a:pPr>
            <a:endParaRPr lang="es-PA" dirty="0" smtClean="0">
              <a:solidFill>
                <a:schemeClr val="accent6">
                  <a:lumMod val="75000"/>
                </a:schemeClr>
              </a:solidFill>
              <a:latin typeface="Arial Narrow" pitchFamily="34" charset="0"/>
            </a:endParaRPr>
          </a:p>
          <a:p>
            <a:pPr>
              <a:buFont typeface="Arial" pitchFamily="34" charset="0"/>
              <a:buChar char="•"/>
              <a:defRPr/>
            </a:pPr>
            <a:r>
              <a:rPr lang="es-PA" dirty="0" smtClean="0">
                <a:solidFill>
                  <a:schemeClr val="accent6">
                    <a:lumMod val="75000"/>
                  </a:schemeClr>
                </a:solidFill>
                <a:latin typeface="Arial Narrow" pitchFamily="34" charset="0"/>
              </a:rPr>
              <a:t>Asistir en casos de repatriación voluntaria de personas carentes de recursos económicos. </a:t>
            </a:r>
          </a:p>
          <a:p>
            <a:pPr>
              <a:buFont typeface="Arial" pitchFamily="34" charset="0"/>
              <a:buChar char="•"/>
              <a:defRPr/>
            </a:pPr>
            <a:endParaRPr lang="es-PA" dirty="0"/>
          </a:p>
        </p:txBody>
      </p:sp>
      <p:sp>
        <p:nvSpPr>
          <p:cNvPr id="7" name="6 Marcador de contenido"/>
          <p:cNvSpPr>
            <a:spLocks noGrp="1"/>
          </p:cNvSpPr>
          <p:nvPr>
            <p:ph sz="quarter" idx="4"/>
          </p:nvPr>
        </p:nvSpPr>
        <p:spPr>
          <a:xfrm>
            <a:off x="4645025" y="2349500"/>
            <a:ext cx="4041775" cy="3951288"/>
          </a:xfrm>
        </p:spPr>
        <p:txBody>
          <a:bodyPr/>
          <a:lstStyle/>
          <a:p>
            <a:pPr>
              <a:buNone/>
              <a:defRPr/>
            </a:pPr>
            <a:r>
              <a:rPr lang="es-PA" dirty="0" smtClean="0">
                <a:solidFill>
                  <a:schemeClr val="accent6">
                    <a:lumMod val="75000"/>
                  </a:schemeClr>
                </a:solidFill>
                <a:latin typeface="Arial Narrow" pitchFamily="34" charset="0"/>
              </a:rPr>
              <a:t> </a:t>
            </a:r>
            <a:endParaRPr lang="es-PA" dirty="0" smtClean="0">
              <a:solidFill>
                <a:schemeClr val="accent6">
                  <a:lumMod val="75000"/>
                </a:schemeClr>
              </a:solidFill>
              <a:latin typeface="Arial Narrow" pitchFamily="34" charset="0"/>
            </a:endParaRPr>
          </a:p>
          <a:p>
            <a:pPr algn="just">
              <a:buFont typeface="Arial" pitchFamily="34" charset="0"/>
              <a:buChar char="•"/>
              <a:defRPr/>
            </a:pPr>
            <a:r>
              <a:rPr lang="es-PA" dirty="0" smtClean="0">
                <a:solidFill>
                  <a:schemeClr val="accent6">
                    <a:lumMod val="75000"/>
                  </a:schemeClr>
                </a:solidFill>
                <a:latin typeface="Arial Narrow" pitchFamily="34" charset="0"/>
              </a:rPr>
              <a:t>Asistir y proteger  a </a:t>
            </a:r>
            <a:r>
              <a:rPr lang="es-PA" dirty="0" smtClean="0">
                <a:solidFill>
                  <a:schemeClr val="accent6">
                    <a:lumMod val="75000"/>
                  </a:schemeClr>
                </a:solidFill>
                <a:latin typeface="Arial Narrow" pitchFamily="34" charset="0"/>
              </a:rPr>
              <a:t>los nacionales de nuestro país que hayan sido víctimas </a:t>
            </a:r>
            <a:r>
              <a:rPr lang="es-PA" dirty="0" smtClean="0">
                <a:solidFill>
                  <a:schemeClr val="accent6">
                    <a:lumMod val="75000"/>
                  </a:schemeClr>
                </a:solidFill>
                <a:latin typeface="Arial Narrow" pitchFamily="34" charset="0"/>
              </a:rPr>
              <a:t>de </a:t>
            </a:r>
            <a:r>
              <a:rPr lang="es-PA" dirty="0" smtClean="0">
                <a:solidFill>
                  <a:schemeClr val="accent6">
                    <a:lumMod val="75000"/>
                  </a:schemeClr>
                </a:solidFill>
                <a:latin typeface="Arial Narrow" pitchFamily="34" charset="0"/>
              </a:rPr>
              <a:t>Tráfico o Trata de Personas</a:t>
            </a:r>
            <a:r>
              <a:rPr lang="es-PA" dirty="0" smtClean="0">
                <a:solidFill>
                  <a:schemeClr val="accent6">
                    <a:lumMod val="75000"/>
                  </a:schemeClr>
                </a:solidFill>
              </a:rPr>
              <a:t>. </a:t>
            </a:r>
            <a:r>
              <a:rPr lang="es-PA" dirty="0" smtClean="0">
                <a:solidFill>
                  <a:schemeClr val="accent6">
                    <a:lumMod val="75000"/>
                  </a:schemeClr>
                </a:solidFill>
                <a:latin typeface="Arial Narrow" pitchFamily="34" charset="0"/>
              </a:rPr>
              <a:t>Activar el protocolo de asistencia instruido. </a:t>
            </a:r>
            <a:endParaRPr lang="es-PA" dirty="0" smtClean="0">
              <a:latin typeface="Arial Narrow" pitchFamily="34" charset="0"/>
            </a:endParaRPr>
          </a:p>
          <a:p>
            <a:pPr>
              <a:defRPr/>
            </a:pPr>
            <a:endParaRPr lang="es-PA" dirty="0"/>
          </a:p>
        </p:txBody>
      </p:sp>
      <p:sp>
        <p:nvSpPr>
          <p:cNvPr id="100355" name="Rectangle 3"/>
          <p:cNvSpPr>
            <a:spLocks noChangeArrowheads="1"/>
          </p:cNvSpPr>
          <p:nvPr/>
        </p:nvSpPr>
        <p:spPr bwMode="auto">
          <a:xfrm>
            <a:off x="250825" y="2349500"/>
            <a:ext cx="8713788" cy="4751388"/>
          </a:xfrm>
          <a:prstGeom prst="rect">
            <a:avLst/>
          </a:prstGeom>
          <a:noFill/>
          <a:ln w="9525">
            <a:noFill/>
            <a:miter lim="800000"/>
            <a:headEnd/>
            <a:tailEnd/>
          </a:ln>
        </p:spPr>
        <p:txBody>
          <a:bodyPr/>
          <a:lstStyle/>
          <a:p>
            <a:pPr algn="ctr">
              <a:defRPr/>
            </a:pPr>
            <a:endParaRPr lang="es-ES" dirty="0">
              <a:solidFill>
                <a:srgbClr val="000066"/>
              </a:solidFill>
            </a:endParaRPr>
          </a:p>
          <a:p>
            <a:pPr>
              <a:defRPr/>
            </a:pPr>
            <a:endParaRPr lang="es-PA" sz="1600" i="1" dirty="0">
              <a:solidFill>
                <a:schemeClr val="accent6">
                  <a:lumMod val="75000"/>
                </a:schemeClr>
              </a:solidFill>
            </a:endParaRPr>
          </a:p>
          <a:p>
            <a:pPr marL="623888" lvl="1" indent="-1588" algn="just" eaLnBrk="0" hangingPunct="0">
              <a:lnSpc>
                <a:spcPct val="90000"/>
              </a:lnSpc>
              <a:spcBef>
                <a:spcPct val="50000"/>
              </a:spcBef>
              <a:buFontTx/>
              <a:buChar char="–"/>
              <a:defRPr/>
            </a:pPr>
            <a:endParaRPr lang="es-ES" sz="2000" dirty="0">
              <a:solidFill>
                <a:srgbClr val="000066"/>
              </a:solidFill>
            </a:endParaRPr>
          </a:p>
        </p:txBody>
      </p:sp>
    </p:spTree>
  </p:cSld>
  <p:clrMapOvr>
    <a:masterClrMapping/>
  </p:clrMapOvr>
  <p:transition spd="slow" advTm="20327">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28625" y="1143000"/>
            <a:ext cx="8229600" cy="1143000"/>
          </a:xfrm>
        </p:spPr>
        <p:txBody>
          <a:bodyPr/>
          <a:lstStyle/>
          <a:p>
            <a:pPr algn="ctr">
              <a:defRPr/>
            </a:pPr>
            <a:r>
              <a:rPr lang="es-ES" sz="2800" b="1" dirty="0" smtClean="0"/>
              <a:t>OTROS SERVICIOS CONSULARES</a:t>
            </a:r>
            <a:r>
              <a:rPr lang="es-PA" sz="2400" dirty="0" smtClean="0"/>
              <a:t/>
            </a:r>
            <a:br>
              <a:rPr lang="es-PA" sz="2400" dirty="0" smtClean="0"/>
            </a:br>
            <a:endParaRPr lang="es-ES" sz="2600" b="1" dirty="0" smtClean="0">
              <a:solidFill>
                <a:schemeClr val="accent2">
                  <a:lumMod val="75000"/>
                </a:schemeClr>
              </a:solidFill>
            </a:endParaRPr>
          </a:p>
        </p:txBody>
      </p:sp>
      <p:sp>
        <p:nvSpPr>
          <p:cNvPr id="38914" name="Rectangle 3"/>
          <p:cNvSpPr>
            <a:spLocks noGrp="1" noChangeArrowheads="1"/>
          </p:cNvSpPr>
          <p:nvPr>
            <p:ph sz="half" idx="2"/>
          </p:nvPr>
        </p:nvSpPr>
        <p:spPr/>
        <p:txBody>
          <a:bodyPr/>
          <a:lstStyle/>
          <a:p>
            <a:pPr algn="just"/>
            <a:endParaRPr lang="es-PA" dirty="0" smtClean="0">
              <a:latin typeface="Arial Narrow" pitchFamily="34" charset="0"/>
            </a:endParaRPr>
          </a:p>
          <a:p>
            <a:pPr algn="just"/>
            <a:r>
              <a:rPr lang="es-PA" dirty="0" smtClean="0">
                <a:latin typeface="Arial Narrow" pitchFamily="34" charset="0"/>
              </a:rPr>
              <a:t>Servir de intermediario entre las instituciones del Estado Panameño y los nacionales de nuestro país que se encuentran en el extranjero para tramitar documentos oficiales.</a:t>
            </a:r>
          </a:p>
          <a:p>
            <a:pPr algn="just">
              <a:lnSpc>
                <a:spcPct val="80000"/>
              </a:lnSpc>
            </a:pPr>
            <a:endParaRPr lang="es-ES" sz="2800" dirty="0" smtClean="0">
              <a:solidFill>
                <a:schemeClr val="accent2"/>
              </a:solidFill>
              <a:latin typeface="Arial Narrow" pitchFamily="34" charset="0"/>
            </a:endParaRPr>
          </a:p>
        </p:txBody>
      </p:sp>
      <p:sp>
        <p:nvSpPr>
          <p:cNvPr id="38915" name="3 Marcador de contenido"/>
          <p:cNvSpPr>
            <a:spLocks noGrp="1"/>
          </p:cNvSpPr>
          <p:nvPr>
            <p:ph sz="quarter" idx="4"/>
          </p:nvPr>
        </p:nvSpPr>
        <p:spPr/>
        <p:txBody>
          <a:bodyPr/>
          <a:lstStyle/>
          <a:p>
            <a:pPr algn="just"/>
            <a:endParaRPr lang="es-PA" smtClean="0">
              <a:latin typeface="Arial Narrow" pitchFamily="34" charset="0"/>
            </a:endParaRPr>
          </a:p>
          <a:p>
            <a:pPr algn="just"/>
            <a:r>
              <a:rPr lang="es-PA" smtClean="0">
                <a:latin typeface="Arial Narrow" pitchFamily="34" charset="0"/>
              </a:rPr>
              <a:t>Obtener Documentos de viaje (pasaportes o salvoconductos)</a:t>
            </a:r>
          </a:p>
          <a:p>
            <a:pPr algn="just"/>
            <a:endParaRPr lang="es-PA" smtClean="0">
              <a:latin typeface="Arial Narrow" pitchFamily="34" charset="0"/>
            </a:endParaRPr>
          </a:p>
          <a:p>
            <a:pPr algn="just"/>
            <a:r>
              <a:rPr lang="es-PA" smtClean="0">
                <a:latin typeface="Arial Narrow" pitchFamily="34" charset="0"/>
              </a:rPr>
              <a:t>Certificaciones de “Fe de vida”(</a:t>
            </a:r>
            <a:r>
              <a:rPr lang="es-PA" sz="1800" smtClean="0">
                <a:latin typeface="Arial Narrow" pitchFamily="34" charset="0"/>
              </a:rPr>
              <a:t>Documento que es válido para trámites legales y cobro pensiones)</a:t>
            </a:r>
          </a:p>
          <a:p>
            <a:endParaRPr lang="es-PA" smtClean="0"/>
          </a:p>
        </p:txBody>
      </p:sp>
    </p:spTree>
  </p:cSld>
  <p:clrMapOvr>
    <a:masterClrMapping/>
  </p:clrMapOvr>
  <p:transition spd="slow" advTm="18143">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28625" y="1143000"/>
            <a:ext cx="8229600" cy="1143000"/>
          </a:xfrm>
        </p:spPr>
        <p:txBody>
          <a:bodyPr/>
          <a:lstStyle/>
          <a:p>
            <a:pPr algn="ctr">
              <a:defRPr/>
            </a:pPr>
            <a:r>
              <a:rPr lang="es-ES" sz="2800" b="1" dirty="0" smtClean="0"/>
              <a:t>OTROS SERVICIOS CONSULARES</a:t>
            </a:r>
            <a:r>
              <a:rPr lang="es-PA" sz="2400" dirty="0" smtClean="0"/>
              <a:t/>
            </a:r>
            <a:br>
              <a:rPr lang="es-PA" sz="2400" dirty="0" smtClean="0"/>
            </a:br>
            <a:endParaRPr lang="es-ES" sz="2600" b="1" dirty="0" smtClean="0">
              <a:solidFill>
                <a:schemeClr val="accent2">
                  <a:lumMod val="75000"/>
                </a:schemeClr>
              </a:solidFill>
            </a:endParaRPr>
          </a:p>
        </p:txBody>
      </p:sp>
      <p:sp>
        <p:nvSpPr>
          <p:cNvPr id="39938" name="Rectangle 3"/>
          <p:cNvSpPr>
            <a:spLocks noGrp="1" noChangeArrowheads="1"/>
          </p:cNvSpPr>
          <p:nvPr>
            <p:ph sz="half" idx="2"/>
          </p:nvPr>
        </p:nvSpPr>
        <p:spPr>
          <a:xfrm>
            <a:off x="251520" y="2276872"/>
            <a:ext cx="4040187" cy="3951288"/>
          </a:xfrm>
        </p:spPr>
        <p:txBody>
          <a:bodyPr/>
          <a:lstStyle/>
          <a:p>
            <a:pPr algn="just"/>
            <a:r>
              <a:rPr lang="es-PA" dirty="0" smtClean="0">
                <a:latin typeface="Arial Narrow" pitchFamily="34" charset="0"/>
              </a:rPr>
              <a:t>Legalizar y autenticar documentos </a:t>
            </a:r>
          </a:p>
          <a:p>
            <a:pPr algn="just"/>
            <a:r>
              <a:rPr lang="es-ES" dirty="0" smtClean="0">
                <a:latin typeface="Arial Narrow" pitchFamily="34" charset="0"/>
              </a:rPr>
              <a:t>Ejercer las funciones de registrador auxiliar de nacimiento, matrimonios, y defunciones que tendrán efectos en Panamá</a:t>
            </a:r>
            <a:endParaRPr lang="es-PA" dirty="0" smtClean="0">
              <a:latin typeface="Arial Narrow" pitchFamily="34" charset="0"/>
            </a:endParaRPr>
          </a:p>
          <a:p>
            <a:pPr algn="just"/>
            <a:r>
              <a:rPr lang="es-ES" dirty="0" smtClean="0">
                <a:latin typeface="Arial Narrow" pitchFamily="34" charset="0"/>
              </a:rPr>
              <a:t>Ejercer funciones de Notario Público y Juez Municipal</a:t>
            </a:r>
            <a:endParaRPr lang="es-PA" dirty="0" smtClean="0">
              <a:latin typeface="Arial Narrow" pitchFamily="34" charset="0"/>
            </a:endParaRPr>
          </a:p>
          <a:p>
            <a:pPr algn="just">
              <a:lnSpc>
                <a:spcPct val="80000"/>
              </a:lnSpc>
            </a:pPr>
            <a:endParaRPr lang="es-ES" i="1" dirty="0" smtClean="0">
              <a:latin typeface="Arial Narrow" pitchFamily="34" charset="0"/>
            </a:endParaRPr>
          </a:p>
        </p:txBody>
      </p:sp>
      <p:sp>
        <p:nvSpPr>
          <p:cNvPr id="39939" name="3 Marcador de contenido"/>
          <p:cNvSpPr>
            <a:spLocks noGrp="1"/>
          </p:cNvSpPr>
          <p:nvPr>
            <p:ph sz="quarter" idx="4"/>
          </p:nvPr>
        </p:nvSpPr>
        <p:spPr>
          <a:xfrm>
            <a:off x="4788024" y="2348880"/>
            <a:ext cx="4041775" cy="3951288"/>
          </a:xfrm>
        </p:spPr>
        <p:txBody>
          <a:bodyPr/>
          <a:lstStyle/>
          <a:p>
            <a:pPr algn="just"/>
            <a:r>
              <a:rPr lang="es-PA" dirty="0" smtClean="0">
                <a:latin typeface="Arial Narrow" pitchFamily="34" charset="0"/>
              </a:rPr>
              <a:t>Tramitar las solicitudes de visas ordinarias y diplomáticas </a:t>
            </a:r>
          </a:p>
          <a:p>
            <a:pPr algn="just">
              <a:buFontTx/>
              <a:buNone/>
            </a:pPr>
            <a:endParaRPr lang="es-PA" dirty="0" smtClean="0">
              <a:latin typeface="Arial Narrow" pitchFamily="34" charset="0"/>
            </a:endParaRPr>
          </a:p>
          <a:p>
            <a:pPr algn="just"/>
            <a:r>
              <a:rPr lang="es-PA" dirty="0" smtClean="0">
                <a:latin typeface="Arial Narrow" pitchFamily="34" charset="0"/>
              </a:rPr>
              <a:t>Tramitar registro de naves y documentos y expedición de licencias de marino </a:t>
            </a:r>
            <a:endParaRPr lang="es-PA" dirty="0" smtClean="0">
              <a:solidFill>
                <a:srgbClr val="0066FF"/>
              </a:solidFill>
              <a:latin typeface="Arial Narrow" pitchFamily="34" charset="0"/>
            </a:endParaRPr>
          </a:p>
        </p:txBody>
      </p:sp>
    </p:spTree>
  </p:cSld>
  <p:clrMapOvr>
    <a:masterClrMapping/>
  </p:clrMapOvr>
  <p:transition spd="slow" advTm="17269">
    <p:wipe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28625" y="1143000"/>
            <a:ext cx="8229600" cy="1143000"/>
          </a:xfrm>
        </p:spPr>
        <p:txBody>
          <a:bodyPr/>
          <a:lstStyle/>
          <a:p>
            <a:pPr algn="ctr">
              <a:defRPr/>
            </a:pPr>
            <a:r>
              <a:rPr lang="es-ES" sz="2800" b="1" dirty="0" smtClean="0"/>
              <a:t>OTROS SERVICIOS CONSULARES</a:t>
            </a:r>
            <a:r>
              <a:rPr lang="es-PA" sz="2400" dirty="0" smtClean="0"/>
              <a:t/>
            </a:r>
            <a:br>
              <a:rPr lang="es-PA" sz="2400" dirty="0" smtClean="0"/>
            </a:br>
            <a:endParaRPr lang="es-ES" sz="2600" b="1" dirty="0" smtClean="0">
              <a:solidFill>
                <a:schemeClr val="accent2">
                  <a:lumMod val="75000"/>
                </a:schemeClr>
              </a:solidFill>
            </a:endParaRPr>
          </a:p>
        </p:txBody>
      </p:sp>
      <p:sp>
        <p:nvSpPr>
          <p:cNvPr id="40962" name="Rectangle 3"/>
          <p:cNvSpPr>
            <a:spLocks noGrp="1" noChangeArrowheads="1"/>
          </p:cNvSpPr>
          <p:nvPr>
            <p:ph sz="half" idx="2"/>
          </p:nvPr>
        </p:nvSpPr>
        <p:spPr/>
        <p:txBody>
          <a:bodyPr/>
          <a:lstStyle/>
          <a:p>
            <a:pPr>
              <a:buFontTx/>
              <a:buNone/>
            </a:pPr>
            <a:endParaRPr lang="es-PA" dirty="0" smtClean="0">
              <a:latin typeface="Arial Narrow" pitchFamily="34" charset="0"/>
            </a:endParaRPr>
          </a:p>
          <a:p>
            <a:pPr algn="just">
              <a:lnSpc>
                <a:spcPct val="80000"/>
              </a:lnSpc>
            </a:pPr>
            <a:endParaRPr lang="es-ES" sz="1800" dirty="0" smtClean="0">
              <a:solidFill>
                <a:schemeClr val="accent2"/>
              </a:solidFill>
            </a:endParaRPr>
          </a:p>
        </p:txBody>
      </p:sp>
      <p:sp>
        <p:nvSpPr>
          <p:cNvPr id="40963" name="3 Marcador de contenido"/>
          <p:cNvSpPr>
            <a:spLocks noGrp="1"/>
          </p:cNvSpPr>
          <p:nvPr>
            <p:ph sz="quarter" idx="4"/>
          </p:nvPr>
        </p:nvSpPr>
        <p:spPr/>
        <p:txBody>
          <a:bodyPr/>
          <a:lstStyle/>
          <a:p>
            <a:pPr algn="just"/>
            <a:r>
              <a:rPr lang="es-PA" dirty="0" smtClean="0">
                <a:latin typeface="Arial Narrow" pitchFamily="34" charset="0"/>
              </a:rPr>
              <a:t>Tramitar exhortos y cartas rogatorias.</a:t>
            </a:r>
          </a:p>
          <a:p>
            <a:pPr algn="just">
              <a:buFontTx/>
              <a:buNone/>
            </a:pPr>
            <a:endParaRPr lang="es-PA" dirty="0" smtClean="0">
              <a:latin typeface="Arial Narrow" pitchFamily="34" charset="0"/>
            </a:endParaRPr>
          </a:p>
          <a:p>
            <a:r>
              <a:rPr lang="es-PA" dirty="0" smtClean="0">
                <a:latin typeface="Arial Narrow" pitchFamily="34" charset="0"/>
              </a:rPr>
              <a:t>Promoción de inversiones económicas, financieras, académicas y comerciales en beneficio de nuestro país</a:t>
            </a:r>
            <a:r>
              <a:rPr lang="es-PA" sz="2800" dirty="0" smtClean="0">
                <a:latin typeface="Arial Narrow" pitchFamily="34" charset="0"/>
              </a:rPr>
              <a:t>.</a:t>
            </a:r>
          </a:p>
          <a:p>
            <a:endParaRPr lang="es-PA" dirty="0" smtClean="0"/>
          </a:p>
        </p:txBody>
      </p:sp>
      <p:pic>
        <p:nvPicPr>
          <p:cNvPr id="101377" name="Picture 1"/>
          <p:cNvPicPr>
            <a:picLocks noChangeAspect="1" noChangeArrowheads="1"/>
          </p:cNvPicPr>
          <p:nvPr/>
        </p:nvPicPr>
        <p:blipFill>
          <a:blip r:embed="rId2" cstate="print"/>
          <a:srcRect/>
          <a:stretch>
            <a:fillRect/>
          </a:stretch>
        </p:blipFill>
        <p:spPr bwMode="auto">
          <a:xfrm>
            <a:off x="683568" y="2276872"/>
            <a:ext cx="2915816" cy="3093300"/>
          </a:xfrm>
          <a:prstGeom prst="rect">
            <a:avLst/>
          </a:prstGeom>
          <a:noFill/>
          <a:ln w="9525">
            <a:noFill/>
            <a:miter lim="800000"/>
            <a:headEnd/>
            <a:tailEnd/>
          </a:ln>
        </p:spPr>
      </p:pic>
    </p:spTree>
  </p:cSld>
  <p:clrMapOvr>
    <a:masterClrMapping/>
  </p:clrMapOvr>
  <p:transition spd="slow" advTm="15163">
    <p:wheel/>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CuadroTexto"/>
          <p:cNvSpPr txBox="1">
            <a:spLocks noChangeArrowheads="1"/>
          </p:cNvSpPr>
          <p:nvPr/>
        </p:nvSpPr>
        <p:spPr bwMode="auto">
          <a:xfrm>
            <a:off x="1187450" y="1844675"/>
            <a:ext cx="7056438" cy="2585323"/>
          </a:xfrm>
          <a:prstGeom prst="rect">
            <a:avLst/>
          </a:prstGeom>
          <a:noFill/>
          <a:ln w="9525">
            <a:noFill/>
            <a:miter lim="800000"/>
            <a:headEnd/>
            <a:tailEnd/>
          </a:ln>
        </p:spPr>
        <p:txBody>
          <a:bodyPr>
            <a:spAutoFit/>
          </a:bodyPr>
          <a:lstStyle/>
          <a:p>
            <a:pPr algn="just"/>
            <a:r>
              <a:rPr lang="es-PA" dirty="0">
                <a:solidFill>
                  <a:schemeClr val="accent6">
                    <a:lumMod val="75000"/>
                  </a:schemeClr>
                </a:solidFill>
                <a:latin typeface="+mj-lt"/>
              </a:rPr>
              <a:t>La Asistencia y Protección Consular a nuestros nacionales en el exterior, en caso de desastres naturales, ha pasado de ser una de las funciones de los Consulados panameños para convertirse en un tema de mayor prioridad para el Estado. La experiencia obtenida en el caso del terremoto de Chile y el desastre nuclear ocurrido en Japón luego del gran terremoto y posterior tsunami, es la prueba de la necesidad de contar con mecanismos modernos y tecnológicos que faciliten las labores de apoyo, búsqueda y  asistencia a nuestros ciudadanos. </a:t>
            </a:r>
          </a:p>
        </p:txBody>
      </p:sp>
      <p:sp>
        <p:nvSpPr>
          <p:cNvPr id="41986" name="2 CuadroTexto"/>
          <p:cNvSpPr txBox="1">
            <a:spLocks noChangeArrowheads="1"/>
          </p:cNvSpPr>
          <p:nvPr/>
        </p:nvSpPr>
        <p:spPr bwMode="auto">
          <a:xfrm>
            <a:off x="1187624" y="4725144"/>
            <a:ext cx="7272338" cy="1200329"/>
          </a:xfrm>
          <a:prstGeom prst="rect">
            <a:avLst/>
          </a:prstGeom>
          <a:noFill/>
          <a:ln w="9525">
            <a:noFill/>
            <a:miter lim="800000"/>
            <a:headEnd/>
            <a:tailEnd/>
          </a:ln>
        </p:spPr>
        <p:txBody>
          <a:bodyPr>
            <a:spAutoFit/>
          </a:bodyPr>
          <a:lstStyle/>
          <a:p>
            <a:pPr algn="just"/>
            <a:r>
              <a:rPr lang="es-PA" dirty="0">
                <a:solidFill>
                  <a:schemeClr val="accent6">
                    <a:lumMod val="75000"/>
                  </a:schemeClr>
                </a:solidFill>
                <a:latin typeface="+mj-lt"/>
              </a:rPr>
              <a:t>Dentro del marco de la Asistencia y Protección consular se ha realizado el traslado y la atención de marinos panameños que han quedado a merced de su suerte en puertos de países lejanos y que han requerido de nuestra protección y asistencia inmediata.</a:t>
            </a:r>
          </a:p>
        </p:txBody>
      </p:sp>
    </p:spTree>
  </p:cSld>
  <p:clrMapOvr>
    <a:masterClrMapping/>
  </p:clrMapOvr>
  <p:transition spd="slow" advTm="31980">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4 CuadroTexto"/>
          <p:cNvSpPr txBox="1">
            <a:spLocks noChangeArrowheads="1"/>
          </p:cNvSpPr>
          <p:nvPr/>
        </p:nvSpPr>
        <p:spPr bwMode="auto">
          <a:xfrm>
            <a:off x="900113" y="2708275"/>
            <a:ext cx="7559675" cy="1631950"/>
          </a:xfrm>
          <a:prstGeom prst="rect">
            <a:avLst/>
          </a:prstGeom>
          <a:noFill/>
          <a:ln w="9525">
            <a:noFill/>
            <a:miter lim="800000"/>
            <a:headEnd/>
            <a:tailEnd/>
          </a:ln>
        </p:spPr>
        <p:txBody>
          <a:bodyPr>
            <a:spAutoFit/>
          </a:bodyPr>
          <a:lstStyle/>
          <a:p>
            <a:pPr algn="ctr"/>
            <a:r>
              <a:rPr lang="es-PA" sz="3200" dirty="0">
                <a:solidFill>
                  <a:schemeClr val="bg1"/>
                </a:solidFill>
              </a:rPr>
              <a:t/>
            </a:r>
            <a:br>
              <a:rPr lang="es-PA" sz="3200" dirty="0">
                <a:solidFill>
                  <a:schemeClr val="bg1"/>
                </a:solidFill>
              </a:rPr>
            </a:br>
            <a:r>
              <a:rPr lang="es-PA" sz="3200" dirty="0">
                <a:solidFill>
                  <a:schemeClr val="bg1"/>
                </a:solidFill>
              </a:rPr>
              <a:t>6. </a:t>
            </a:r>
            <a:r>
              <a:rPr lang="es-PA" sz="3200" dirty="0" smtClean="0">
                <a:solidFill>
                  <a:schemeClr val="bg1"/>
                </a:solidFill>
              </a:rPr>
              <a:t>     El </a:t>
            </a:r>
            <a:r>
              <a:rPr lang="es-PA" sz="3200" dirty="0">
                <a:solidFill>
                  <a:schemeClr val="bg1"/>
                </a:solidFill>
              </a:rPr>
              <a:t>Departamento Consular del </a:t>
            </a:r>
            <a:r>
              <a:rPr lang="es-PA" sz="3200" dirty="0" smtClean="0">
                <a:solidFill>
                  <a:schemeClr val="bg1"/>
                </a:solidFill>
              </a:rPr>
              <a:t>	Ministerio </a:t>
            </a:r>
            <a:r>
              <a:rPr lang="es-PA" sz="3600" dirty="0">
                <a:solidFill>
                  <a:schemeClr val="bg1"/>
                </a:solidFill>
              </a:rPr>
              <a:t>de</a:t>
            </a:r>
            <a:r>
              <a:rPr lang="es-PA" sz="3200" dirty="0">
                <a:solidFill>
                  <a:schemeClr val="bg1"/>
                </a:solidFill>
              </a:rPr>
              <a:t> Relaciones Exteriores</a:t>
            </a:r>
          </a:p>
        </p:txBody>
      </p:sp>
    </p:spTree>
  </p:cSld>
  <p:clrMapOvr>
    <a:masterClrMapping/>
  </p:clrMapOvr>
  <p:transition spd="slow" advTm="6427">
    <p:plus/>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28625" y="981075"/>
            <a:ext cx="8229600" cy="1143000"/>
          </a:xfrm>
        </p:spPr>
        <p:txBody>
          <a:bodyPr/>
          <a:lstStyle/>
          <a:p>
            <a:pPr algn="ctr">
              <a:defRPr/>
            </a:pPr>
            <a:r>
              <a:rPr lang="es-ES" sz="2200" b="1" dirty="0" smtClean="0">
                <a:solidFill>
                  <a:schemeClr val="tx1"/>
                </a:solidFill>
                <a:latin typeface="Arial Narrow" pitchFamily="34" charset="0"/>
              </a:rPr>
              <a:t/>
            </a:r>
            <a:br>
              <a:rPr lang="es-ES" sz="2200" b="1" dirty="0" smtClean="0">
                <a:solidFill>
                  <a:schemeClr val="tx1"/>
                </a:solidFill>
                <a:latin typeface="Arial Narrow" pitchFamily="34" charset="0"/>
              </a:rPr>
            </a:br>
            <a:r>
              <a:rPr lang="es-ES" sz="2600" b="1" dirty="0" smtClean="0">
                <a:solidFill>
                  <a:schemeClr val="accent2">
                    <a:lumMod val="75000"/>
                  </a:schemeClr>
                </a:solidFill>
              </a:rPr>
              <a:t>La Labor Consular al Servicio de los Ciudadanos </a:t>
            </a:r>
            <a:r>
              <a:rPr lang="es-ES" sz="2200" b="1" dirty="0" smtClean="0">
                <a:solidFill>
                  <a:schemeClr val="tx1"/>
                </a:solidFill>
                <a:latin typeface="Arial Narrow" pitchFamily="34" charset="0"/>
              </a:rPr>
              <a:t/>
            </a:r>
            <a:br>
              <a:rPr lang="es-ES" sz="2200" b="1" dirty="0" smtClean="0">
                <a:solidFill>
                  <a:schemeClr val="tx1"/>
                </a:solidFill>
                <a:latin typeface="Arial Narrow" pitchFamily="34" charset="0"/>
              </a:rPr>
            </a:br>
            <a:r>
              <a:rPr lang="es-ES" sz="1600" b="1" dirty="0" smtClean="0">
                <a:solidFill>
                  <a:schemeClr val="accent2">
                    <a:lumMod val="75000"/>
                  </a:schemeClr>
                </a:solidFill>
              </a:rPr>
              <a:t>Departamento Consular del Ministerio de Relaciones Exteriores de Panamá</a:t>
            </a:r>
            <a:endParaRPr lang="es-ES" sz="2600" b="1" dirty="0" smtClean="0">
              <a:solidFill>
                <a:schemeClr val="accent2">
                  <a:lumMod val="75000"/>
                </a:schemeClr>
              </a:solidFill>
            </a:endParaRPr>
          </a:p>
        </p:txBody>
      </p:sp>
      <p:sp>
        <p:nvSpPr>
          <p:cNvPr id="44034" name="Rectangle 3"/>
          <p:cNvSpPr>
            <a:spLocks noGrp="1" noChangeArrowheads="1"/>
          </p:cNvSpPr>
          <p:nvPr>
            <p:ph sz="half" idx="2"/>
          </p:nvPr>
        </p:nvSpPr>
        <p:spPr>
          <a:xfrm>
            <a:off x="457200" y="2420938"/>
            <a:ext cx="4040188" cy="3951287"/>
          </a:xfrm>
        </p:spPr>
        <p:txBody>
          <a:bodyPr/>
          <a:lstStyle/>
          <a:p>
            <a:pPr algn="just"/>
            <a:r>
              <a:rPr lang="es-PA" sz="2000" dirty="0" smtClean="0">
                <a:solidFill>
                  <a:srgbClr val="222268"/>
                </a:solidFill>
              </a:rPr>
              <a:t>El Departamento Consular ejecuta labores de asesoría, apoyo, coordinación, planeación y supervisión de la labor de los Consulados de Panamá en el exterior. </a:t>
            </a:r>
          </a:p>
        </p:txBody>
      </p:sp>
      <p:sp>
        <p:nvSpPr>
          <p:cNvPr id="44035" name="3 Marcador de contenido"/>
          <p:cNvSpPr>
            <a:spLocks noGrp="1"/>
          </p:cNvSpPr>
          <p:nvPr>
            <p:ph sz="quarter" idx="4"/>
          </p:nvPr>
        </p:nvSpPr>
        <p:spPr>
          <a:xfrm>
            <a:off x="4645025" y="2501900"/>
            <a:ext cx="4041775" cy="3951288"/>
          </a:xfrm>
        </p:spPr>
        <p:txBody>
          <a:bodyPr/>
          <a:lstStyle/>
          <a:p>
            <a:pPr algn="just"/>
            <a:r>
              <a:rPr lang="es-PA" sz="2000" smtClean="0">
                <a:solidFill>
                  <a:srgbClr val="222268"/>
                </a:solidFill>
              </a:rPr>
              <a:t>Canaliza la información que requieren las oficinas consulares, de las instituciones panameñas y viceversa y atiende consultas de diversa índole que plantean los usuarios en nuestro país y que necesitan respuesta de los funcionarios consulares en el exterior.</a:t>
            </a:r>
          </a:p>
          <a:p>
            <a:endParaRPr lang="es-PA" sz="2000" smtClean="0">
              <a:solidFill>
                <a:srgbClr val="222268"/>
              </a:solidFill>
            </a:endParaRPr>
          </a:p>
        </p:txBody>
      </p:sp>
    </p:spTree>
  </p:cSld>
  <p:clrMapOvr>
    <a:masterClrMapping/>
  </p:clrMapOvr>
  <p:transition spd="slow" advTm="17706">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28625" y="981075"/>
            <a:ext cx="8229600" cy="1143000"/>
          </a:xfrm>
        </p:spPr>
        <p:txBody>
          <a:bodyPr/>
          <a:lstStyle/>
          <a:p>
            <a:pPr algn="ctr">
              <a:defRPr/>
            </a:pPr>
            <a:r>
              <a:rPr lang="es-ES" sz="2200" b="1" dirty="0" smtClean="0">
                <a:solidFill>
                  <a:schemeClr val="tx1"/>
                </a:solidFill>
                <a:latin typeface="Arial Narrow" pitchFamily="34" charset="0"/>
              </a:rPr>
              <a:t/>
            </a:r>
            <a:br>
              <a:rPr lang="es-ES" sz="2200" b="1" dirty="0" smtClean="0">
                <a:solidFill>
                  <a:schemeClr val="tx1"/>
                </a:solidFill>
                <a:latin typeface="Arial Narrow" pitchFamily="34" charset="0"/>
              </a:rPr>
            </a:br>
            <a:r>
              <a:rPr lang="es-ES" sz="2600" b="1" dirty="0" smtClean="0">
                <a:solidFill>
                  <a:schemeClr val="accent2">
                    <a:lumMod val="75000"/>
                  </a:schemeClr>
                </a:solidFill>
              </a:rPr>
              <a:t>La Labor Consular al Servicio de los Ciudadanos </a:t>
            </a:r>
            <a:r>
              <a:rPr lang="es-ES" sz="2200" b="1" dirty="0" smtClean="0">
                <a:solidFill>
                  <a:schemeClr val="tx1"/>
                </a:solidFill>
                <a:latin typeface="Arial Narrow" pitchFamily="34" charset="0"/>
              </a:rPr>
              <a:t/>
            </a:r>
            <a:br>
              <a:rPr lang="es-ES" sz="2200" b="1" dirty="0" smtClean="0">
                <a:solidFill>
                  <a:schemeClr val="tx1"/>
                </a:solidFill>
                <a:latin typeface="Arial Narrow" pitchFamily="34" charset="0"/>
              </a:rPr>
            </a:br>
            <a:r>
              <a:rPr lang="es-ES" sz="1600" b="1" dirty="0" smtClean="0">
                <a:solidFill>
                  <a:schemeClr val="accent2">
                    <a:lumMod val="75000"/>
                  </a:schemeClr>
                </a:solidFill>
              </a:rPr>
              <a:t>Departamento Consular del Ministerio de Relaciones Exteriores de Panamá</a:t>
            </a:r>
            <a:endParaRPr lang="es-ES" sz="2600" b="1" dirty="0" smtClean="0">
              <a:solidFill>
                <a:schemeClr val="accent2">
                  <a:lumMod val="75000"/>
                </a:schemeClr>
              </a:solidFill>
            </a:endParaRPr>
          </a:p>
        </p:txBody>
      </p:sp>
      <p:sp>
        <p:nvSpPr>
          <p:cNvPr id="45058" name="Rectangle 3"/>
          <p:cNvSpPr>
            <a:spLocks noGrp="1" noChangeArrowheads="1"/>
          </p:cNvSpPr>
          <p:nvPr>
            <p:ph sz="half" idx="2"/>
          </p:nvPr>
        </p:nvSpPr>
        <p:spPr>
          <a:xfrm>
            <a:off x="457200" y="2501900"/>
            <a:ext cx="4040188" cy="3951288"/>
          </a:xfrm>
        </p:spPr>
        <p:txBody>
          <a:bodyPr/>
          <a:lstStyle/>
          <a:p>
            <a:pPr algn="just"/>
            <a:r>
              <a:rPr lang="es-PA" dirty="0" smtClean="0">
                <a:solidFill>
                  <a:srgbClr val="222268"/>
                </a:solidFill>
                <a:latin typeface="Arial Narrow" pitchFamily="34" charset="0"/>
              </a:rPr>
              <a:t>Junto con la Dirección General  de Política Exterior se brinda apoyo y asesoría a la administración superior del Ministerio, en la labor de mantener la calidad de los servicios que prestan a  Panamá sus representantes en el exterior. </a:t>
            </a:r>
          </a:p>
          <a:p>
            <a:pPr algn="just"/>
            <a:endParaRPr lang="es-PA" sz="2000" dirty="0" smtClean="0">
              <a:solidFill>
                <a:srgbClr val="222268"/>
              </a:solidFill>
            </a:endParaRPr>
          </a:p>
        </p:txBody>
      </p:sp>
      <p:sp>
        <p:nvSpPr>
          <p:cNvPr id="45059" name="3 Marcador de contenido"/>
          <p:cNvSpPr>
            <a:spLocks noGrp="1"/>
          </p:cNvSpPr>
          <p:nvPr>
            <p:ph sz="quarter" idx="4"/>
          </p:nvPr>
        </p:nvSpPr>
        <p:spPr>
          <a:xfrm>
            <a:off x="4645025" y="2501900"/>
            <a:ext cx="4041775" cy="3951288"/>
          </a:xfrm>
        </p:spPr>
        <p:txBody>
          <a:bodyPr/>
          <a:lstStyle/>
          <a:p>
            <a:pPr algn="just"/>
            <a:r>
              <a:rPr lang="es-ES" sz="2000" dirty="0" smtClean="0">
                <a:solidFill>
                  <a:srgbClr val="222268"/>
                </a:solidFill>
                <a:latin typeface="Arial Narrow" pitchFamily="34" charset="0"/>
              </a:rPr>
              <a:t>Para optimizar los servicios, el Departamento está dividido en </a:t>
            </a:r>
            <a:r>
              <a:rPr lang="es-ES" sz="2000" dirty="0" smtClean="0">
                <a:solidFill>
                  <a:srgbClr val="222268"/>
                </a:solidFill>
                <a:latin typeface="Arial Narrow" pitchFamily="34" charset="0"/>
              </a:rPr>
              <a:t>cinco (5) </a:t>
            </a:r>
            <a:r>
              <a:rPr lang="es-ES" sz="2000" dirty="0" smtClean="0">
                <a:solidFill>
                  <a:srgbClr val="222268"/>
                </a:solidFill>
                <a:latin typeface="Arial Narrow" pitchFamily="34" charset="0"/>
              </a:rPr>
              <a:t>secciones: a) Sección </a:t>
            </a:r>
            <a:r>
              <a:rPr lang="es-ES" sz="2000" dirty="0" smtClean="0">
                <a:solidFill>
                  <a:srgbClr val="222268"/>
                </a:solidFill>
                <a:latin typeface="Arial Narrow" pitchFamily="34" charset="0"/>
              </a:rPr>
              <a:t>de asistencia y protección consular</a:t>
            </a:r>
            <a:r>
              <a:rPr lang="es-ES" sz="2000" dirty="0" smtClean="0">
                <a:solidFill>
                  <a:srgbClr val="222268"/>
                </a:solidFill>
                <a:latin typeface="Arial Narrow" pitchFamily="34" charset="0"/>
              </a:rPr>
              <a:t>, b) Sección Marítima y de recaudación y c) Sección técnica </a:t>
            </a:r>
            <a:r>
              <a:rPr lang="es-ES" sz="2000" dirty="0" smtClean="0">
                <a:solidFill>
                  <a:srgbClr val="222268"/>
                </a:solidFill>
                <a:latin typeface="Arial Narrow" pitchFamily="34" charset="0"/>
              </a:rPr>
              <a:t>consular, d) Sección de Hechos Vitales y Legalizaciones, e)  Sección de Asistencia Legal y Técnica. Además </a:t>
            </a:r>
            <a:r>
              <a:rPr lang="es-ES" sz="2000" dirty="0" smtClean="0">
                <a:solidFill>
                  <a:srgbClr val="222268"/>
                </a:solidFill>
                <a:latin typeface="Arial Narrow" pitchFamily="34" charset="0"/>
              </a:rPr>
              <a:t>del área auxiliar de atención de visas y sobrevuelos</a:t>
            </a:r>
            <a:r>
              <a:rPr lang="es-ES" dirty="0" smtClean="0">
                <a:solidFill>
                  <a:srgbClr val="222268"/>
                </a:solidFill>
                <a:latin typeface="Arial Narrow" pitchFamily="34" charset="0"/>
              </a:rPr>
              <a:t>.</a:t>
            </a:r>
          </a:p>
          <a:p>
            <a:pPr algn="just"/>
            <a:endParaRPr lang="es-PA" sz="2000" dirty="0" smtClean="0">
              <a:solidFill>
                <a:srgbClr val="222268"/>
              </a:solidFill>
              <a:latin typeface="Arial Narrow" pitchFamily="34" charset="0"/>
            </a:endParaRPr>
          </a:p>
        </p:txBody>
      </p:sp>
    </p:spTree>
  </p:cSld>
  <p:clrMapOvr>
    <a:masterClrMapping/>
  </p:clrMapOvr>
  <p:transition spd="slow" advTm="22402">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28625" y="1052513"/>
            <a:ext cx="8229600" cy="1143000"/>
          </a:xfrm>
        </p:spPr>
        <p:txBody>
          <a:bodyPr/>
          <a:lstStyle/>
          <a:p>
            <a:pPr algn="ctr">
              <a:defRPr/>
            </a:pPr>
            <a:r>
              <a:rPr lang="es-ES" sz="2200" b="1" dirty="0" smtClean="0">
                <a:solidFill>
                  <a:schemeClr val="tx1"/>
                </a:solidFill>
                <a:latin typeface="Arial Narrow" pitchFamily="34" charset="0"/>
              </a:rPr>
              <a:t/>
            </a:r>
            <a:br>
              <a:rPr lang="es-ES" sz="2200" b="1" dirty="0" smtClean="0">
                <a:solidFill>
                  <a:schemeClr val="tx1"/>
                </a:solidFill>
                <a:latin typeface="Arial Narrow" pitchFamily="34" charset="0"/>
              </a:rPr>
            </a:br>
            <a:r>
              <a:rPr lang="es-ES" sz="2600" b="1" dirty="0" smtClean="0">
                <a:solidFill>
                  <a:schemeClr val="accent2">
                    <a:lumMod val="75000"/>
                  </a:schemeClr>
                </a:solidFill>
              </a:rPr>
              <a:t>La Labor Consular al Servicio de los Ciudadanos </a:t>
            </a:r>
            <a:r>
              <a:rPr lang="es-ES" sz="2200" b="1" dirty="0" smtClean="0">
                <a:solidFill>
                  <a:schemeClr val="tx1"/>
                </a:solidFill>
                <a:latin typeface="Arial Narrow" pitchFamily="34" charset="0"/>
              </a:rPr>
              <a:t/>
            </a:r>
            <a:br>
              <a:rPr lang="es-ES" sz="2200" b="1" dirty="0" smtClean="0">
                <a:solidFill>
                  <a:schemeClr val="tx1"/>
                </a:solidFill>
                <a:latin typeface="Arial Narrow" pitchFamily="34" charset="0"/>
              </a:rPr>
            </a:br>
            <a:r>
              <a:rPr lang="es-ES" sz="1600" b="1" dirty="0" smtClean="0">
                <a:solidFill>
                  <a:schemeClr val="accent2">
                    <a:lumMod val="75000"/>
                  </a:schemeClr>
                </a:solidFill>
              </a:rPr>
              <a:t>Departamento Consular del Ministerio de Relaciones Exteriores de Panamá</a:t>
            </a:r>
            <a:endParaRPr lang="es-ES" sz="2600" b="1" dirty="0" smtClean="0">
              <a:solidFill>
                <a:schemeClr val="accent2">
                  <a:lumMod val="75000"/>
                </a:schemeClr>
              </a:solidFill>
            </a:endParaRPr>
          </a:p>
        </p:txBody>
      </p:sp>
      <p:sp>
        <p:nvSpPr>
          <p:cNvPr id="46082" name="Rectangle 3"/>
          <p:cNvSpPr>
            <a:spLocks noGrp="1" noChangeArrowheads="1"/>
          </p:cNvSpPr>
          <p:nvPr>
            <p:ph sz="half" idx="2"/>
          </p:nvPr>
        </p:nvSpPr>
        <p:spPr>
          <a:xfrm>
            <a:off x="457200" y="2420938"/>
            <a:ext cx="4040188" cy="4248422"/>
          </a:xfrm>
        </p:spPr>
        <p:txBody>
          <a:bodyPr/>
          <a:lstStyle/>
          <a:p>
            <a:pPr algn="just"/>
            <a:r>
              <a:rPr lang="es-PA" sz="1800" dirty="0" smtClean="0">
                <a:solidFill>
                  <a:srgbClr val="222268"/>
                </a:solidFill>
                <a:latin typeface="+mj-lt"/>
              </a:rPr>
              <a:t>El Departamento Consular brinda servicios al público como la atención de consultas telefónicas y personales, sobre los consulados y sus competencias, la calidad de sus servicios, la emisión de constancias relativas a la labor del Departamento y de los consulados, así como la cooperación en la localización de ciudadanos panameños en el exterior y la asistencia consular.</a:t>
            </a:r>
          </a:p>
        </p:txBody>
      </p:sp>
      <p:sp>
        <p:nvSpPr>
          <p:cNvPr id="46083" name="3 Marcador de contenido"/>
          <p:cNvSpPr>
            <a:spLocks noGrp="1"/>
          </p:cNvSpPr>
          <p:nvPr>
            <p:ph sz="quarter" idx="4"/>
          </p:nvPr>
        </p:nvSpPr>
        <p:spPr>
          <a:xfrm>
            <a:off x="4645025" y="2492375"/>
            <a:ext cx="4041775" cy="3951288"/>
          </a:xfrm>
        </p:spPr>
        <p:txBody>
          <a:bodyPr/>
          <a:lstStyle/>
          <a:p>
            <a:pPr algn="just"/>
            <a:r>
              <a:rPr lang="es-ES" sz="1800" dirty="0" smtClean="0">
                <a:latin typeface="+mj-lt"/>
              </a:rPr>
              <a:t>La labor consular al ciudadano se refleja directamente en la Sección de Asistencia y Protección Consular que coordina, apoya y gestiona la asistencia y protección consular </a:t>
            </a:r>
            <a:r>
              <a:rPr lang="es-ES" sz="1800" dirty="0" smtClean="0">
                <a:latin typeface="+mj-lt"/>
              </a:rPr>
              <a:t> y en la Sección de Hechos Vitales y Legalizaciones que asiste en los </a:t>
            </a:r>
            <a:r>
              <a:rPr lang="es-ES" sz="1800" dirty="0" smtClean="0">
                <a:latin typeface="+mj-lt"/>
              </a:rPr>
              <a:t>trámites de acciones relativas al estado civil y la capacidad legal en favor de ciudadanos panameños en el exterior.</a:t>
            </a:r>
          </a:p>
          <a:p>
            <a:pPr algn="just"/>
            <a:endParaRPr lang="es-PA" sz="2000" dirty="0" smtClean="0"/>
          </a:p>
        </p:txBody>
      </p:sp>
    </p:spTree>
  </p:cSld>
  <p:clrMapOvr>
    <a:masterClrMapping/>
  </p:clrMapOvr>
  <p:transition spd="slow" advTm="36208">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4 CuadroTexto"/>
          <p:cNvSpPr txBox="1">
            <a:spLocks noChangeArrowheads="1"/>
          </p:cNvSpPr>
          <p:nvPr/>
        </p:nvSpPr>
        <p:spPr bwMode="auto">
          <a:xfrm>
            <a:off x="755576" y="2996952"/>
            <a:ext cx="8066087" cy="2308225"/>
          </a:xfrm>
          <a:prstGeom prst="rect">
            <a:avLst/>
          </a:prstGeom>
          <a:noFill/>
          <a:ln w="9525">
            <a:noFill/>
            <a:miter lim="800000"/>
            <a:headEnd/>
            <a:tailEnd/>
          </a:ln>
        </p:spPr>
        <p:txBody>
          <a:bodyPr>
            <a:spAutoFit/>
          </a:bodyPr>
          <a:lstStyle/>
          <a:p>
            <a:pPr algn="ctr"/>
            <a:r>
              <a:rPr lang="es-PA" sz="3600" dirty="0">
                <a:solidFill>
                  <a:schemeClr val="bg1"/>
                </a:solidFill>
              </a:rPr>
              <a:t>1. </a:t>
            </a:r>
            <a:r>
              <a:rPr lang="es-PA" sz="3600" dirty="0" smtClean="0">
                <a:solidFill>
                  <a:schemeClr val="bg1"/>
                </a:solidFill>
              </a:rPr>
              <a:t>	Fundamento </a:t>
            </a:r>
            <a:r>
              <a:rPr lang="es-PA" sz="3600" dirty="0">
                <a:solidFill>
                  <a:schemeClr val="bg1"/>
                </a:solidFill>
              </a:rPr>
              <a:t>Legal del Servicio </a:t>
            </a:r>
            <a:r>
              <a:rPr lang="es-PA" sz="3600" dirty="0" smtClean="0">
                <a:solidFill>
                  <a:schemeClr val="bg1"/>
                </a:solidFill>
              </a:rPr>
              <a:t>	Consular</a:t>
            </a:r>
            <a:endParaRPr lang="es-PA" sz="3600" dirty="0">
              <a:solidFill>
                <a:schemeClr val="bg1"/>
              </a:solidFill>
            </a:endParaRPr>
          </a:p>
          <a:p>
            <a:r>
              <a:rPr lang="es-PA" sz="3600" dirty="0">
                <a:solidFill>
                  <a:schemeClr val="bg1"/>
                </a:solidFill>
              </a:rPr>
              <a:t/>
            </a:r>
            <a:br>
              <a:rPr lang="es-PA" sz="3600" dirty="0">
                <a:solidFill>
                  <a:schemeClr val="bg1"/>
                </a:solidFill>
              </a:rPr>
            </a:br>
            <a:endParaRPr lang="es-PA" sz="3600" dirty="0">
              <a:solidFill>
                <a:schemeClr val="bg1"/>
              </a:solidFill>
            </a:endParaRPr>
          </a:p>
        </p:txBody>
      </p:sp>
    </p:spTree>
  </p:cSld>
  <p:clrMapOvr>
    <a:masterClrMapping/>
  </p:clrMapOvr>
  <p:transition spd="slow" advTm="5507">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28625" y="908050"/>
            <a:ext cx="8229600" cy="1143000"/>
          </a:xfrm>
        </p:spPr>
        <p:txBody>
          <a:bodyPr/>
          <a:lstStyle/>
          <a:p>
            <a:pPr algn="ctr">
              <a:defRPr/>
            </a:pPr>
            <a:r>
              <a:rPr lang="es-ES" sz="2400" b="1" dirty="0" smtClean="0">
                <a:solidFill>
                  <a:schemeClr val="accent2">
                    <a:lumMod val="75000"/>
                  </a:schemeClr>
                </a:solidFill>
              </a:rPr>
              <a:t>La Labor Consular al Servicio de los Ciudadanos </a:t>
            </a:r>
            <a:r>
              <a:rPr lang="es-ES" sz="1600" b="1" dirty="0" smtClean="0">
                <a:solidFill>
                  <a:schemeClr val="tx1"/>
                </a:solidFill>
                <a:latin typeface="Arial Narrow" pitchFamily="34" charset="0"/>
              </a:rPr>
              <a:t/>
            </a:r>
            <a:br>
              <a:rPr lang="es-ES" sz="1600" b="1" dirty="0" smtClean="0">
                <a:solidFill>
                  <a:schemeClr val="tx1"/>
                </a:solidFill>
                <a:latin typeface="Arial Narrow" pitchFamily="34" charset="0"/>
              </a:rPr>
            </a:br>
            <a:r>
              <a:rPr lang="es-ES" sz="1600" b="1" dirty="0" smtClean="0">
                <a:solidFill>
                  <a:schemeClr val="accent2">
                    <a:lumMod val="75000"/>
                  </a:schemeClr>
                </a:solidFill>
              </a:rPr>
              <a:t>Departamento Consular del Ministerio de Relaciones Exteriores de Panamá</a:t>
            </a:r>
            <a:endParaRPr lang="es-ES" sz="1600" b="1" dirty="0" smtClean="0">
              <a:solidFill>
                <a:schemeClr val="tx1"/>
              </a:solidFill>
              <a:latin typeface="Arial Narrow" pitchFamily="34" charset="0"/>
            </a:endParaRPr>
          </a:p>
        </p:txBody>
      </p:sp>
      <p:sp>
        <p:nvSpPr>
          <p:cNvPr id="47106" name="Rectangle 3"/>
          <p:cNvSpPr>
            <a:spLocks noGrp="1" noChangeArrowheads="1"/>
          </p:cNvSpPr>
          <p:nvPr>
            <p:ph sz="half" idx="2"/>
          </p:nvPr>
        </p:nvSpPr>
        <p:spPr>
          <a:xfrm>
            <a:off x="457200" y="2574056"/>
            <a:ext cx="4040188" cy="3951288"/>
          </a:xfrm>
        </p:spPr>
        <p:txBody>
          <a:bodyPr/>
          <a:lstStyle/>
          <a:p>
            <a:pPr algn="just">
              <a:lnSpc>
                <a:spcPct val="80000"/>
              </a:lnSpc>
            </a:pPr>
            <a:r>
              <a:rPr lang="es-ES" sz="2000" dirty="0" smtClean="0">
                <a:latin typeface="+mj-lt"/>
              </a:rPr>
              <a:t>Repatriaciones: se canalizan a través del Departamento Consular, a solicitud de un familiar o el Cónsul que atiende el caso</a:t>
            </a:r>
            <a:r>
              <a:rPr lang="es-ES" sz="2000" b="1" dirty="0" smtClean="0">
                <a:latin typeface="+mj-lt"/>
              </a:rPr>
              <a:t>.</a:t>
            </a:r>
          </a:p>
          <a:p>
            <a:pPr algn="just">
              <a:lnSpc>
                <a:spcPct val="80000"/>
              </a:lnSpc>
            </a:pPr>
            <a:endParaRPr lang="es-ES" sz="1100" dirty="0" smtClean="0">
              <a:latin typeface="+mj-lt"/>
            </a:endParaRPr>
          </a:p>
          <a:p>
            <a:pPr algn="just">
              <a:lnSpc>
                <a:spcPct val="80000"/>
              </a:lnSpc>
            </a:pPr>
            <a:r>
              <a:rPr lang="es-ES" sz="2000" dirty="0" smtClean="0">
                <a:latin typeface="+mj-lt"/>
              </a:rPr>
              <a:t>Fallecimiento de Panameño en el Exterior: se ofrece asistencia a los familiares sobre el procedimiento a seguir para el traslado del cadáver.</a:t>
            </a:r>
            <a:r>
              <a:rPr lang="es-ES" sz="2000" b="1" dirty="0" smtClean="0">
                <a:latin typeface="+mj-lt"/>
              </a:rPr>
              <a:t>  </a:t>
            </a:r>
            <a:r>
              <a:rPr lang="es-ES" sz="2000" dirty="0" smtClean="0">
                <a:latin typeface="+mj-lt"/>
              </a:rPr>
              <a:t>En algunos casos, sufraga los costos del traslado.</a:t>
            </a:r>
            <a:endParaRPr lang="es-ES" sz="2000" dirty="0" smtClean="0">
              <a:latin typeface="+mj-lt"/>
            </a:endParaRPr>
          </a:p>
        </p:txBody>
      </p:sp>
      <p:sp>
        <p:nvSpPr>
          <p:cNvPr id="47107" name="3 Marcador de contenido"/>
          <p:cNvSpPr>
            <a:spLocks noGrp="1"/>
          </p:cNvSpPr>
          <p:nvPr>
            <p:ph sz="quarter" idx="4"/>
          </p:nvPr>
        </p:nvSpPr>
        <p:spPr>
          <a:xfrm>
            <a:off x="4645025" y="2205038"/>
            <a:ext cx="4041775" cy="4104282"/>
          </a:xfrm>
        </p:spPr>
        <p:txBody>
          <a:bodyPr/>
          <a:lstStyle/>
          <a:p>
            <a:pPr algn="just">
              <a:lnSpc>
                <a:spcPct val="80000"/>
              </a:lnSpc>
            </a:pPr>
            <a:r>
              <a:rPr lang="es-ES" sz="2000" dirty="0" smtClean="0">
                <a:latin typeface="+mj-lt"/>
              </a:rPr>
              <a:t>Detenidos: Se tramita la solicitud de los familiares del detenido para que el Cónsul garantice que el proceso se apega a la legislación de ese país</a:t>
            </a:r>
            <a:r>
              <a:rPr lang="es-ES" sz="2000" b="1" dirty="0" smtClean="0">
                <a:latin typeface="+mj-lt"/>
              </a:rPr>
              <a:t>. </a:t>
            </a:r>
            <a:r>
              <a:rPr lang="es-ES" sz="2000" dirty="0" smtClean="0">
                <a:latin typeface="+mj-lt"/>
              </a:rPr>
              <a:t>Se exige la supervisión consular para exigir el cumplimiento del respeto de los derechos humanos.</a:t>
            </a:r>
            <a:endParaRPr lang="es-ES" sz="2000" dirty="0" smtClean="0">
              <a:latin typeface="+mj-lt"/>
            </a:endParaRPr>
          </a:p>
          <a:p>
            <a:pPr algn="just">
              <a:lnSpc>
                <a:spcPct val="80000"/>
              </a:lnSpc>
            </a:pPr>
            <a:r>
              <a:rPr lang="es-ES" sz="2000" dirty="0" smtClean="0">
                <a:latin typeface="+mj-lt"/>
              </a:rPr>
              <a:t>Localización </a:t>
            </a:r>
            <a:r>
              <a:rPr lang="es-ES" sz="2000" dirty="0" smtClean="0">
                <a:latin typeface="+mj-lt"/>
              </a:rPr>
              <a:t>de Ciudadano Panameño en el Exterior</a:t>
            </a:r>
            <a:r>
              <a:rPr lang="es-ES" sz="2000" b="1" dirty="0" smtClean="0">
                <a:latin typeface="+mj-lt"/>
              </a:rPr>
              <a:t>: </a:t>
            </a:r>
            <a:r>
              <a:rPr lang="es-ES" sz="2000" dirty="0" smtClean="0">
                <a:latin typeface="+mj-lt"/>
              </a:rPr>
              <a:t>se gestiona ante las autoridades del Estado Receptor la asistencia para ubicar el paradero del </a:t>
            </a:r>
            <a:r>
              <a:rPr lang="es-ES" sz="2000" dirty="0" smtClean="0">
                <a:latin typeface="+mj-lt"/>
              </a:rPr>
              <a:t>connacional.</a:t>
            </a:r>
            <a:endParaRPr lang="es-ES" sz="2000" b="1" dirty="0" smtClean="0">
              <a:latin typeface="+mj-lt"/>
            </a:endParaRPr>
          </a:p>
          <a:p>
            <a:pPr algn="just">
              <a:lnSpc>
                <a:spcPct val="80000"/>
              </a:lnSpc>
            </a:pPr>
            <a:endParaRPr lang="es-ES" sz="2000" b="1" dirty="0" smtClean="0">
              <a:latin typeface="+mj-lt"/>
            </a:endParaRPr>
          </a:p>
        </p:txBody>
      </p:sp>
    </p:spTree>
  </p:cSld>
  <p:clrMapOvr>
    <a:masterClrMapping/>
  </p:clrMapOvr>
  <p:transition spd="slow" advTm="25475">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a:xfrm>
            <a:off x="179388" y="1268413"/>
            <a:ext cx="8686800" cy="638175"/>
          </a:xfrm>
        </p:spPr>
        <p:txBody>
          <a:bodyPr/>
          <a:lstStyle/>
          <a:p>
            <a:pPr algn="ctr">
              <a:defRPr/>
            </a:pPr>
            <a:r>
              <a:rPr lang="es-ES" sz="2000" b="1" dirty="0" smtClean="0">
                <a:solidFill>
                  <a:schemeClr val="accent2">
                    <a:lumMod val="75000"/>
                  </a:schemeClr>
                </a:solidFill>
              </a:rPr>
              <a:t>La Labor Consular al Servicio de los Ciudadanos </a:t>
            </a:r>
            <a:r>
              <a:rPr lang="es-ES" sz="2000" b="1" dirty="0" smtClean="0">
                <a:solidFill>
                  <a:schemeClr val="tx1"/>
                </a:solidFill>
                <a:latin typeface="Arial Narrow" pitchFamily="34" charset="0"/>
              </a:rPr>
              <a:t/>
            </a:r>
            <a:br>
              <a:rPr lang="es-ES" sz="2000" b="1" dirty="0" smtClean="0">
                <a:solidFill>
                  <a:schemeClr val="tx1"/>
                </a:solidFill>
                <a:latin typeface="Arial Narrow" pitchFamily="34" charset="0"/>
              </a:rPr>
            </a:br>
            <a:r>
              <a:rPr lang="es-ES" sz="1800" b="1" dirty="0" smtClean="0">
                <a:solidFill>
                  <a:schemeClr val="accent2">
                    <a:lumMod val="75000"/>
                  </a:schemeClr>
                </a:solidFill>
              </a:rPr>
              <a:t>Departamento Consular del Ministerio de Relaciones Exteriores de Panamá</a:t>
            </a:r>
            <a:endParaRPr lang="es-ES" sz="2000" b="1" dirty="0" smtClean="0">
              <a:solidFill>
                <a:schemeClr val="tx1"/>
              </a:solidFill>
              <a:latin typeface="Arial Narrow" pitchFamily="34" charset="0"/>
            </a:endParaRPr>
          </a:p>
        </p:txBody>
      </p:sp>
      <p:sp>
        <p:nvSpPr>
          <p:cNvPr id="48130" name="Rectangle 3"/>
          <p:cNvSpPr>
            <a:spLocks noGrp="1" noChangeArrowheads="1"/>
          </p:cNvSpPr>
          <p:nvPr>
            <p:ph type="body" idx="4294967295"/>
          </p:nvPr>
        </p:nvSpPr>
        <p:spPr>
          <a:xfrm>
            <a:off x="358775" y="2060575"/>
            <a:ext cx="8461375" cy="4032250"/>
          </a:xfrm>
        </p:spPr>
        <p:txBody>
          <a:bodyPr/>
          <a:lstStyle/>
          <a:p>
            <a:pPr algn="just">
              <a:buFontTx/>
              <a:buNone/>
            </a:pPr>
            <a:endParaRPr lang="es-PA" sz="2400" dirty="0" smtClean="0"/>
          </a:p>
          <a:p>
            <a:pPr algn="just">
              <a:buFontTx/>
              <a:buNone/>
            </a:pPr>
            <a:r>
              <a:rPr lang="es-PA" sz="2400" dirty="0" smtClean="0"/>
              <a:t>	</a:t>
            </a:r>
            <a:r>
              <a:rPr lang="es-PA" sz="2400" i="1" dirty="0" smtClean="0">
                <a:latin typeface="Arial Narrow" pitchFamily="34" charset="0"/>
              </a:rPr>
              <a:t>La Labor Consular se ha trasformado en los últimos años sobretodo,  con la formulación y puesta en práctica de una política que ha sido llamada de reforma consular, de protección, asistencia de panameños en el exterior cuyo objetivo ha sido impregnar los consulados de una clara filosofía de servicio público y vocación </a:t>
            </a:r>
            <a:r>
              <a:rPr lang="es-PA" sz="2400" i="1" dirty="0" smtClean="0">
                <a:latin typeface="Arial Narrow" pitchFamily="34" charset="0"/>
              </a:rPr>
              <a:t>social.</a:t>
            </a:r>
            <a:endParaRPr lang="es-PA" sz="2400" i="1" dirty="0" smtClean="0">
              <a:latin typeface="Arial Narrow" pitchFamily="34" charset="0"/>
            </a:endParaRPr>
          </a:p>
          <a:p>
            <a:pPr>
              <a:buFontTx/>
              <a:buNone/>
            </a:pPr>
            <a:endParaRPr lang="es-MX" sz="1600" dirty="0" smtClean="0"/>
          </a:p>
          <a:p>
            <a:pPr>
              <a:buFontTx/>
              <a:buNone/>
            </a:pPr>
            <a:endParaRPr lang="es-MX" sz="1600" dirty="0" smtClean="0"/>
          </a:p>
          <a:p>
            <a:pPr>
              <a:buFontTx/>
              <a:buNone/>
            </a:pPr>
            <a:endParaRPr lang="es-PA" sz="1600" dirty="0" smtClean="0"/>
          </a:p>
        </p:txBody>
      </p:sp>
    </p:spTree>
  </p:cSld>
  <p:clrMapOvr>
    <a:masterClrMapping/>
  </p:clrMapOvr>
  <p:transition spd="slow" advTm="22058">
    <p:wheel spokes="2"/>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90" name="Rectangle 2"/>
          <p:cNvSpPr>
            <a:spLocks noGrp="1" noChangeArrowheads="1"/>
          </p:cNvSpPr>
          <p:nvPr>
            <p:ph type="title" idx="4294967295"/>
          </p:nvPr>
        </p:nvSpPr>
        <p:spPr>
          <a:xfrm>
            <a:off x="428625" y="1143000"/>
            <a:ext cx="8229600" cy="1143000"/>
          </a:xfrm>
        </p:spPr>
        <p:txBody>
          <a:bodyPr/>
          <a:lstStyle/>
          <a:p>
            <a:pPr algn="just"/>
            <a:r>
              <a:rPr lang="es-ES" sz="2400" b="1" smtClean="0">
                <a:solidFill>
                  <a:srgbClr val="262673"/>
                </a:solidFill>
              </a:rPr>
              <a:t>La Labor Consular al Servicio de los Ciudadanos </a:t>
            </a:r>
            <a:r>
              <a:rPr lang="es-ES" sz="1600" b="1" smtClean="0">
                <a:solidFill>
                  <a:schemeClr val="tx1"/>
                </a:solidFill>
                <a:latin typeface="Arial Narrow" pitchFamily="34" charset="0"/>
              </a:rPr>
              <a:t/>
            </a:r>
            <a:br>
              <a:rPr lang="es-ES" sz="1600" b="1" smtClean="0">
                <a:solidFill>
                  <a:schemeClr val="tx1"/>
                </a:solidFill>
                <a:latin typeface="Arial Narrow" pitchFamily="34" charset="0"/>
              </a:rPr>
            </a:br>
            <a:r>
              <a:rPr lang="es-ES" sz="1600" b="1" smtClean="0">
                <a:solidFill>
                  <a:schemeClr val="tx1"/>
                </a:solidFill>
                <a:latin typeface="Arial Narrow" pitchFamily="34" charset="0"/>
              </a:rPr>
              <a:t>       </a:t>
            </a:r>
            <a:r>
              <a:rPr lang="es-ES" sz="1600" b="1" u="sng" smtClean="0">
                <a:solidFill>
                  <a:srgbClr val="CC3300"/>
                </a:solidFill>
              </a:rPr>
              <a:t>Departamento Consular del Ministerio de Relaciones Exteriores de Panamá</a:t>
            </a:r>
            <a:endParaRPr lang="es-ES" sz="1600" b="1" u="sng" smtClean="0">
              <a:solidFill>
                <a:srgbClr val="CC3300"/>
              </a:solidFill>
              <a:latin typeface="Arial Narrow" pitchFamily="34" charset="0"/>
            </a:endParaRPr>
          </a:p>
        </p:txBody>
      </p:sp>
      <p:sp>
        <p:nvSpPr>
          <p:cNvPr id="93191" name="Rectangle 3"/>
          <p:cNvSpPr>
            <a:spLocks noGrp="1" noChangeArrowheads="1"/>
          </p:cNvSpPr>
          <p:nvPr>
            <p:ph sz="half" idx="4294967295"/>
          </p:nvPr>
        </p:nvSpPr>
        <p:spPr>
          <a:xfrm>
            <a:off x="900113" y="2276475"/>
            <a:ext cx="6851650" cy="865188"/>
          </a:xfrm>
        </p:spPr>
        <p:txBody>
          <a:bodyPr/>
          <a:lstStyle/>
          <a:p>
            <a:pPr algn="just">
              <a:lnSpc>
                <a:spcPct val="80000"/>
              </a:lnSpc>
              <a:buFontTx/>
              <a:buNone/>
            </a:pPr>
            <a:r>
              <a:rPr lang="es-ES" sz="2000" b="1" dirty="0" smtClean="0"/>
              <a:t>	</a:t>
            </a:r>
            <a:r>
              <a:rPr lang="es-ES" sz="1600" b="1" dirty="0" smtClean="0">
                <a:latin typeface="Arial Narrow" pitchFamily="34" charset="0"/>
              </a:rPr>
              <a:t>Distribución Gráfica del servicio al ciudadano brindado por los Consulados panameños apoyados por el Departamento Consular de la Cancillería, durante el </a:t>
            </a:r>
            <a:r>
              <a:rPr lang="es-ES" sz="1600" b="1" dirty="0" smtClean="0">
                <a:latin typeface="Arial Narrow" pitchFamily="34" charset="0"/>
                <a:ea typeface="Times New Roman" pitchFamily="18" charset="0"/>
                <a:cs typeface="Arial" charset="0"/>
              </a:rPr>
              <a:t>período  2011</a:t>
            </a:r>
          </a:p>
        </p:txBody>
      </p:sp>
      <p:sp>
        <p:nvSpPr>
          <p:cNvPr id="9319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graphicFrame>
        <p:nvGraphicFramePr>
          <p:cNvPr id="6" name="Object 5"/>
          <p:cNvGraphicFramePr>
            <a:graphicFrameLocks noChangeAspect="1"/>
          </p:cNvGraphicFramePr>
          <p:nvPr/>
        </p:nvGraphicFramePr>
        <p:xfrm>
          <a:off x="806450" y="2832100"/>
          <a:ext cx="7243763" cy="37607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Tm="16864">
    <p:circl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5"/>
          <p:cNvSpPr>
            <a:spLocks noGrp="1" noChangeArrowheads="1"/>
          </p:cNvSpPr>
          <p:nvPr>
            <p:ph type="title" idx="4294967295"/>
          </p:nvPr>
        </p:nvSpPr>
        <p:spPr/>
        <p:txBody>
          <a:bodyPr/>
          <a:lstStyle/>
          <a:p>
            <a:pPr algn="ctr"/>
            <a:r>
              <a:rPr lang="es-ES" sz="3200" b="1" smtClean="0"/>
              <a:t>Asistencia Consular</a:t>
            </a:r>
          </a:p>
        </p:txBody>
      </p:sp>
      <p:graphicFrame>
        <p:nvGraphicFramePr>
          <p:cNvPr id="4" name="Object 3"/>
          <p:cNvGraphicFramePr>
            <a:graphicFrameLocks noGrp="1" noChangeAspect="1"/>
          </p:cNvGraphicFramePr>
          <p:nvPr>
            <p:ph idx="4294967295"/>
          </p:nvPr>
        </p:nvGraphicFramePr>
        <p:xfrm>
          <a:off x="1093788" y="2046288"/>
          <a:ext cx="7099300" cy="41894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Tm="8658">
    <p:wheel spokes="8"/>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sz="2400" b="1" dirty="0" smtClean="0">
                <a:latin typeface="Arial Narrow" pitchFamily="34" charset="0"/>
              </a:rPr>
              <a:t>La Labor Consular al Servicio de los Ciudadanos </a:t>
            </a:r>
            <a:br>
              <a:rPr lang="es-MX" sz="2400" b="1" dirty="0" smtClean="0">
                <a:latin typeface="Arial Narrow" pitchFamily="34" charset="0"/>
              </a:rPr>
            </a:br>
            <a:r>
              <a:rPr lang="es-MX" sz="2400" b="1" dirty="0" smtClean="0">
                <a:latin typeface="Arial Narrow" pitchFamily="34" charset="0"/>
              </a:rPr>
              <a:t>Departamento Consular del Ministerio de Relaciones Exteriores de </a:t>
            </a:r>
            <a:r>
              <a:rPr lang="es-MX" sz="2400" b="1" dirty="0" smtClean="0">
                <a:latin typeface="Arial Narrow" pitchFamily="34" charset="0"/>
              </a:rPr>
              <a:t>Panamá y Consulados Acreditados en Panamá</a:t>
            </a:r>
            <a:endParaRPr lang="es-MX" sz="2400" b="1" dirty="0">
              <a:latin typeface="Arial Narrow" pitchFamily="34" charset="0"/>
            </a:endParaRPr>
          </a:p>
        </p:txBody>
      </p:sp>
      <p:sp>
        <p:nvSpPr>
          <p:cNvPr id="3" name="2 Marcador de contenido"/>
          <p:cNvSpPr>
            <a:spLocks noGrp="1"/>
          </p:cNvSpPr>
          <p:nvPr>
            <p:ph sz="half" idx="2"/>
          </p:nvPr>
        </p:nvSpPr>
        <p:spPr>
          <a:xfrm>
            <a:off x="457200" y="2492895"/>
            <a:ext cx="4040188" cy="4104457"/>
          </a:xfrm>
        </p:spPr>
        <p:txBody>
          <a:bodyPr/>
          <a:lstStyle/>
          <a:p>
            <a:r>
              <a:rPr lang="es-ES_tradnl" sz="2000" dirty="0" smtClean="0">
                <a:latin typeface="Arial Narrow" pitchFamily="34" charset="0"/>
              </a:rPr>
              <a:t>Reuniones ofrecidas por Cancillería panameña para acercar a los Consulados extranjeros acreditados en nuestro país con las instituciones gubernamentales y </a:t>
            </a:r>
            <a:r>
              <a:rPr lang="es-ES_tradnl" sz="2000" dirty="0" err="1" smtClean="0">
                <a:latin typeface="Arial Narrow" pitchFamily="34" charset="0"/>
              </a:rPr>
              <a:t>ONG`s</a:t>
            </a:r>
            <a:r>
              <a:rPr lang="es-ES_tradnl" sz="2000" dirty="0" smtClean="0">
                <a:latin typeface="Arial Narrow" pitchFamily="34" charset="0"/>
              </a:rPr>
              <a:t> radicadas en Panamá.</a:t>
            </a:r>
          </a:p>
          <a:p>
            <a:r>
              <a:rPr lang="es-ES_tradnl" sz="2000" dirty="0" smtClean="0">
                <a:latin typeface="Arial Narrow" pitchFamily="34" charset="0"/>
              </a:rPr>
              <a:t>Reuniones informativas sobre nuevas leyes que buscan igualmente el beneficio del nacional extranjero en nuestro país (Moratorias de Migración, Reformas a la Ley de Migración, Laboral, Leyes de nueva data, etc.)</a:t>
            </a:r>
            <a:endParaRPr lang="es-MX" sz="2000" dirty="0">
              <a:latin typeface="Arial Narrow" pitchFamily="34" charset="0"/>
            </a:endParaRPr>
          </a:p>
        </p:txBody>
      </p:sp>
      <p:sp>
        <p:nvSpPr>
          <p:cNvPr id="4" name="3 Marcador de contenido"/>
          <p:cNvSpPr>
            <a:spLocks noGrp="1"/>
          </p:cNvSpPr>
          <p:nvPr>
            <p:ph sz="quarter" idx="4"/>
          </p:nvPr>
        </p:nvSpPr>
        <p:spPr>
          <a:xfrm>
            <a:off x="4645025" y="2492895"/>
            <a:ext cx="4041775" cy="3888433"/>
          </a:xfrm>
        </p:spPr>
        <p:txBody>
          <a:bodyPr/>
          <a:lstStyle/>
          <a:p>
            <a:r>
              <a:rPr lang="es-ES_tradnl" sz="2000" dirty="0" smtClean="0">
                <a:latin typeface="Arial Narrow" pitchFamily="34" charset="0"/>
              </a:rPr>
              <a:t>Información sobre la creación de protocolos de asistencia interinstitucional para migrantes víctimas de trata de personas.</a:t>
            </a:r>
          </a:p>
          <a:p>
            <a:r>
              <a:rPr lang="es-ES_tradnl" sz="2000" dirty="0" smtClean="0">
                <a:latin typeface="Arial Narrow" pitchFamily="34" charset="0"/>
              </a:rPr>
              <a:t> Orientación a los Consulados acreditados en Panamá en los procedimientos y actividades de las oficinas panameñas que trabajen temas de asuntos jurídicos y/o asistencia humanitaria, que conlleven el respeto de todos los derechos del  migrante en Panamá.</a:t>
            </a:r>
            <a:endParaRPr lang="es-MX" sz="2000" dirty="0">
              <a:latin typeface="Arial Narrow" pitchFamily="34" charset="0"/>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5 Título"/>
          <p:cNvSpPr>
            <a:spLocks noGrp="1"/>
          </p:cNvSpPr>
          <p:nvPr>
            <p:ph type="ctrTitle"/>
          </p:nvPr>
        </p:nvSpPr>
        <p:spPr>
          <a:xfrm>
            <a:off x="683568" y="2204864"/>
            <a:ext cx="7772400" cy="2622153"/>
          </a:xfrm>
        </p:spPr>
        <p:txBody>
          <a:bodyPr/>
          <a:lstStyle/>
          <a:p>
            <a:r>
              <a:rPr lang="es-ES" dirty="0" smtClean="0"/>
              <a:t/>
            </a:r>
            <a:br>
              <a:rPr lang="es-ES" dirty="0" smtClean="0"/>
            </a:br>
            <a:r>
              <a:rPr lang="es-ES" dirty="0" smtClean="0"/>
              <a:t/>
            </a:r>
            <a:br>
              <a:rPr lang="es-ES" dirty="0" smtClean="0"/>
            </a:br>
            <a:r>
              <a:rPr lang="es-ES" dirty="0" smtClean="0"/>
              <a:t>Muchas Gracias</a:t>
            </a:r>
            <a:br>
              <a:rPr lang="es-ES" dirty="0" smtClean="0"/>
            </a:br>
            <a:r>
              <a:rPr lang="es-ES" dirty="0" smtClean="0"/>
              <a:t/>
            </a:r>
            <a:br>
              <a:rPr lang="es-ES" dirty="0" smtClean="0"/>
            </a:br>
            <a:endParaRPr lang="es-ES" dirty="0" smtClean="0"/>
          </a:p>
        </p:txBody>
      </p:sp>
      <p:sp>
        <p:nvSpPr>
          <p:cNvPr id="3" name="2 CuadroTexto"/>
          <p:cNvSpPr txBox="1"/>
          <p:nvPr/>
        </p:nvSpPr>
        <p:spPr>
          <a:xfrm>
            <a:off x="4499992" y="4488121"/>
            <a:ext cx="4464496" cy="3477875"/>
          </a:xfrm>
          <a:prstGeom prst="rect">
            <a:avLst/>
          </a:prstGeom>
          <a:noFill/>
        </p:spPr>
        <p:txBody>
          <a:bodyPr wrap="square" rtlCol="0">
            <a:spAutoFit/>
          </a:bodyPr>
          <a:lstStyle/>
          <a:p>
            <a:endParaRPr lang="es-ES" sz="2400" b="1" kern="0" dirty="0" smtClean="0">
              <a:solidFill>
                <a:schemeClr val="bg1"/>
              </a:solidFill>
              <a:latin typeface="Arial Narrow" pitchFamily="34" charset="0"/>
              <a:ea typeface="+mj-ea"/>
              <a:cs typeface="+mj-cs"/>
            </a:endParaRPr>
          </a:p>
          <a:p>
            <a:endParaRPr lang="es-ES" sz="2400" b="1" kern="0" dirty="0" smtClean="0">
              <a:solidFill>
                <a:schemeClr val="bg1"/>
              </a:solidFill>
              <a:latin typeface="Arial Narrow" pitchFamily="34" charset="0"/>
              <a:ea typeface="+mj-ea"/>
              <a:cs typeface="+mj-cs"/>
            </a:endParaRPr>
          </a:p>
          <a:p>
            <a:r>
              <a:rPr lang="es-ES" sz="2400" b="1" kern="0" dirty="0" smtClean="0">
                <a:solidFill>
                  <a:schemeClr val="bg1"/>
                </a:solidFill>
                <a:latin typeface="Arial Narrow" pitchFamily="34" charset="0"/>
                <a:ea typeface="+mj-ea"/>
                <a:cs typeface="+mj-cs"/>
              </a:rPr>
              <a:t>Departamento Consular de DGPE</a:t>
            </a:r>
            <a:endParaRPr lang="es-ES" sz="2400" b="1" kern="0" dirty="0" smtClean="0">
              <a:solidFill>
                <a:schemeClr val="bg1"/>
              </a:solidFill>
              <a:latin typeface="Arial Narrow" pitchFamily="34" charset="0"/>
              <a:ea typeface="+mj-ea"/>
              <a:cs typeface="+mj-cs"/>
            </a:endParaRPr>
          </a:p>
          <a:p>
            <a:r>
              <a:rPr lang="es-ES" sz="2800" b="1" kern="0" dirty="0" smtClean="0">
                <a:solidFill>
                  <a:schemeClr val="bg1"/>
                </a:solidFill>
                <a:latin typeface="Bodoni MT Condensed" pitchFamily="18" charset="0"/>
                <a:ea typeface="+mj-ea"/>
                <a:cs typeface="+mj-cs"/>
              </a:rPr>
              <a:t>Ministerio de Relaciones Exteriores</a:t>
            </a:r>
          </a:p>
          <a:p>
            <a:r>
              <a:rPr lang="es-ES" sz="2800" b="1" kern="0" dirty="0" smtClean="0">
                <a:solidFill>
                  <a:schemeClr val="bg1"/>
                </a:solidFill>
                <a:latin typeface="Bodoni MT Condensed" pitchFamily="18" charset="0"/>
                <a:ea typeface="+mj-ea"/>
                <a:cs typeface="+mj-cs"/>
              </a:rPr>
              <a:t>PANAMA</a:t>
            </a:r>
            <a:endParaRPr lang="es-ES" sz="2800" b="1" kern="0" dirty="0" smtClean="0">
              <a:solidFill>
                <a:schemeClr val="bg1"/>
              </a:solidFill>
              <a:latin typeface="Bodoni MT Condensed" pitchFamily="18" charset="0"/>
              <a:ea typeface="+mj-ea"/>
              <a:cs typeface="+mj-cs"/>
            </a:endParaRPr>
          </a:p>
          <a:p>
            <a:endParaRPr lang="es-ES" sz="3600" b="1" kern="0" dirty="0" smtClean="0">
              <a:solidFill>
                <a:schemeClr val="bg1"/>
              </a:solidFill>
              <a:latin typeface="Bodoni MT Condensed" pitchFamily="18" charset="0"/>
              <a:ea typeface="+mj-ea"/>
              <a:cs typeface="+mj-cs"/>
            </a:endParaRPr>
          </a:p>
          <a:p>
            <a:endParaRPr lang="es-ES" sz="2800" kern="0" dirty="0" smtClean="0">
              <a:solidFill>
                <a:schemeClr val="bg1"/>
              </a:solidFill>
              <a:latin typeface="Bodoni MT Condensed" pitchFamily="18" charset="0"/>
              <a:ea typeface="+mj-ea"/>
              <a:cs typeface="+mj-cs"/>
            </a:endParaRPr>
          </a:p>
          <a:p>
            <a:endParaRPr lang="es-PA" sz="2800" dirty="0">
              <a:latin typeface="Bodoni MT Condensed" pitchFamily="18" charset="0"/>
            </a:endParaRPr>
          </a:p>
        </p:txBody>
      </p:sp>
    </p:spTree>
  </p:cSld>
  <p:clrMapOvr>
    <a:masterClrMapping/>
  </p:clrMapOvr>
  <p:transition spd="slow" advTm="32963">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250825" y="1268413"/>
            <a:ext cx="8569325" cy="720725"/>
          </a:xfrm>
        </p:spPr>
        <p:txBody>
          <a:bodyPr/>
          <a:lstStyle/>
          <a:p>
            <a:pPr algn="ctr">
              <a:lnSpc>
                <a:spcPct val="90000"/>
              </a:lnSpc>
              <a:defRPr/>
            </a:pPr>
            <a:r>
              <a:rPr lang="es-ES" sz="2600" b="1" dirty="0" smtClean="0">
                <a:solidFill>
                  <a:schemeClr val="accent2">
                    <a:lumMod val="75000"/>
                  </a:schemeClr>
                </a:solidFill>
              </a:rPr>
              <a:t>FUNDAMENTO LEGAL DEL SERVICIO CONSULAR</a:t>
            </a:r>
          </a:p>
        </p:txBody>
      </p:sp>
      <p:sp>
        <p:nvSpPr>
          <p:cNvPr id="17410" name="Rectangle 3"/>
          <p:cNvSpPr>
            <a:spLocks noGrp="1" noChangeArrowheads="1"/>
          </p:cNvSpPr>
          <p:nvPr>
            <p:ph type="body" idx="4294967295"/>
          </p:nvPr>
        </p:nvSpPr>
        <p:spPr>
          <a:xfrm>
            <a:off x="574675" y="2205038"/>
            <a:ext cx="8029575" cy="4392612"/>
          </a:xfrm>
        </p:spPr>
        <p:txBody>
          <a:bodyPr/>
          <a:lstStyle/>
          <a:p>
            <a:pPr algn="just"/>
            <a:r>
              <a:rPr lang="es-ES" sz="2000" smtClean="0"/>
              <a:t>El instrumento legal que reglamenta las funciones consulares en la República de Panamá es la Convención de Viena sobre Relaciones Consulares de 1963, aprobada mediante Ley 36 de 22 de febrero de 1967.</a:t>
            </a:r>
          </a:p>
          <a:p>
            <a:pPr algn="just"/>
            <a:endParaRPr lang="es-ES" sz="2000" smtClean="0"/>
          </a:p>
          <a:p>
            <a:pPr algn="just"/>
            <a:r>
              <a:rPr lang="es-ES" sz="2000" smtClean="0"/>
              <a:t>Esta Convención dispuso en su articulado, que para un mejor desarrollo de las funciones consulares, se reserva al Estado el derecho de regular funciones internamente conforme a su propia legislación, como es el caso particular en nuestro país de los Consulados de Carrera y de Marina Mercante.</a:t>
            </a:r>
          </a:p>
          <a:p>
            <a:pPr algn="just"/>
            <a:endParaRPr lang="es-ES" sz="2000" smtClean="0"/>
          </a:p>
        </p:txBody>
      </p:sp>
    </p:spTree>
  </p:cSld>
  <p:clrMapOvr>
    <a:masterClrMapping/>
  </p:clrMapOvr>
  <p:transition spd="slow" advTm="25350">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idx="4294967295"/>
          </p:nvPr>
        </p:nvSpPr>
        <p:spPr/>
        <p:txBody>
          <a:bodyPr/>
          <a:lstStyle/>
          <a:p>
            <a:pPr algn="ctr"/>
            <a:r>
              <a:rPr lang="es-ES" sz="2600" b="1" smtClean="0">
                <a:solidFill>
                  <a:srgbClr val="262673"/>
                </a:solidFill>
              </a:rPr>
              <a:t>FUNDAMENTO LEGAL DEL SERVICIO CONSULAR</a:t>
            </a:r>
          </a:p>
        </p:txBody>
      </p:sp>
      <p:sp>
        <p:nvSpPr>
          <p:cNvPr id="18434" name="Rectangle 3"/>
          <p:cNvSpPr>
            <a:spLocks noGrp="1" noChangeArrowheads="1"/>
          </p:cNvSpPr>
          <p:nvPr>
            <p:ph type="body" idx="4294967295"/>
          </p:nvPr>
        </p:nvSpPr>
        <p:spPr>
          <a:xfrm>
            <a:off x="214313" y="1773238"/>
            <a:ext cx="8713787" cy="4752106"/>
          </a:xfrm>
        </p:spPr>
        <p:txBody>
          <a:bodyPr/>
          <a:lstStyle/>
          <a:p>
            <a:pPr>
              <a:spcBef>
                <a:spcPts val="0"/>
              </a:spcBef>
              <a:buNone/>
            </a:pPr>
            <a:r>
              <a:rPr lang="es-ES" sz="2000" dirty="0" smtClean="0"/>
              <a:t>	</a:t>
            </a:r>
          </a:p>
          <a:p>
            <a:pPr>
              <a:spcBef>
                <a:spcPts val="0"/>
              </a:spcBef>
              <a:buNone/>
            </a:pPr>
            <a:r>
              <a:rPr lang="es-ES" sz="2400" dirty="0" smtClean="0"/>
              <a:t>La ley 28 de 7 de julio de 1999, establece lo siguiente:</a:t>
            </a:r>
          </a:p>
          <a:p>
            <a:pPr>
              <a:spcBef>
                <a:spcPts val="0"/>
              </a:spcBef>
              <a:buNone/>
            </a:pPr>
            <a:endParaRPr lang="es-ES" sz="2400" dirty="0" smtClean="0"/>
          </a:p>
          <a:p>
            <a:pPr>
              <a:spcBef>
                <a:spcPts val="0"/>
              </a:spcBef>
            </a:pPr>
            <a:r>
              <a:rPr lang="es-ES" sz="1800" b="1" dirty="0" smtClean="0"/>
              <a:t>Artículo 4. </a:t>
            </a:r>
            <a:r>
              <a:rPr lang="es-ES" sz="1800" dirty="0" smtClean="0"/>
              <a:t>Son funciones específicas de gestión del Ministerio de Relaciones</a:t>
            </a:r>
          </a:p>
          <a:p>
            <a:pPr>
              <a:spcBef>
                <a:spcPts val="0"/>
              </a:spcBef>
              <a:buNone/>
            </a:pPr>
            <a:r>
              <a:rPr lang="es-ES" sz="1800" dirty="0" smtClean="0"/>
              <a:t>	Exteriores, las siguientes:</a:t>
            </a:r>
          </a:p>
          <a:p>
            <a:pPr>
              <a:lnSpc>
                <a:spcPct val="90000"/>
              </a:lnSpc>
              <a:buFontTx/>
              <a:buNone/>
            </a:pPr>
            <a:r>
              <a:rPr lang="es-ES" sz="1600" dirty="0" smtClean="0"/>
              <a:t>	</a:t>
            </a:r>
            <a:r>
              <a:rPr lang="es-ES" sz="1800" dirty="0" smtClean="0"/>
              <a:t>1. …………..</a:t>
            </a:r>
          </a:p>
          <a:p>
            <a:pPr>
              <a:lnSpc>
                <a:spcPct val="90000"/>
              </a:lnSpc>
              <a:buFontTx/>
              <a:buNone/>
            </a:pPr>
            <a:r>
              <a:rPr lang="es-ES" sz="1800" dirty="0" smtClean="0"/>
              <a:t>	7. En materia diplomática y consular:</a:t>
            </a:r>
          </a:p>
          <a:p>
            <a:pPr>
              <a:lnSpc>
                <a:spcPct val="90000"/>
              </a:lnSpc>
              <a:buFontTx/>
              <a:buNone/>
            </a:pPr>
            <a:r>
              <a:rPr lang="es-ES" sz="1600" dirty="0" smtClean="0"/>
              <a:t>		</a:t>
            </a:r>
            <a:r>
              <a:rPr lang="es-ES" sz="1700" dirty="0" smtClean="0"/>
              <a:t>a. Planificar, reglamentar, administrar y desarrollar la carrera diplomática y 		Consular.</a:t>
            </a:r>
          </a:p>
          <a:p>
            <a:pPr>
              <a:lnSpc>
                <a:spcPct val="90000"/>
              </a:lnSpc>
              <a:buFontTx/>
              <a:buNone/>
            </a:pPr>
            <a:r>
              <a:rPr lang="es-ES" sz="1700" dirty="0" smtClean="0"/>
              <a:t>		b. Capacitar y actualizar a los miembros del Servicio Exterior, mantener una política  de investigaciones y publicaciones y promover cursos de capacitación para otros 	estamentos, en temas relacionados con la política exterior del país.</a:t>
            </a:r>
          </a:p>
          <a:p>
            <a:pPr>
              <a:lnSpc>
                <a:spcPct val="90000"/>
              </a:lnSpc>
              <a:buFontTx/>
              <a:buNone/>
            </a:pPr>
            <a:r>
              <a:rPr lang="es-ES" sz="1700" dirty="0" smtClean="0"/>
              <a:t>		c. Custodiar la documentación histórico-diplomática de la Nación.</a:t>
            </a:r>
          </a:p>
        </p:txBody>
      </p:sp>
    </p:spTree>
  </p:cSld>
  <p:clrMapOvr>
    <a:masterClrMapping/>
  </p:clrMapOvr>
  <p:transition spd="slow" advTm="30576">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p:txBody>
          <a:bodyPr/>
          <a:lstStyle/>
          <a:p>
            <a:r>
              <a:rPr lang="es-ES" sz="2600" b="1" smtClean="0">
                <a:solidFill>
                  <a:srgbClr val="262673"/>
                </a:solidFill>
              </a:rPr>
              <a:t>FUNDAMENTO LEGAL DEL SERVICIO CONSULAR</a:t>
            </a:r>
          </a:p>
        </p:txBody>
      </p:sp>
      <p:sp>
        <p:nvSpPr>
          <p:cNvPr id="19458" name="Rectangle 3"/>
          <p:cNvSpPr>
            <a:spLocks noGrp="1" noChangeArrowheads="1"/>
          </p:cNvSpPr>
          <p:nvPr>
            <p:ph type="body" idx="4294967295"/>
          </p:nvPr>
        </p:nvSpPr>
        <p:spPr/>
        <p:txBody>
          <a:bodyPr/>
          <a:lstStyle/>
          <a:p>
            <a:pPr>
              <a:lnSpc>
                <a:spcPct val="80000"/>
              </a:lnSpc>
              <a:buFontTx/>
              <a:buNone/>
            </a:pPr>
            <a:r>
              <a:rPr lang="es-ES" sz="2400" b="1" dirty="0" smtClean="0"/>
              <a:t>	El Artículo 18 de la Ley 28 de 7 de julio de 1999, establece:</a:t>
            </a:r>
          </a:p>
          <a:p>
            <a:pPr algn="just">
              <a:lnSpc>
                <a:spcPct val="80000"/>
              </a:lnSpc>
            </a:pPr>
            <a:r>
              <a:rPr lang="es-ES" sz="2400" b="1" dirty="0" smtClean="0"/>
              <a:t>Artículo 18. </a:t>
            </a:r>
            <a:r>
              <a:rPr lang="es-ES" sz="2400" dirty="0" smtClean="0"/>
              <a:t>Las Oficinas Consulares se encargarán de realizar las actuaciones consulares y diligencias administrativas, judiciales y registrales, que les correspondan según la Ley; de velar por los intereses de la República y de prestar protección a los derechos de los nacionales que se encuentren en sus respectivas jurisdicciones.</a:t>
            </a:r>
          </a:p>
          <a:p>
            <a:pPr algn="just">
              <a:lnSpc>
                <a:spcPct val="80000"/>
              </a:lnSpc>
              <a:buFontTx/>
              <a:buNone/>
            </a:pPr>
            <a:r>
              <a:rPr lang="es-ES" sz="2400" dirty="0" smtClean="0"/>
              <a:t>	En los países donde sea necesario ampliar la presencia comercial panameña, se reforzarán los consulados o se apoyará la creación de oficinas comerciales que se encarguen de esos asuntos, en coordinación con las dependencias públicas competentes.</a:t>
            </a:r>
          </a:p>
          <a:p>
            <a:pPr>
              <a:lnSpc>
                <a:spcPct val="80000"/>
              </a:lnSpc>
            </a:pPr>
            <a:endParaRPr lang="es-ES" sz="2400" dirty="0" smtClean="0"/>
          </a:p>
        </p:txBody>
      </p:sp>
    </p:spTree>
  </p:cSld>
  <p:clrMapOvr>
    <a:masterClrMapping/>
  </p:clrMapOvr>
  <p:transition spd="slow" advTm="30311">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4 CuadroTexto"/>
          <p:cNvSpPr txBox="1">
            <a:spLocks noChangeArrowheads="1"/>
          </p:cNvSpPr>
          <p:nvPr/>
        </p:nvSpPr>
        <p:spPr bwMode="auto">
          <a:xfrm>
            <a:off x="900113" y="2708275"/>
            <a:ext cx="7559675" cy="2308225"/>
          </a:xfrm>
          <a:prstGeom prst="rect">
            <a:avLst/>
          </a:prstGeom>
          <a:noFill/>
          <a:ln w="9525">
            <a:noFill/>
            <a:miter lim="800000"/>
            <a:headEnd/>
            <a:tailEnd/>
          </a:ln>
        </p:spPr>
        <p:txBody>
          <a:bodyPr>
            <a:spAutoFit/>
          </a:bodyPr>
          <a:lstStyle/>
          <a:p>
            <a:pPr algn="ctr"/>
            <a:r>
              <a:rPr lang="es-PA" sz="3600" dirty="0">
                <a:solidFill>
                  <a:schemeClr val="bg1"/>
                </a:solidFill>
              </a:rPr>
              <a:t/>
            </a:r>
            <a:br>
              <a:rPr lang="es-PA" sz="3600" dirty="0">
                <a:solidFill>
                  <a:schemeClr val="bg1"/>
                </a:solidFill>
              </a:rPr>
            </a:br>
            <a:r>
              <a:rPr lang="es-PA" sz="3600" dirty="0">
                <a:solidFill>
                  <a:schemeClr val="bg1"/>
                </a:solidFill>
              </a:rPr>
              <a:t>2. </a:t>
            </a:r>
            <a:r>
              <a:rPr lang="es-PA" sz="3600" dirty="0" smtClean="0">
                <a:solidFill>
                  <a:schemeClr val="bg1"/>
                </a:solidFill>
              </a:rPr>
              <a:t>	El </a:t>
            </a:r>
            <a:r>
              <a:rPr lang="es-PA" sz="3600" dirty="0">
                <a:solidFill>
                  <a:schemeClr val="bg1"/>
                </a:solidFill>
              </a:rPr>
              <a:t>Servicio Consular Panameño</a:t>
            </a:r>
          </a:p>
          <a:p>
            <a:r>
              <a:rPr lang="es-PA" sz="3600" dirty="0">
                <a:solidFill>
                  <a:schemeClr val="bg1"/>
                </a:solidFill>
              </a:rPr>
              <a:t/>
            </a:r>
            <a:br>
              <a:rPr lang="es-PA" sz="3600" dirty="0">
                <a:solidFill>
                  <a:schemeClr val="bg1"/>
                </a:solidFill>
              </a:rPr>
            </a:br>
            <a:endParaRPr lang="es-PA" sz="3600" dirty="0">
              <a:solidFill>
                <a:schemeClr val="bg1"/>
              </a:solidFill>
            </a:endParaRPr>
          </a:p>
        </p:txBody>
      </p:sp>
    </p:spTree>
  </p:cSld>
  <p:clrMapOvr>
    <a:masterClrMapping/>
  </p:clrMapOvr>
  <p:transition spd="slow" advTm="4415">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Título"/>
          <p:cNvSpPr>
            <a:spLocks noGrp="1"/>
          </p:cNvSpPr>
          <p:nvPr>
            <p:ph type="title"/>
          </p:nvPr>
        </p:nvSpPr>
        <p:spPr>
          <a:xfrm>
            <a:off x="428625" y="1143000"/>
            <a:ext cx="8229600" cy="1143000"/>
          </a:xfrm>
        </p:spPr>
        <p:txBody>
          <a:bodyPr/>
          <a:lstStyle/>
          <a:p>
            <a:pPr algn="ctr"/>
            <a:r>
              <a:rPr lang="es-PA" sz="2600" b="1" dirty="0" smtClean="0">
                <a:solidFill>
                  <a:srgbClr val="262673"/>
                </a:solidFill>
              </a:rPr>
              <a:t>EL SERVICIO CONSULAR PANAMEÑO ACTIVO</a:t>
            </a:r>
          </a:p>
        </p:txBody>
      </p:sp>
      <p:sp>
        <p:nvSpPr>
          <p:cNvPr id="21506" name="2 Marcador de contenido"/>
          <p:cNvSpPr>
            <a:spLocks noGrp="1"/>
          </p:cNvSpPr>
          <p:nvPr>
            <p:ph sz="half" idx="2"/>
          </p:nvPr>
        </p:nvSpPr>
        <p:spPr>
          <a:xfrm>
            <a:off x="467544" y="2636912"/>
            <a:ext cx="4330452" cy="3240360"/>
          </a:xfrm>
        </p:spPr>
        <p:txBody>
          <a:bodyPr/>
          <a:lstStyle/>
          <a:p>
            <a:pPr algn="just"/>
            <a:r>
              <a:rPr lang="es-PA" sz="2000" b="1" dirty="0" smtClean="0">
                <a:solidFill>
                  <a:schemeClr val="accent6">
                    <a:lumMod val="75000"/>
                  </a:schemeClr>
                </a:solidFill>
                <a:latin typeface="Arial Narrow" pitchFamily="34" charset="0"/>
              </a:rPr>
              <a:t>140</a:t>
            </a:r>
            <a:r>
              <a:rPr lang="es-PA" sz="1800" b="1" dirty="0" smtClean="0">
                <a:solidFill>
                  <a:schemeClr val="accent6">
                    <a:lumMod val="75000"/>
                  </a:schemeClr>
                </a:solidFill>
                <a:latin typeface="Arial Narrow" pitchFamily="34" charset="0"/>
              </a:rPr>
              <a:t> 	REPRESENTACIONES 	CONSULARES EN EL MUNDO</a:t>
            </a:r>
          </a:p>
          <a:p>
            <a:pPr algn="just"/>
            <a:r>
              <a:rPr lang="es-PA" sz="2000" b="1" dirty="0" smtClean="0">
                <a:solidFill>
                  <a:schemeClr val="accent6">
                    <a:lumMod val="75000"/>
                  </a:schemeClr>
                </a:solidFill>
                <a:latin typeface="Arial Narrow" pitchFamily="34" charset="0"/>
              </a:rPr>
              <a:t>81 	</a:t>
            </a:r>
            <a:r>
              <a:rPr lang="es-PA" sz="1800" b="1" dirty="0" smtClean="0">
                <a:solidFill>
                  <a:schemeClr val="accent6">
                    <a:lumMod val="75000"/>
                  </a:schemeClr>
                </a:solidFill>
                <a:latin typeface="Arial Narrow" pitchFamily="34" charset="0"/>
              </a:rPr>
              <a:t>CONSULADOS RENTADOS</a:t>
            </a:r>
          </a:p>
          <a:p>
            <a:pPr algn="just"/>
            <a:r>
              <a:rPr lang="es-PA" sz="2000" b="1" dirty="0" smtClean="0">
                <a:solidFill>
                  <a:schemeClr val="accent6">
                    <a:lumMod val="75000"/>
                  </a:schemeClr>
                </a:solidFill>
                <a:latin typeface="Arial Narrow" pitchFamily="34" charset="0"/>
              </a:rPr>
              <a:t>56</a:t>
            </a:r>
            <a:r>
              <a:rPr lang="es-PA" sz="1800" b="1" dirty="0" smtClean="0">
                <a:solidFill>
                  <a:schemeClr val="accent6">
                    <a:lumMod val="75000"/>
                  </a:schemeClr>
                </a:solidFill>
                <a:latin typeface="Arial Narrow" pitchFamily="34" charset="0"/>
              </a:rPr>
              <a:t> 	CONSULADOS HONORARIOS</a:t>
            </a:r>
          </a:p>
          <a:p>
            <a:pPr algn="just"/>
            <a:r>
              <a:rPr lang="es-PA" sz="2000" b="1" dirty="0" smtClean="0">
                <a:solidFill>
                  <a:schemeClr val="accent6">
                    <a:lumMod val="75000"/>
                  </a:schemeClr>
                </a:solidFill>
                <a:latin typeface="Arial Narrow" pitchFamily="34" charset="0"/>
              </a:rPr>
              <a:t>2</a:t>
            </a:r>
            <a:r>
              <a:rPr lang="es-PA" sz="1800" b="1" dirty="0" smtClean="0">
                <a:solidFill>
                  <a:schemeClr val="accent6">
                    <a:lumMod val="75000"/>
                  </a:schemeClr>
                </a:solidFill>
                <a:latin typeface="Arial Narrow" pitchFamily="34" charset="0"/>
              </a:rPr>
              <a:t> 	OFICINAS COMERCIALES</a:t>
            </a:r>
          </a:p>
          <a:p>
            <a:pPr algn="just"/>
            <a:r>
              <a:rPr lang="es-PA" sz="2000" b="1" dirty="0" smtClean="0">
                <a:solidFill>
                  <a:schemeClr val="accent6">
                    <a:lumMod val="75000"/>
                  </a:schemeClr>
                </a:solidFill>
                <a:latin typeface="Arial Narrow" pitchFamily="34" charset="0"/>
              </a:rPr>
              <a:t>1 	</a:t>
            </a:r>
            <a:r>
              <a:rPr lang="es-PA" sz="1800" b="1" dirty="0" smtClean="0">
                <a:solidFill>
                  <a:schemeClr val="accent6">
                    <a:lumMod val="75000"/>
                  </a:schemeClr>
                </a:solidFill>
                <a:latin typeface="Arial Narrow" pitchFamily="34" charset="0"/>
              </a:rPr>
              <a:t>OFICINA DE REGISTRO DE 	HECHOS   VITALES</a:t>
            </a:r>
          </a:p>
        </p:txBody>
      </p:sp>
      <p:sp>
        <p:nvSpPr>
          <p:cNvPr id="21507" name="3 Marcador de contenido"/>
          <p:cNvSpPr>
            <a:spLocks noGrp="1"/>
          </p:cNvSpPr>
          <p:nvPr>
            <p:ph sz="quarter" idx="4"/>
          </p:nvPr>
        </p:nvSpPr>
        <p:spPr>
          <a:xfrm>
            <a:off x="4788024" y="3068960"/>
            <a:ext cx="4041775" cy="3312194"/>
          </a:xfrm>
        </p:spPr>
        <p:txBody>
          <a:bodyPr/>
          <a:lstStyle/>
          <a:p>
            <a:pPr algn="just">
              <a:buNone/>
            </a:pPr>
            <a:r>
              <a:rPr lang="es-PA" sz="1800" dirty="0" smtClean="0">
                <a:solidFill>
                  <a:schemeClr val="accent6">
                    <a:lumMod val="75000"/>
                  </a:schemeClr>
                </a:solidFill>
                <a:latin typeface="Arial Narrow" pitchFamily="34" charset="0"/>
              </a:rPr>
              <a:t>	</a:t>
            </a:r>
            <a:r>
              <a:rPr lang="es-PA" sz="1800" b="1" dirty="0" smtClean="0">
                <a:solidFill>
                  <a:schemeClr val="accent6">
                    <a:lumMod val="75000"/>
                  </a:schemeClr>
                </a:solidFill>
                <a:latin typeface="Arial Narrow" pitchFamily="34" charset="0"/>
              </a:rPr>
              <a:t>LOS CONSULADOS ESTÁN DISTRIBUIDOS DE LA SIGUIENTE MANERA:</a:t>
            </a:r>
          </a:p>
          <a:p>
            <a:pPr lvl="1" algn="just">
              <a:buNone/>
            </a:pPr>
            <a:r>
              <a:rPr lang="es-PA" b="1" dirty="0" smtClean="0">
                <a:solidFill>
                  <a:schemeClr val="accent6">
                    <a:lumMod val="75000"/>
                  </a:schemeClr>
                </a:solidFill>
                <a:latin typeface="Arial Narrow" pitchFamily="34" charset="0"/>
              </a:rPr>
              <a:t>59</a:t>
            </a:r>
            <a:r>
              <a:rPr lang="es-PA" sz="1600" b="1" dirty="0" smtClean="0">
                <a:solidFill>
                  <a:schemeClr val="accent6">
                    <a:lumMod val="75000"/>
                  </a:schemeClr>
                </a:solidFill>
                <a:latin typeface="Arial Narrow" pitchFamily="34" charset="0"/>
              </a:rPr>
              <a:t>     EN EL CONTINENTE AMERICANO</a:t>
            </a:r>
          </a:p>
          <a:p>
            <a:pPr lvl="1" algn="just">
              <a:buNone/>
            </a:pPr>
            <a:r>
              <a:rPr lang="es-PA" b="1" dirty="0" smtClean="0">
                <a:solidFill>
                  <a:schemeClr val="accent6">
                    <a:lumMod val="75000"/>
                  </a:schemeClr>
                </a:solidFill>
                <a:latin typeface="Arial Narrow" pitchFamily="34" charset="0"/>
              </a:rPr>
              <a:t>52</a:t>
            </a:r>
            <a:r>
              <a:rPr lang="es-PA" sz="1600" b="1" dirty="0" smtClean="0">
                <a:solidFill>
                  <a:schemeClr val="accent6">
                    <a:lumMod val="75000"/>
                  </a:schemeClr>
                </a:solidFill>
                <a:latin typeface="Arial Narrow" pitchFamily="34" charset="0"/>
              </a:rPr>
              <a:t>     EN EUROPA</a:t>
            </a:r>
          </a:p>
          <a:p>
            <a:pPr lvl="1" algn="just">
              <a:buNone/>
            </a:pPr>
            <a:r>
              <a:rPr lang="es-PA" b="1" dirty="0" smtClean="0">
                <a:solidFill>
                  <a:schemeClr val="accent6">
                    <a:lumMod val="75000"/>
                  </a:schemeClr>
                </a:solidFill>
                <a:latin typeface="Arial Narrow" pitchFamily="34" charset="0"/>
              </a:rPr>
              <a:t>20</a:t>
            </a:r>
            <a:r>
              <a:rPr lang="es-PA" sz="1600" b="1" dirty="0" smtClean="0">
                <a:solidFill>
                  <a:schemeClr val="accent6">
                    <a:lumMod val="75000"/>
                  </a:schemeClr>
                </a:solidFill>
                <a:latin typeface="Arial Narrow" pitchFamily="34" charset="0"/>
              </a:rPr>
              <a:t>     EN ASIA</a:t>
            </a:r>
          </a:p>
          <a:p>
            <a:pPr lvl="1" algn="just">
              <a:buNone/>
            </a:pPr>
            <a:r>
              <a:rPr lang="es-PA" b="1" dirty="0" smtClean="0">
                <a:solidFill>
                  <a:schemeClr val="accent6">
                    <a:lumMod val="75000"/>
                  </a:schemeClr>
                </a:solidFill>
                <a:latin typeface="Arial Narrow" pitchFamily="34" charset="0"/>
              </a:rPr>
              <a:t>9 </a:t>
            </a:r>
            <a:r>
              <a:rPr lang="es-PA" sz="1600" b="1" dirty="0" smtClean="0">
                <a:solidFill>
                  <a:schemeClr val="accent6">
                    <a:lumMod val="75000"/>
                  </a:schemeClr>
                </a:solidFill>
                <a:latin typeface="Arial Narrow" pitchFamily="34" charset="0"/>
              </a:rPr>
              <a:t>      AFRICA Y MEDIO ORIENTE</a:t>
            </a:r>
          </a:p>
        </p:txBody>
      </p:sp>
    </p:spTree>
  </p:cSld>
  <p:clrMapOvr>
    <a:masterClrMapping/>
  </p:clrMapOvr>
  <p:transition spd="slow" advTm="29921">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1143000"/>
            <a:ext cx="8229600" cy="1143000"/>
          </a:xfrm>
        </p:spPr>
        <p:txBody>
          <a:bodyPr/>
          <a:lstStyle/>
          <a:p>
            <a:pPr algn="ctr">
              <a:lnSpc>
                <a:spcPct val="90000"/>
              </a:lnSpc>
              <a:defRPr/>
            </a:pPr>
            <a:r>
              <a:rPr lang="es-PA" sz="2600" b="1" dirty="0" smtClean="0">
                <a:solidFill>
                  <a:schemeClr val="accent2">
                    <a:lumMod val="75000"/>
                  </a:schemeClr>
                </a:solidFill>
              </a:rPr>
              <a:t>EL SERVICIO CONSULAR PANAMEÑO</a:t>
            </a:r>
          </a:p>
        </p:txBody>
      </p:sp>
      <p:sp>
        <p:nvSpPr>
          <p:cNvPr id="22530" name="2 Marcador de contenido"/>
          <p:cNvSpPr>
            <a:spLocks noGrp="1"/>
          </p:cNvSpPr>
          <p:nvPr>
            <p:ph sz="half" idx="2"/>
          </p:nvPr>
        </p:nvSpPr>
        <p:spPr>
          <a:xfrm>
            <a:off x="179512" y="2204864"/>
            <a:ext cx="3528391" cy="3096344"/>
          </a:xfrm>
        </p:spPr>
        <p:txBody>
          <a:bodyPr/>
          <a:lstStyle/>
          <a:p>
            <a:pPr algn="just"/>
            <a:r>
              <a:rPr lang="es-PA" sz="1800" b="1" dirty="0" smtClean="0">
                <a:solidFill>
                  <a:schemeClr val="accent6">
                    <a:lumMod val="75000"/>
                  </a:schemeClr>
                </a:solidFill>
                <a:latin typeface="Arial Narrow" pitchFamily="34" charset="0"/>
              </a:rPr>
              <a:t>LOS CONSULADOS </a:t>
            </a:r>
            <a:r>
              <a:rPr lang="es-PA" sz="1800" b="1" u="sng" dirty="0" smtClean="0">
                <a:solidFill>
                  <a:schemeClr val="accent6">
                    <a:lumMod val="75000"/>
                  </a:schemeClr>
                </a:solidFill>
                <a:latin typeface="Arial Narrow" pitchFamily="34" charset="0"/>
              </a:rPr>
              <a:t>RENTADOS</a:t>
            </a:r>
            <a:r>
              <a:rPr lang="es-PA" sz="1800" b="1" dirty="0" smtClean="0">
                <a:solidFill>
                  <a:schemeClr val="accent6">
                    <a:lumMod val="75000"/>
                  </a:schemeClr>
                </a:solidFill>
                <a:latin typeface="Arial Narrow" pitchFamily="34" charset="0"/>
              </a:rPr>
              <a:t> </a:t>
            </a:r>
            <a:r>
              <a:rPr lang="es-PA" sz="1800" b="1" u="sng" dirty="0" smtClean="0">
                <a:solidFill>
                  <a:schemeClr val="accent6">
                    <a:lumMod val="75000"/>
                  </a:schemeClr>
                </a:solidFill>
                <a:latin typeface="Arial Narrow" pitchFamily="34" charset="0"/>
              </a:rPr>
              <a:t>DE MARINA MERCANTE</a:t>
            </a:r>
            <a:r>
              <a:rPr lang="es-PA" sz="1800" b="1" dirty="0" smtClean="0">
                <a:solidFill>
                  <a:schemeClr val="accent6">
                    <a:lumMod val="75000"/>
                  </a:schemeClr>
                </a:solidFill>
                <a:latin typeface="Arial Narrow" pitchFamily="34" charset="0"/>
              </a:rPr>
              <a:t> ESTÁN UBICADOS EN LAS CIUDADES DE MAYOR MOVIMIENTO MARÍTIMO.</a:t>
            </a:r>
          </a:p>
          <a:p>
            <a:pPr algn="just"/>
            <a:r>
              <a:rPr lang="es-PA" sz="1800" b="1" dirty="0" smtClean="0">
                <a:solidFill>
                  <a:schemeClr val="accent6">
                    <a:lumMod val="75000"/>
                  </a:schemeClr>
                </a:solidFill>
                <a:latin typeface="Arial Narrow" pitchFamily="34" charset="0"/>
              </a:rPr>
              <a:t>  ACTUALMENTE PANAMÁ TIENE </a:t>
            </a:r>
            <a:r>
              <a:rPr lang="es-PA" sz="1800" b="1" dirty="0" smtClean="0">
                <a:solidFill>
                  <a:srgbClr val="FF0000"/>
                </a:solidFill>
                <a:latin typeface="Arial Narrow" pitchFamily="34" charset="0"/>
              </a:rPr>
              <a:t>57</a:t>
            </a:r>
            <a:r>
              <a:rPr lang="es-PA" sz="1800" b="1" dirty="0" smtClean="0">
                <a:solidFill>
                  <a:schemeClr val="accent6">
                    <a:lumMod val="75000"/>
                  </a:schemeClr>
                </a:solidFill>
                <a:latin typeface="Arial Narrow" pitchFamily="34" charset="0"/>
              </a:rPr>
              <a:t> CONSULADOS DE MARINA MERCANTE EN EL MUNDO.</a:t>
            </a:r>
          </a:p>
        </p:txBody>
      </p:sp>
      <p:sp>
        <p:nvSpPr>
          <p:cNvPr id="22531" name="3 Marcador de contenido"/>
          <p:cNvSpPr>
            <a:spLocks noGrp="1"/>
          </p:cNvSpPr>
          <p:nvPr>
            <p:ph sz="quarter" idx="4"/>
          </p:nvPr>
        </p:nvSpPr>
        <p:spPr>
          <a:xfrm>
            <a:off x="3779912" y="2060848"/>
            <a:ext cx="5184775" cy="4494485"/>
          </a:xfrm>
        </p:spPr>
        <p:txBody>
          <a:bodyPr/>
          <a:lstStyle/>
          <a:p>
            <a:pPr algn="just"/>
            <a:r>
              <a:rPr lang="es-PA" sz="1600" dirty="0" smtClean="0">
                <a:solidFill>
                  <a:schemeClr val="accent6">
                    <a:lumMod val="75000"/>
                  </a:schemeClr>
                </a:solidFill>
                <a:latin typeface="Arial Narrow" pitchFamily="34" charset="0"/>
              </a:rPr>
              <a:t>ESTÁN DISTRIBUIDOS ESTRATÉGICAMENTE DE LA SIGUIENTE MANERA</a:t>
            </a:r>
            <a:r>
              <a:rPr lang="es-PA" sz="1800" dirty="0" smtClean="0">
                <a:solidFill>
                  <a:schemeClr val="accent6">
                    <a:lumMod val="75000"/>
                  </a:schemeClr>
                </a:solidFill>
                <a:latin typeface="Arial Narrow" pitchFamily="34" charset="0"/>
              </a:rPr>
              <a:t>:</a:t>
            </a:r>
          </a:p>
          <a:p>
            <a:pPr algn="just">
              <a:buFont typeface="Wingdings" pitchFamily="2" charset="2"/>
              <a:buChar char="§"/>
            </a:pPr>
            <a:r>
              <a:rPr lang="es-PA" sz="1400" dirty="0" smtClean="0">
                <a:solidFill>
                  <a:schemeClr val="accent6">
                    <a:lumMod val="75000"/>
                  </a:schemeClr>
                </a:solidFill>
              </a:rPr>
              <a:t> </a:t>
            </a:r>
            <a:r>
              <a:rPr lang="es-PA" sz="1800" b="1" dirty="0" smtClean="0">
                <a:solidFill>
                  <a:schemeClr val="accent6">
                    <a:lumMod val="75000"/>
                  </a:schemeClr>
                </a:solidFill>
                <a:latin typeface="Arial Narrow" pitchFamily="34" charset="0"/>
              </a:rPr>
              <a:t>11 ASIA</a:t>
            </a:r>
            <a:r>
              <a:rPr lang="es-PA" sz="1800" dirty="0" smtClean="0">
                <a:solidFill>
                  <a:schemeClr val="accent6">
                    <a:lumMod val="75000"/>
                  </a:schemeClr>
                </a:solidFill>
                <a:latin typeface="Arial Narrow" pitchFamily="34" charset="0"/>
              </a:rPr>
              <a:t> </a:t>
            </a:r>
            <a:r>
              <a:rPr lang="es-PA" sz="1400" dirty="0" smtClean="0">
                <a:solidFill>
                  <a:schemeClr val="accent6">
                    <a:lumMod val="75000"/>
                  </a:schemeClr>
                </a:solidFill>
                <a:latin typeface="Arial Narrow" pitchFamily="34" charset="0"/>
              </a:rPr>
              <a:t>(Seúl, Manila, Mumbai, </a:t>
            </a:r>
            <a:r>
              <a:rPr lang="es-PA" sz="1400" dirty="0" err="1" smtClean="0">
                <a:solidFill>
                  <a:schemeClr val="accent6">
                    <a:lumMod val="75000"/>
                  </a:schemeClr>
                </a:solidFill>
                <a:latin typeface="Arial Narrow" pitchFamily="34" charset="0"/>
              </a:rPr>
              <a:t>Jakarta</a:t>
            </a:r>
            <a:r>
              <a:rPr lang="es-PA" sz="1400" dirty="0" smtClean="0">
                <a:solidFill>
                  <a:schemeClr val="accent6">
                    <a:lumMod val="75000"/>
                  </a:schemeClr>
                </a:solidFill>
                <a:latin typeface="Arial Narrow" pitchFamily="34" charset="0"/>
              </a:rPr>
              <a:t>, </a:t>
            </a:r>
            <a:r>
              <a:rPr lang="es-PA" sz="1400" dirty="0" err="1" smtClean="0">
                <a:solidFill>
                  <a:schemeClr val="accent6">
                    <a:lumMod val="75000"/>
                  </a:schemeClr>
                </a:solidFill>
                <a:latin typeface="Arial Narrow" pitchFamily="34" charset="0"/>
              </a:rPr>
              <a:t>Kobe</a:t>
            </a:r>
            <a:r>
              <a:rPr lang="es-PA" sz="1400" dirty="0" smtClean="0">
                <a:solidFill>
                  <a:schemeClr val="accent6">
                    <a:lumMod val="75000"/>
                  </a:schemeClr>
                </a:solidFill>
                <a:latin typeface="Arial Narrow" pitchFamily="34" charset="0"/>
              </a:rPr>
              <a:t>, Tokio, Hong Kong, Singapur, </a:t>
            </a:r>
            <a:r>
              <a:rPr lang="es-PA" sz="1400" dirty="0" err="1" smtClean="0">
                <a:solidFill>
                  <a:schemeClr val="accent6">
                    <a:lumMod val="75000"/>
                  </a:schemeClr>
                </a:solidFill>
                <a:latin typeface="Arial Narrow" pitchFamily="34" charset="0"/>
              </a:rPr>
              <a:t>Taipei</a:t>
            </a:r>
            <a:r>
              <a:rPr lang="es-PA" sz="1400" dirty="0" smtClean="0">
                <a:solidFill>
                  <a:schemeClr val="accent6">
                    <a:lumMod val="75000"/>
                  </a:schemeClr>
                </a:solidFill>
                <a:latin typeface="Arial Narrow" pitchFamily="34" charset="0"/>
              </a:rPr>
              <a:t>, Bangkok y Ho Chi Minh)</a:t>
            </a:r>
          </a:p>
          <a:p>
            <a:pPr algn="just">
              <a:buFont typeface="Wingdings" pitchFamily="2" charset="2"/>
              <a:buChar char="§"/>
            </a:pPr>
            <a:r>
              <a:rPr lang="es-PA" sz="1800" dirty="0" smtClean="0">
                <a:solidFill>
                  <a:schemeClr val="accent6">
                    <a:lumMod val="75000"/>
                  </a:schemeClr>
                </a:solidFill>
                <a:latin typeface="Arial Narrow" pitchFamily="34" charset="0"/>
              </a:rPr>
              <a:t> </a:t>
            </a:r>
            <a:r>
              <a:rPr lang="es-PA" sz="1800" b="1" dirty="0" smtClean="0">
                <a:solidFill>
                  <a:schemeClr val="accent6">
                    <a:lumMod val="75000"/>
                  </a:schemeClr>
                </a:solidFill>
                <a:latin typeface="Arial Narrow" pitchFamily="34" charset="0"/>
              </a:rPr>
              <a:t>19 </a:t>
            </a:r>
            <a:r>
              <a:rPr lang="es-PA" sz="1600" b="1" dirty="0" smtClean="0">
                <a:solidFill>
                  <a:schemeClr val="accent6">
                    <a:lumMod val="75000"/>
                  </a:schemeClr>
                </a:solidFill>
                <a:latin typeface="Arial Narrow" pitchFamily="34" charset="0"/>
              </a:rPr>
              <a:t>EUROPA</a:t>
            </a:r>
            <a:r>
              <a:rPr lang="es-PA" sz="1600" dirty="0" smtClean="0">
                <a:solidFill>
                  <a:schemeClr val="accent6">
                    <a:lumMod val="75000"/>
                  </a:schemeClr>
                </a:solidFill>
                <a:latin typeface="Arial Narrow" pitchFamily="34" charset="0"/>
              </a:rPr>
              <a:t> </a:t>
            </a:r>
            <a:r>
              <a:rPr lang="es-PA" sz="1400" dirty="0" smtClean="0">
                <a:solidFill>
                  <a:schemeClr val="accent6">
                    <a:lumMod val="75000"/>
                  </a:schemeClr>
                </a:solidFill>
                <a:latin typeface="Arial Narrow" pitchFamily="34" charset="0"/>
              </a:rPr>
              <a:t>(Hamburgo, Amberes, Barcelona, La Coruña, Las Palmas de Gran Canaria, Valencia, Marsella, París, Londres, </a:t>
            </a:r>
            <a:r>
              <a:rPr lang="es-PA" sz="1400" dirty="0" err="1" smtClean="0">
                <a:solidFill>
                  <a:schemeClr val="accent6">
                    <a:lumMod val="75000"/>
                  </a:schemeClr>
                </a:solidFill>
                <a:latin typeface="Arial Narrow" pitchFamily="34" charset="0"/>
              </a:rPr>
              <a:t>Pireo</a:t>
            </a:r>
            <a:r>
              <a:rPr lang="es-PA" sz="1400" dirty="0" smtClean="0">
                <a:solidFill>
                  <a:schemeClr val="accent6">
                    <a:lumMod val="75000"/>
                  </a:schemeClr>
                </a:solidFill>
                <a:latin typeface="Arial Narrow" pitchFamily="34" charset="0"/>
              </a:rPr>
              <a:t>, Rotterdam, Génova, Nápoles, Roma, Venecia, Lisboa, </a:t>
            </a:r>
            <a:r>
              <a:rPr lang="es-PA" sz="1400" dirty="0" err="1" smtClean="0">
                <a:solidFill>
                  <a:schemeClr val="accent6">
                    <a:lumMod val="75000"/>
                  </a:schemeClr>
                </a:solidFill>
                <a:latin typeface="Arial Narrow" pitchFamily="34" charset="0"/>
              </a:rPr>
              <a:t>Moscu</a:t>
            </a:r>
            <a:r>
              <a:rPr lang="es-PA" sz="1400" dirty="0" smtClean="0">
                <a:solidFill>
                  <a:schemeClr val="accent6">
                    <a:lumMod val="75000"/>
                  </a:schemeClr>
                </a:solidFill>
                <a:latin typeface="Arial Narrow" pitchFamily="34" charset="0"/>
              </a:rPr>
              <a:t>, Estocolmo y Ginebra). </a:t>
            </a:r>
          </a:p>
          <a:p>
            <a:pPr algn="just">
              <a:buFont typeface="Wingdings" pitchFamily="2" charset="2"/>
              <a:buChar char="§"/>
            </a:pPr>
            <a:r>
              <a:rPr lang="es-PA" sz="1800" b="1" dirty="0" smtClean="0">
                <a:solidFill>
                  <a:schemeClr val="accent6">
                    <a:lumMod val="75000"/>
                  </a:schemeClr>
                </a:solidFill>
                <a:latin typeface="Arial Narrow" pitchFamily="34" charset="0"/>
              </a:rPr>
              <a:t>10</a:t>
            </a:r>
            <a:r>
              <a:rPr lang="es-PA" sz="1600" b="1" dirty="0" smtClean="0">
                <a:solidFill>
                  <a:schemeClr val="accent6">
                    <a:lumMod val="75000"/>
                  </a:schemeClr>
                </a:solidFill>
                <a:latin typeface="Arial Narrow" pitchFamily="34" charset="0"/>
              </a:rPr>
              <a:t> ESTADOS UNIDOS y CANADA</a:t>
            </a:r>
            <a:r>
              <a:rPr lang="es-PA" sz="1400" b="1" dirty="0" smtClean="0">
                <a:solidFill>
                  <a:schemeClr val="accent6">
                    <a:lumMod val="75000"/>
                  </a:schemeClr>
                </a:solidFill>
                <a:latin typeface="Arial Narrow" pitchFamily="34" charset="0"/>
              </a:rPr>
              <a:t>:</a:t>
            </a:r>
            <a:r>
              <a:rPr lang="es-PA" sz="1400" dirty="0" smtClean="0">
                <a:solidFill>
                  <a:schemeClr val="accent6">
                    <a:lumMod val="75000"/>
                  </a:schemeClr>
                </a:solidFill>
                <a:latin typeface="Arial Narrow" pitchFamily="34" charset="0"/>
              </a:rPr>
              <a:t> (Filadelfia, Houston, Miami, New Orleans, New York, San Diego, Tampa y Washington.) Montreal y Vancouver</a:t>
            </a:r>
          </a:p>
          <a:p>
            <a:pPr algn="just">
              <a:buFont typeface="Wingdings" pitchFamily="2" charset="2"/>
              <a:buChar char="§"/>
            </a:pPr>
            <a:r>
              <a:rPr lang="es-PA" sz="1800" b="1" dirty="0" smtClean="0">
                <a:solidFill>
                  <a:schemeClr val="accent6">
                    <a:lumMod val="75000"/>
                  </a:schemeClr>
                </a:solidFill>
                <a:latin typeface="Arial Narrow" pitchFamily="34" charset="0"/>
              </a:rPr>
              <a:t>14 </a:t>
            </a:r>
            <a:r>
              <a:rPr lang="es-PA" sz="1600" b="1" dirty="0" smtClean="0">
                <a:solidFill>
                  <a:schemeClr val="accent6">
                    <a:lumMod val="75000"/>
                  </a:schemeClr>
                </a:solidFill>
                <a:latin typeface="Arial Narrow" pitchFamily="34" charset="0"/>
              </a:rPr>
              <a:t>AMÉRICA LATINA Y EL CARIBE</a:t>
            </a:r>
            <a:r>
              <a:rPr lang="es-PA" sz="1600" dirty="0" smtClean="0">
                <a:solidFill>
                  <a:schemeClr val="accent6">
                    <a:lumMod val="75000"/>
                  </a:schemeClr>
                </a:solidFill>
                <a:latin typeface="Arial Narrow" pitchFamily="34" charset="0"/>
              </a:rPr>
              <a:t> </a:t>
            </a:r>
            <a:r>
              <a:rPr lang="es-PA" sz="1400" dirty="0" smtClean="0">
                <a:solidFill>
                  <a:schemeClr val="accent6">
                    <a:lumMod val="75000"/>
                  </a:schemeClr>
                </a:solidFill>
                <a:latin typeface="Arial Narrow" pitchFamily="34" charset="0"/>
              </a:rPr>
              <a:t>(Río de Janeiro, Sao Paulo, Santos, Buenos Aires, Barranquilla, La Habana, Valparaíso, Guayaquil, San Juan, Veracruz, México D.F., Lima, Santo Domingo, y Puerto España.   </a:t>
            </a:r>
          </a:p>
          <a:p>
            <a:pPr algn="just">
              <a:buFont typeface="Wingdings" pitchFamily="2" charset="2"/>
              <a:buChar char="§"/>
            </a:pPr>
            <a:r>
              <a:rPr lang="es-PA" sz="1800" b="1" dirty="0" smtClean="0">
                <a:solidFill>
                  <a:schemeClr val="accent6">
                    <a:lumMod val="75000"/>
                  </a:schemeClr>
                </a:solidFill>
                <a:latin typeface="Arial Narrow" pitchFamily="34" charset="0"/>
              </a:rPr>
              <a:t>3</a:t>
            </a:r>
            <a:r>
              <a:rPr lang="es-PA" sz="1600" b="1" dirty="0" smtClean="0">
                <a:solidFill>
                  <a:schemeClr val="accent6">
                    <a:lumMod val="75000"/>
                  </a:schemeClr>
                </a:solidFill>
                <a:latin typeface="Arial Narrow" pitchFamily="34" charset="0"/>
              </a:rPr>
              <a:t>  AFRICA Y MEDIO ORIENTE</a:t>
            </a:r>
            <a:r>
              <a:rPr lang="es-PA" sz="1400" dirty="0" smtClean="0">
                <a:solidFill>
                  <a:schemeClr val="accent6">
                    <a:lumMod val="75000"/>
                  </a:schemeClr>
                </a:solidFill>
                <a:latin typeface="Arial Narrow" pitchFamily="34" charset="0"/>
              </a:rPr>
              <a:t>:   El Cairo, </a:t>
            </a:r>
            <a:r>
              <a:rPr lang="es-PA" sz="1400" dirty="0" err="1" smtClean="0">
                <a:solidFill>
                  <a:schemeClr val="accent6">
                    <a:lumMod val="75000"/>
                  </a:schemeClr>
                </a:solidFill>
                <a:latin typeface="Arial Narrow" pitchFamily="34" charset="0"/>
              </a:rPr>
              <a:t>Dubai</a:t>
            </a:r>
            <a:r>
              <a:rPr lang="es-PA" sz="1400" dirty="0" smtClean="0">
                <a:solidFill>
                  <a:schemeClr val="accent6">
                    <a:lumMod val="75000"/>
                  </a:schemeClr>
                </a:solidFill>
                <a:latin typeface="Arial Narrow" pitchFamily="34" charset="0"/>
              </a:rPr>
              <a:t> y Pretoria</a:t>
            </a:r>
          </a:p>
        </p:txBody>
      </p:sp>
    </p:spTree>
  </p:cSld>
  <p:clrMapOvr>
    <a:masterClrMapping/>
  </p:clrMapOvr>
  <p:transition spd="slow" advTm="50528">
    <p:fade/>
  </p:transition>
  <p:timing>
    <p:tnLst>
      <p:par>
        <p:cTn id="1" dur="indefinite" restart="never" nodeType="tmRoot"/>
      </p:par>
    </p:tnLst>
  </p:timing>
</p:sld>
</file>

<file path=ppt/theme/theme1.xml><?xml version="1.0" encoding="utf-8"?>
<a:theme xmlns:a="http://schemas.openxmlformats.org/drawingml/2006/main" name="tema ONCI">
  <a:themeElements>
    <a:clrScheme name="GobiernoNacio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obiernoNacio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sng" strike="noStrike" cap="none" normalizeH="0" baseline="0" smtClean="0">
            <a:ln>
              <a:noFill/>
            </a:ln>
            <a:solidFill>
              <a:schemeClr val="tx1"/>
            </a:solidFill>
            <a:effectLst/>
            <a:latin typeface="Arial" charset="0"/>
          </a:defRPr>
        </a:defPPr>
      </a:lstStyle>
    </a:lnDef>
  </a:objectDefaults>
  <a:extraClrSchemeLst>
    <a:extraClrScheme>
      <a:clrScheme name="GobiernoNacio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obiernoNacio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obiernoNacio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obiernoNacio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obiernoNacio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obiernoNacio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obiernoNacion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obiernoNacio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obiernoNacio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obiernoNacio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obiernoNacio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obiernoNacio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4807</TotalTime>
  <Words>1734</Words>
  <Application>Microsoft Office PowerPoint</Application>
  <PresentationFormat>Presentación en pantalla (4:3)</PresentationFormat>
  <Paragraphs>173</Paragraphs>
  <Slides>35</Slides>
  <Notes>2</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tema ONCI</vt:lpstr>
      <vt:lpstr>Labor Consular al Servicio de los Ciudadanos </vt:lpstr>
      <vt:lpstr>Contenido </vt:lpstr>
      <vt:lpstr>Diapositiva 3</vt:lpstr>
      <vt:lpstr>FUNDAMENTO LEGAL DEL SERVICIO CONSULAR</vt:lpstr>
      <vt:lpstr>FUNDAMENTO LEGAL DEL SERVICIO CONSULAR</vt:lpstr>
      <vt:lpstr>FUNDAMENTO LEGAL DEL SERVICIO CONSULAR</vt:lpstr>
      <vt:lpstr>Diapositiva 7</vt:lpstr>
      <vt:lpstr>EL SERVICIO CONSULAR PANAMEÑO ACTIVO</vt:lpstr>
      <vt:lpstr>EL SERVICIO CONSULAR PANAMEÑO</vt:lpstr>
      <vt:lpstr>CONSULADOS RENTADOS </vt:lpstr>
      <vt:lpstr>CONSULADOS HONORARIOS</vt:lpstr>
      <vt:lpstr>Diapositiva 12</vt:lpstr>
      <vt:lpstr>PRINCIPALES FUNCIONES CONSULARES</vt:lpstr>
      <vt:lpstr>PRINCIPALES FUNCIONES CONSULARES</vt:lpstr>
      <vt:lpstr>Diapositiva 15</vt:lpstr>
      <vt:lpstr>Generalidades de los Consulados</vt:lpstr>
      <vt:lpstr>Generalidades de los Consulados</vt:lpstr>
      <vt:lpstr>Generalidades de los Consulados</vt:lpstr>
      <vt:lpstr>Diapositiva 19</vt:lpstr>
      <vt:lpstr>ASISTENCIA Y PROTECCION CONSULAR </vt:lpstr>
      <vt:lpstr>SERVICIOS QUE BRINDAN LOS CONSULADOS PANAMEÑOS  </vt:lpstr>
      <vt:lpstr>OTROS SERVICIOS CONSULARES </vt:lpstr>
      <vt:lpstr>OTROS SERVICIOS CONSULARES </vt:lpstr>
      <vt:lpstr>OTROS SERVICIOS CONSULARES </vt:lpstr>
      <vt:lpstr>Diapositiva 25</vt:lpstr>
      <vt:lpstr>Diapositiva 26</vt:lpstr>
      <vt:lpstr> La Labor Consular al Servicio de los Ciudadanos  Departamento Consular del Ministerio de Relaciones Exteriores de Panamá</vt:lpstr>
      <vt:lpstr> La Labor Consular al Servicio de los Ciudadanos  Departamento Consular del Ministerio de Relaciones Exteriores de Panamá</vt:lpstr>
      <vt:lpstr> La Labor Consular al Servicio de los Ciudadanos  Departamento Consular del Ministerio de Relaciones Exteriores de Panamá</vt:lpstr>
      <vt:lpstr>La Labor Consular al Servicio de los Ciudadanos  Departamento Consular del Ministerio de Relaciones Exteriores de Panamá</vt:lpstr>
      <vt:lpstr>La Labor Consular al Servicio de los Ciudadanos  Departamento Consular del Ministerio de Relaciones Exteriores de Panamá</vt:lpstr>
      <vt:lpstr>La Labor Consular al Servicio de los Ciudadanos         Departamento Consular del Ministerio de Relaciones Exteriores de Panamá</vt:lpstr>
      <vt:lpstr>Asistencia Consular</vt:lpstr>
      <vt:lpstr>La Labor Consular al Servicio de los Ciudadanos  Departamento Consular del Ministerio de Relaciones Exteriores de Panamá y Consulados Acreditados en Panamá</vt:lpstr>
      <vt:lpstr>  Muchas Gracias  </vt:lpstr>
    </vt:vector>
  </TitlesOfParts>
  <Company>MICI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dvillarreal</dc:creator>
  <cp:lastModifiedBy>Administratr</cp:lastModifiedBy>
  <cp:revision>299</cp:revision>
  <dcterms:created xsi:type="dcterms:W3CDTF">2010-03-12T15:42:55Z</dcterms:created>
  <dcterms:modified xsi:type="dcterms:W3CDTF">2012-06-19T04:44:20Z</dcterms:modified>
</cp:coreProperties>
</file>