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5" r:id="rId5"/>
    <p:sldId id="267" r:id="rId6"/>
    <p:sldId id="259" r:id="rId7"/>
    <p:sldId id="266" r:id="rId8"/>
    <p:sldId id="260" r:id="rId9"/>
    <p:sldId id="268" r:id="rId10"/>
    <p:sldId id="262" r:id="rId11"/>
    <p:sldId id="269" r:id="rId1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FFFF"/>
    <a:srgbClr val="D5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7" d="100"/>
          <a:sy n="77" d="100"/>
        </p:scale>
        <p:origin x="-306" y="21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38C9BC86-9866-4878-B576-1F6EAA4D7008}" type="datetimeFigureOut">
              <a:rPr lang="es-ES" smtClean="0"/>
              <a:pPr/>
              <a:t>04/12/2012</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0A09B861-01C0-4F42-AC68-0E52F79918A2}" type="slidenum">
              <a:rPr lang="es-ES" smtClean="0"/>
              <a:pPr/>
              <a:t>‹Nº›</a:t>
            </a:fld>
            <a:endParaRPr lang="es-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38C9BC86-9866-4878-B576-1F6EAA4D7008}" type="datetimeFigureOut">
              <a:rPr lang="es-ES" smtClean="0"/>
              <a:pPr/>
              <a:t>04/12/2012</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0A09B861-01C0-4F42-AC68-0E52F79918A2}" type="slidenum">
              <a:rPr lang="es-ES" smtClean="0"/>
              <a:pPr/>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38C9BC86-9866-4878-B576-1F6EAA4D7008}" type="datetimeFigureOut">
              <a:rPr lang="es-ES" smtClean="0"/>
              <a:pPr/>
              <a:t>04/12/2012</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0A09B861-01C0-4F42-AC68-0E52F79918A2}" type="slidenum">
              <a:rPr lang="es-ES" smtClean="0"/>
              <a:pPr/>
              <a:t>‹Nº›</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38C9BC86-9866-4878-B576-1F6EAA4D7008}" type="datetimeFigureOut">
              <a:rPr lang="es-ES" smtClean="0"/>
              <a:pPr/>
              <a:t>04/12/2012</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0A09B861-01C0-4F42-AC68-0E52F79918A2}" type="slidenum">
              <a:rPr lang="es-ES" smtClean="0"/>
              <a:pPr/>
              <a:t>‹Nº›</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38C9BC86-9866-4878-B576-1F6EAA4D7008}" type="datetimeFigureOut">
              <a:rPr lang="es-ES" smtClean="0"/>
              <a:pPr/>
              <a:t>04/12/2012</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0A09B861-01C0-4F42-AC68-0E52F79918A2}" type="slidenum">
              <a:rPr lang="es-ES" smtClean="0"/>
              <a:pPr/>
              <a:t>‹Nº›</a:t>
            </a:fld>
            <a:endParaRPr lang="es-E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38C9BC86-9866-4878-B576-1F6EAA4D7008}" type="datetimeFigureOut">
              <a:rPr lang="es-ES" smtClean="0"/>
              <a:pPr/>
              <a:t>04/12/2012</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0A09B861-01C0-4F42-AC68-0E52F79918A2}" type="slidenum">
              <a:rPr lang="es-ES" smtClean="0"/>
              <a:pPr/>
              <a:t>‹Nº›</a:t>
            </a:fld>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38C9BC86-9866-4878-B576-1F6EAA4D7008}" type="datetimeFigureOut">
              <a:rPr lang="es-ES" smtClean="0"/>
              <a:pPr/>
              <a:t>04/12/2012</a:t>
            </a:fld>
            <a:endParaRPr lang="es-ES" dirty="0"/>
          </a:p>
        </p:txBody>
      </p:sp>
      <p:sp>
        <p:nvSpPr>
          <p:cNvPr id="8" name="7 Marcador de pie de página"/>
          <p:cNvSpPr>
            <a:spLocks noGrp="1"/>
          </p:cNvSpPr>
          <p:nvPr>
            <p:ph type="ftr" sz="quarter" idx="11"/>
          </p:nvPr>
        </p:nvSpPr>
        <p:spPr/>
        <p:txBody>
          <a:bodyPr/>
          <a:lstStyle/>
          <a:p>
            <a:endParaRPr lang="es-ES" dirty="0"/>
          </a:p>
        </p:txBody>
      </p:sp>
      <p:sp>
        <p:nvSpPr>
          <p:cNvPr id="9" name="8 Marcador de número de diapositiva"/>
          <p:cNvSpPr>
            <a:spLocks noGrp="1"/>
          </p:cNvSpPr>
          <p:nvPr>
            <p:ph type="sldNum" sz="quarter" idx="12"/>
          </p:nvPr>
        </p:nvSpPr>
        <p:spPr/>
        <p:txBody>
          <a:bodyPr/>
          <a:lstStyle/>
          <a:p>
            <a:fld id="{0A09B861-01C0-4F42-AC68-0E52F79918A2}" type="slidenum">
              <a:rPr lang="es-ES" smtClean="0"/>
              <a:pPr/>
              <a:t>‹Nº›</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38C9BC86-9866-4878-B576-1F6EAA4D7008}" type="datetimeFigureOut">
              <a:rPr lang="es-ES" smtClean="0"/>
              <a:pPr/>
              <a:t>04/12/2012</a:t>
            </a:fld>
            <a:endParaRPr lang="es-ES" dirty="0"/>
          </a:p>
        </p:txBody>
      </p:sp>
      <p:sp>
        <p:nvSpPr>
          <p:cNvPr id="4" name="3 Marcador de pie de página"/>
          <p:cNvSpPr>
            <a:spLocks noGrp="1"/>
          </p:cNvSpPr>
          <p:nvPr>
            <p:ph type="ftr" sz="quarter" idx="11"/>
          </p:nvPr>
        </p:nvSpPr>
        <p:spPr/>
        <p:txBody>
          <a:bodyPr/>
          <a:lstStyle/>
          <a:p>
            <a:endParaRPr lang="es-ES" dirty="0"/>
          </a:p>
        </p:txBody>
      </p:sp>
      <p:sp>
        <p:nvSpPr>
          <p:cNvPr id="5" name="4 Marcador de número de diapositiva"/>
          <p:cNvSpPr>
            <a:spLocks noGrp="1"/>
          </p:cNvSpPr>
          <p:nvPr>
            <p:ph type="sldNum" sz="quarter" idx="12"/>
          </p:nvPr>
        </p:nvSpPr>
        <p:spPr/>
        <p:txBody>
          <a:bodyPr/>
          <a:lstStyle/>
          <a:p>
            <a:fld id="{0A09B861-01C0-4F42-AC68-0E52F79918A2}" type="slidenum">
              <a:rPr lang="es-ES" smtClean="0"/>
              <a:pPr/>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8C9BC86-9866-4878-B576-1F6EAA4D7008}" type="datetimeFigureOut">
              <a:rPr lang="es-ES" smtClean="0"/>
              <a:pPr/>
              <a:t>04/12/2012</a:t>
            </a:fld>
            <a:endParaRPr lang="es-ES" dirty="0"/>
          </a:p>
        </p:txBody>
      </p:sp>
      <p:sp>
        <p:nvSpPr>
          <p:cNvPr id="3" name="2 Marcador de pie de página"/>
          <p:cNvSpPr>
            <a:spLocks noGrp="1"/>
          </p:cNvSpPr>
          <p:nvPr>
            <p:ph type="ftr" sz="quarter" idx="11"/>
          </p:nvPr>
        </p:nvSpPr>
        <p:spPr/>
        <p:txBody>
          <a:bodyPr/>
          <a:lstStyle/>
          <a:p>
            <a:endParaRPr lang="es-ES" dirty="0"/>
          </a:p>
        </p:txBody>
      </p:sp>
      <p:sp>
        <p:nvSpPr>
          <p:cNvPr id="4" name="3 Marcador de número de diapositiva"/>
          <p:cNvSpPr>
            <a:spLocks noGrp="1"/>
          </p:cNvSpPr>
          <p:nvPr>
            <p:ph type="sldNum" sz="quarter" idx="12"/>
          </p:nvPr>
        </p:nvSpPr>
        <p:spPr/>
        <p:txBody>
          <a:bodyPr/>
          <a:lstStyle/>
          <a:p>
            <a:fld id="{0A09B861-01C0-4F42-AC68-0E52F79918A2}" type="slidenum">
              <a:rPr lang="es-ES" smtClean="0"/>
              <a:pPr/>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8C9BC86-9866-4878-B576-1F6EAA4D7008}" type="datetimeFigureOut">
              <a:rPr lang="es-ES" smtClean="0"/>
              <a:pPr/>
              <a:t>04/12/2012</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0A09B861-01C0-4F42-AC68-0E52F79918A2}" type="slidenum">
              <a:rPr lang="es-ES" smtClean="0"/>
              <a:pPr/>
              <a:t>‹Nº›</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8C9BC86-9866-4878-B576-1F6EAA4D7008}" type="datetimeFigureOut">
              <a:rPr lang="es-ES" smtClean="0"/>
              <a:pPr/>
              <a:t>04/12/2012</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0A09B861-01C0-4F42-AC68-0E52F79918A2}" type="slidenum">
              <a:rPr lang="es-ES" smtClean="0"/>
              <a:pPr/>
              <a:t>‹Nº›</a:t>
            </a:fld>
            <a:endParaRPr lang="es-E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C9BC86-9866-4878-B576-1F6EAA4D7008}" type="datetimeFigureOut">
              <a:rPr lang="es-ES" smtClean="0"/>
              <a:pPr/>
              <a:t>04/12/2012</a:t>
            </a:fld>
            <a:endParaRPr lang="es-ES"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09B861-01C0-4F42-AC68-0E52F79918A2}" type="slidenum">
              <a:rPr lang="es-ES" smtClean="0"/>
              <a:pPr/>
              <a:t>‹Nº›</a:t>
            </a:fld>
            <a:endParaRPr lang="es-E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20036" y="2397430"/>
            <a:ext cx="8072494" cy="3574750"/>
          </a:xfrm>
        </p:spPr>
        <p:txBody>
          <a:bodyPr>
            <a:normAutofit/>
          </a:bodyPr>
          <a:lstStyle/>
          <a:p>
            <a:pPr fontAlgn="base">
              <a:spcAft>
                <a:spcPct val="0"/>
              </a:spcAft>
            </a:pPr>
            <a:r>
              <a:rPr lang="en-GB" sz="2600" b="1" dirty="0" smtClean="0">
                <a:latin typeface="Arial" pitchFamily="34" charset="0"/>
                <a:ea typeface="Times New Roman" pitchFamily="18" charset="0"/>
                <a:cs typeface="Arial" pitchFamily="34" charset="0"/>
              </a:rPr>
              <a:t>REGIONAL CONFERENCE ON MIGRATION </a:t>
            </a:r>
            <a:r>
              <a:rPr kumimoji="0" lang="en-GB" sz="2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(RCM)</a:t>
            </a:r>
            <a:br>
              <a:rPr kumimoji="0" lang="en-GB" sz="2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lang="en-GB" sz="2600" b="1" dirty="0" smtClean="0">
                <a:latin typeface="Arial" pitchFamily="34" charset="0"/>
                <a:ea typeface="Times New Roman" pitchFamily="18" charset="0"/>
                <a:cs typeface="Arial" pitchFamily="34" charset="0"/>
              </a:rPr>
              <a:t/>
            </a:r>
            <a:br>
              <a:rPr lang="en-GB" sz="2600" b="1" dirty="0" smtClean="0">
                <a:latin typeface="Arial" pitchFamily="34" charset="0"/>
                <a:ea typeface="Times New Roman" pitchFamily="18" charset="0"/>
                <a:cs typeface="Arial" pitchFamily="34" charset="0"/>
              </a:rPr>
            </a:br>
            <a:r>
              <a:rPr kumimoji="0" lang="en-GB" sz="2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Liaison Officer Network to </a:t>
            </a:r>
            <a:br>
              <a:rPr kumimoji="0" lang="en-GB" sz="2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en-GB" sz="2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Combat Migrant Smuggling and Trafficking</a:t>
            </a:r>
            <a:br>
              <a:rPr kumimoji="0" lang="en-GB" sz="2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en-GB" sz="2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en-GB" sz="2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lang="en-GB" sz="2600" b="1" i="1" dirty="0" smtClean="0">
                <a:latin typeface="Arial" pitchFamily="34" charset="0"/>
                <a:ea typeface="Times New Roman" pitchFamily="18" charset="0"/>
                <a:cs typeface="Arial" pitchFamily="34" charset="0"/>
              </a:rPr>
              <a:t/>
            </a:r>
            <a:br>
              <a:rPr lang="en-GB" sz="2600" b="1" i="1" dirty="0" smtClean="0">
                <a:latin typeface="Arial" pitchFamily="34" charset="0"/>
                <a:ea typeface="Times New Roman" pitchFamily="18" charset="0"/>
                <a:cs typeface="Arial" pitchFamily="34" charset="0"/>
              </a:rPr>
            </a:br>
            <a:r>
              <a:rPr lang="en-GB" sz="2000" i="1" dirty="0" smtClean="0"/>
              <a:t>SEMINAR </a:t>
            </a:r>
            <a:r>
              <a:rPr lang="en-GB" sz="2000" i="1" dirty="0" smtClean="0"/>
              <a:t>ON </a:t>
            </a:r>
            <a:r>
              <a:rPr lang="en-GB" sz="2000" i="1" dirty="0" smtClean="0"/>
              <a:t>CHALLENGES RELATING TO MIGRATION: </a:t>
            </a:r>
            <a:br>
              <a:rPr lang="en-GB" sz="2000" i="1" dirty="0" smtClean="0"/>
            </a:br>
            <a:r>
              <a:rPr lang="en-GB" sz="2000" i="1" dirty="0" smtClean="0"/>
              <a:t>COMBATING MIGRANT SMUGGLING AND TRAFFICKING, </a:t>
            </a:r>
            <a:r>
              <a:rPr lang="en-GB" sz="2000" i="1" dirty="0" smtClean="0"/>
              <a:t>MIGRATION SECURITY, AND HUMAN RIGHTS</a:t>
            </a:r>
            <a:endParaRPr lang="en-GB" sz="2000" dirty="0"/>
          </a:p>
        </p:txBody>
      </p:sp>
      <p:sp>
        <p:nvSpPr>
          <p:cNvPr id="12290" name="Rectangle 2"/>
          <p:cNvSpPr>
            <a:spLocks noChangeArrowheads="1"/>
          </p:cNvSpPr>
          <p:nvPr/>
        </p:nvSpPr>
        <p:spPr bwMode="auto">
          <a:xfrm>
            <a:off x="0"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dirty="0"/>
          </a:p>
        </p:txBody>
      </p:sp>
      <p:pic>
        <p:nvPicPr>
          <p:cNvPr id="12289" name="Imagen 2" descr="CRM Logo"/>
          <p:cNvPicPr>
            <a:picLocks noChangeAspect="1" noChangeArrowheads="1"/>
          </p:cNvPicPr>
          <p:nvPr/>
        </p:nvPicPr>
        <p:blipFill>
          <a:blip r:embed="rId2" cstate="print"/>
          <a:srcRect/>
          <a:stretch>
            <a:fillRect/>
          </a:stretch>
        </p:blipFill>
        <p:spPr bwMode="auto">
          <a:xfrm>
            <a:off x="2142490" y="548640"/>
            <a:ext cx="4898255" cy="154304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257618"/>
            <a:ext cx="8229600" cy="939784"/>
          </a:xfrm>
        </p:spPr>
        <p:txBody>
          <a:bodyPr>
            <a:noAutofit/>
          </a:bodyPr>
          <a:lstStyle/>
          <a:p>
            <a:r>
              <a:rPr lang="es-CR" sz="2500" b="1" dirty="0" smtClean="0"/>
              <a:t>CENTRAL AMERICA: </a:t>
            </a:r>
            <a:br>
              <a:rPr lang="es-CR" sz="2500" b="1" dirty="0" smtClean="0"/>
            </a:br>
            <a:r>
              <a:rPr lang="es-CR" sz="2500" b="1" dirty="0" smtClean="0"/>
              <a:t>GEOGRAPHIC AND SOCIAL MAPPING (GSM) PROCESS</a:t>
            </a:r>
            <a:endParaRPr lang="es-ES" sz="2500" b="1" dirty="0"/>
          </a:p>
        </p:txBody>
      </p:sp>
      <p:sp>
        <p:nvSpPr>
          <p:cNvPr id="3" name="2 Marcador de contenido"/>
          <p:cNvSpPr>
            <a:spLocks noGrp="1"/>
          </p:cNvSpPr>
          <p:nvPr>
            <p:ph idx="1"/>
          </p:nvPr>
        </p:nvSpPr>
        <p:spPr>
          <a:xfrm>
            <a:off x="582930" y="3006091"/>
            <a:ext cx="7829576" cy="1614486"/>
          </a:xfrm>
        </p:spPr>
        <p:txBody>
          <a:bodyPr>
            <a:normAutofit/>
          </a:bodyPr>
          <a:lstStyle/>
          <a:p>
            <a:pPr algn="just">
              <a:buNone/>
            </a:pPr>
            <a:r>
              <a:rPr lang="es-MX" sz="2400" i="1" dirty="0" smtClean="0"/>
              <a:t>	</a:t>
            </a:r>
            <a:r>
              <a:rPr lang="es-MX" sz="2400" i="1" dirty="0" smtClean="0"/>
              <a:t>“</a:t>
            </a:r>
            <a:r>
              <a:rPr lang="en-GB" sz="2400" i="1" dirty="0" smtClean="0"/>
              <a:t>A </a:t>
            </a:r>
            <a:r>
              <a:rPr lang="en-GB" sz="2400" i="1" dirty="0"/>
              <a:t>powerful tool that enables developing a visual instrument (maps) where information spread among key institutional and social actors transforms into knowledge</a:t>
            </a:r>
            <a:r>
              <a:rPr lang="es-MX" sz="2400" i="1" dirty="0" smtClean="0"/>
              <a:t>”.</a:t>
            </a:r>
            <a:endParaRPr lang="es-ES" sz="2400" dirty="0"/>
          </a:p>
        </p:txBody>
      </p:sp>
      <p:pic>
        <p:nvPicPr>
          <p:cNvPr id="2050" name="Picture 2" descr="http://us.123rf.com/400wm/400/400/alperium/alperium0901/alperium090100287/4228513-modelo-3d-del-mapa-geografico-mundial-en-la-pantalla-del-portatil-aislados-en-un-fondo-blanco.jpg"/>
          <p:cNvPicPr>
            <a:picLocks noChangeAspect="1" noChangeArrowheads="1"/>
          </p:cNvPicPr>
          <p:nvPr/>
        </p:nvPicPr>
        <p:blipFill>
          <a:blip r:embed="rId2" cstate="print"/>
          <a:srcRect/>
          <a:stretch>
            <a:fillRect/>
          </a:stretch>
        </p:blipFill>
        <p:spPr bwMode="auto">
          <a:xfrm>
            <a:off x="6572264" y="4594872"/>
            <a:ext cx="2571736" cy="2263128"/>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115616" y="3555048"/>
            <a:ext cx="7194004" cy="1143000"/>
          </a:xfrm>
        </p:spPr>
        <p:txBody>
          <a:bodyPr>
            <a:noAutofit/>
          </a:bodyPr>
          <a:lstStyle/>
          <a:p>
            <a:r>
              <a:rPr lang="es-ES" sz="10000" b="1" dirty="0" smtClean="0"/>
              <a:t>THANK YOU</a:t>
            </a:r>
            <a:endParaRPr lang="es-ES" sz="100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65760" y="663258"/>
            <a:ext cx="5114932" cy="796908"/>
          </a:xfrm>
        </p:spPr>
        <p:txBody>
          <a:bodyPr>
            <a:normAutofit/>
          </a:bodyPr>
          <a:lstStyle/>
          <a:p>
            <a:r>
              <a:rPr lang="en-GB" sz="3500" b="1" dirty="0" smtClean="0"/>
              <a:t>SEMINAR OBJECTIVES</a:t>
            </a:r>
            <a:endParaRPr lang="en-GB" sz="3500" b="1" dirty="0"/>
          </a:p>
        </p:txBody>
      </p:sp>
      <p:sp>
        <p:nvSpPr>
          <p:cNvPr id="3" name="2 Marcador de contenido"/>
          <p:cNvSpPr>
            <a:spLocks noGrp="1"/>
          </p:cNvSpPr>
          <p:nvPr>
            <p:ph idx="1"/>
          </p:nvPr>
        </p:nvSpPr>
        <p:spPr>
          <a:xfrm>
            <a:off x="868656" y="1700808"/>
            <a:ext cx="7486702" cy="4026233"/>
          </a:xfrm>
        </p:spPr>
        <p:txBody>
          <a:bodyPr>
            <a:noAutofit/>
          </a:bodyPr>
          <a:lstStyle/>
          <a:p>
            <a:pPr marL="514350" lvl="0" indent="-514350" algn="just">
              <a:buFont typeface="+mj-lt"/>
              <a:buAutoNum type="alphaLcPeriod"/>
            </a:pPr>
            <a:r>
              <a:rPr lang="en-US" sz="2200" dirty="0" smtClean="0"/>
              <a:t>To </a:t>
            </a:r>
            <a:r>
              <a:rPr lang="en-US" sz="2200" dirty="0"/>
              <a:t>differentiate between the concepts of trafficking in persons and migrant smuggling, identifying victims of trafficking.</a:t>
            </a:r>
          </a:p>
          <a:p>
            <a:pPr marL="514350" lvl="0" indent="-514350" algn="just">
              <a:buFont typeface="+mj-lt"/>
              <a:buAutoNum type="alphaLcPeriod"/>
            </a:pPr>
            <a:r>
              <a:rPr lang="en-US" sz="2200" dirty="0" smtClean="0"/>
              <a:t>To </a:t>
            </a:r>
            <a:r>
              <a:rPr lang="en-US" sz="2200" dirty="0"/>
              <a:t>discuss existing legislation in the region relating to the crimes of trafficking in persons and migrant smuggling.</a:t>
            </a:r>
          </a:p>
          <a:p>
            <a:pPr marL="514350" lvl="0" indent="-514350" algn="just">
              <a:buFont typeface="+mj-lt"/>
              <a:buAutoNum type="alphaLcPeriod"/>
            </a:pPr>
            <a:r>
              <a:rPr lang="en-US" sz="2200" dirty="0" smtClean="0"/>
              <a:t>To </a:t>
            </a:r>
            <a:r>
              <a:rPr lang="en-US" sz="2200" dirty="0"/>
              <a:t>discuss the concept of Human Rights within its entire context and to establish when refugee status should be granted.</a:t>
            </a:r>
          </a:p>
          <a:p>
            <a:pPr marL="514350" lvl="0" indent="-514350" algn="just">
              <a:buFont typeface="+mj-lt"/>
              <a:buAutoNum type="alphaLcPeriod"/>
            </a:pPr>
            <a:r>
              <a:rPr lang="en-US" sz="2200" dirty="0" smtClean="0"/>
              <a:t>To </a:t>
            </a:r>
            <a:r>
              <a:rPr lang="en-US" sz="2200" dirty="0"/>
              <a:t>collect and share best practices oriented toward improving relevant legislation in Member States of RCM, including the establishment of minimum legal standards that should be met in managing the above-mentioned crimes.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51560" y="4002933"/>
            <a:ext cx="7043758" cy="654032"/>
          </a:xfrm>
        </p:spPr>
        <p:txBody>
          <a:bodyPr>
            <a:normAutofit/>
          </a:bodyPr>
          <a:lstStyle/>
          <a:p>
            <a:r>
              <a:rPr lang="en-GB" sz="3500" b="1" dirty="0" smtClean="0"/>
              <a:t>HUMAN RIGHTS AND MIGRATION</a:t>
            </a:r>
            <a:endParaRPr lang="en-GB" sz="3500" b="1" dirty="0"/>
          </a:p>
        </p:txBody>
      </p:sp>
      <p:pic>
        <p:nvPicPr>
          <p:cNvPr id="9218" name="Picture 2" descr="http://bienvepaz.files.wordpress.com/2011/03/tt.jpg"/>
          <p:cNvPicPr>
            <a:picLocks noChangeAspect="1" noChangeArrowheads="1"/>
          </p:cNvPicPr>
          <p:nvPr/>
        </p:nvPicPr>
        <p:blipFill>
          <a:blip r:embed="rId2" cstate="print"/>
          <a:srcRect/>
          <a:stretch>
            <a:fillRect/>
          </a:stretch>
        </p:blipFill>
        <p:spPr bwMode="auto">
          <a:xfrm>
            <a:off x="2879995" y="1447794"/>
            <a:ext cx="3375446" cy="2500330"/>
          </a:xfrm>
          <a:prstGeom prst="rect">
            <a:avLst/>
          </a:prstGeom>
          <a:noFill/>
        </p:spPr>
      </p:pic>
      <p:sp>
        <p:nvSpPr>
          <p:cNvPr id="4" name="1 Título"/>
          <p:cNvSpPr txBox="1">
            <a:spLocks/>
          </p:cNvSpPr>
          <p:nvPr/>
        </p:nvSpPr>
        <p:spPr>
          <a:xfrm>
            <a:off x="3131840" y="1484784"/>
            <a:ext cx="2880320" cy="648072"/>
          </a:xfrm>
          <a:prstGeom prst="rect">
            <a:avLst/>
          </a:prstGeom>
          <a:solidFill>
            <a:srgbClr val="EBFFFF"/>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2400" b="1" i="1" dirty="0" smtClean="0">
                <a:effectLst>
                  <a:outerShdw blurRad="38100" dist="38100" dir="2700000" algn="tl">
                    <a:srgbClr val="000000">
                      <a:alpha val="43137"/>
                    </a:srgbClr>
                  </a:outerShdw>
                </a:effectLst>
                <a:latin typeface="Times New Roman" pitchFamily="18" charset="0"/>
                <a:cs typeface="Times New Roman" pitchFamily="18" charset="0"/>
              </a:rPr>
              <a:t>Human Rights </a:t>
            </a:r>
          </a:p>
          <a:p>
            <a:r>
              <a:rPr lang="en-GB" sz="2400" b="1" i="1" dirty="0" smtClean="0">
                <a:effectLst>
                  <a:outerShdw blurRad="38100" dist="38100" dir="2700000" algn="tl">
                    <a:srgbClr val="000000">
                      <a:alpha val="43137"/>
                    </a:srgbClr>
                  </a:outerShdw>
                </a:effectLst>
                <a:latin typeface="Times New Roman" pitchFamily="18" charset="0"/>
                <a:cs typeface="Times New Roman" pitchFamily="18" charset="0"/>
              </a:rPr>
              <a:t>for All</a:t>
            </a:r>
            <a:endParaRPr lang="en-GB" sz="2400" b="1" i="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745254" y="2025780"/>
            <a:ext cx="7678156" cy="4140549"/>
          </a:xfrm>
        </p:spPr>
        <p:txBody>
          <a:bodyPr>
            <a:normAutofit/>
          </a:bodyPr>
          <a:lstStyle/>
          <a:p>
            <a:pPr marL="0" indent="0" algn="just">
              <a:buNone/>
            </a:pPr>
            <a:endParaRPr lang="en-GB" dirty="0"/>
          </a:p>
          <a:p>
            <a:pPr marL="0" indent="0" algn="just">
              <a:buNone/>
            </a:pPr>
            <a:r>
              <a:rPr lang="en-GB" sz="2200" dirty="0" smtClean="0"/>
              <a:t>We </a:t>
            </a:r>
            <a:r>
              <a:rPr lang="en-GB" sz="2200" dirty="0"/>
              <a:t>became aware of the importance of the human rights of nationals and, above all, of </a:t>
            </a:r>
            <a:r>
              <a:rPr lang="en-GB" sz="2200" dirty="0" smtClean="0"/>
              <a:t>migrants</a:t>
            </a:r>
            <a:r>
              <a:rPr lang="en-GB" sz="2200" dirty="0"/>
              <a:t>.</a:t>
            </a:r>
            <a:endParaRPr lang="en-GB" sz="2200" dirty="0" smtClean="0"/>
          </a:p>
          <a:p>
            <a:pPr marL="0" indent="0" algn="just">
              <a:buNone/>
            </a:pPr>
            <a:endParaRPr lang="en-GB" sz="2200" dirty="0" smtClean="0"/>
          </a:p>
          <a:p>
            <a:pPr marL="0" indent="0" algn="just">
              <a:buNone/>
            </a:pPr>
            <a:r>
              <a:rPr lang="en-GB" sz="2200" i="1" dirty="0" smtClean="0"/>
              <a:t>“…disregard </a:t>
            </a:r>
            <a:r>
              <a:rPr lang="en-GB" sz="2200" i="1" dirty="0"/>
              <a:t>and contempt for human rights have resulted in barbarous acts which have outraged the conscience of mankind, and the advent of a world in which human beings shall enjoy freedom of speech and belief and freedom from fear and want has been proclaimed as the highest aspiration of the common </a:t>
            </a:r>
            <a:r>
              <a:rPr lang="en-GB" sz="2200" i="1" dirty="0" smtClean="0"/>
              <a:t>people...” </a:t>
            </a:r>
            <a:r>
              <a:rPr lang="en-GB" sz="2200" dirty="0"/>
              <a:t>and</a:t>
            </a:r>
            <a:r>
              <a:rPr lang="en-GB" sz="2200" i="1" dirty="0"/>
              <a:t> “All human beings are born free and equal in dignity and rights.”</a:t>
            </a:r>
            <a:endParaRPr lang="es-GT" sz="2200" dirty="0"/>
          </a:p>
          <a:p>
            <a:pPr>
              <a:buNone/>
            </a:pPr>
            <a:endParaRPr lang="en-GB" dirty="0"/>
          </a:p>
        </p:txBody>
      </p:sp>
      <p:pic>
        <p:nvPicPr>
          <p:cNvPr id="8194" name="Picture 2" descr="http://1.bp.blogspot.com/-_Eg1KAl02kE/UAIZmVVc5XI/AAAAAAAAD60/_KLm6dD7jVg/s1600/derechos-humanos2.jpg"/>
          <p:cNvPicPr>
            <a:picLocks noChangeAspect="1" noChangeArrowheads="1"/>
          </p:cNvPicPr>
          <p:nvPr/>
        </p:nvPicPr>
        <p:blipFill>
          <a:blip r:embed="rId2" cstate="print"/>
          <a:srcRect/>
          <a:stretch>
            <a:fillRect/>
          </a:stretch>
        </p:blipFill>
        <p:spPr bwMode="auto">
          <a:xfrm>
            <a:off x="694004" y="206924"/>
            <a:ext cx="2078845" cy="2071702"/>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2920" y="1999503"/>
            <a:ext cx="8229600" cy="637409"/>
          </a:xfrm>
        </p:spPr>
        <p:txBody>
          <a:bodyPr>
            <a:noAutofit/>
          </a:bodyPr>
          <a:lstStyle/>
          <a:p>
            <a:r>
              <a:rPr lang="en-GB" sz="2700" b="1" dirty="0" smtClean="0"/>
              <a:t>REGIONAL ADVANCES RELATING TO </a:t>
            </a:r>
            <a:br>
              <a:rPr lang="en-GB" sz="2700" b="1" dirty="0" smtClean="0"/>
            </a:br>
            <a:r>
              <a:rPr lang="en-GB" sz="2700" b="1" dirty="0" smtClean="0"/>
              <a:t>TRAFFICKING IN PERSONS </a:t>
            </a:r>
            <a:endParaRPr lang="en-GB" sz="2700" dirty="0"/>
          </a:p>
        </p:txBody>
      </p:sp>
      <p:pic>
        <p:nvPicPr>
          <p:cNvPr id="7170" name="Picture 2" descr="http://sphotos-a.xx.fbcdn.net/hphotos-ash3/27881_117300761627266_6842044_n.jpg"/>
          <p:cNvPicPr>
            <a:picLocks noChangeAspect="1" noChangeArrowheads="1"/>
          </p:cNvPicPr>
          <p:nvPr/>
        </p:nvPicPr>
        <p:blipFill>
          <a:blip r:embed="rId2" cstate="print"/>
          <a:srcRect/>
          <a:stretch>
            <a:fillRect/>
          </a:stretch>
        </p:blipFill>
        <p:spPr bwMode="auto">
          <a:xfrm>
            <a:off x="2070793" y="2953219"/>
            <a:ext cx="5039136" cy="1967946"/>
          </a:xfrm>
          <a:prstGeom prst="rect">
            <a:avLst/>
          </a:prstGeom>
          <a:noFill/>
        </p:spPr>
      </p:pic>
      <p:sp>
        <p:nvSpPr>
          <p:cNvPr id="4" name="1 Título"/>
          <p:cNvSpPr txBox="1">
            <a:spLocks/>
          </p:cNvSpPr>
          <p:nvPr/>
        </p:nvSpPr>
        <p:spPr>
          <a:xfrm>
            <a:off x="3203848" y="2953219"/>
            <a:ext cx="3124592" cy="318704"/>
          </a:xfrm>
          <a:prstGeom prst="rect">
            <a:avLst/>
          </a:prstGeom>
          <a:solidFill>
            <a:schemeClr val="tx1"/>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2000" b="1" dirty="0" smtClean="0">
                <a:solidFill>
                  <a:schemeClr val="bg1"/>
                </a:solidFill>
              </a:rPr>
              <a:t>Differences between:</a:t>
            </a:r>
            <a:endParaRPr lang="en-GB" sz="2000" dirty="0">
              <a:solidFill>
                <a:schemeClr val="bg1"/>
              </a:solidFill>
            </a:endParaRPr>
          </a:p>
        </p:txBody>
      </p:sp>
      <p:sp>
        <p:nvSpPr>
          <p:cNvPr id="5" name="1 Título"/>
          <p:cNvSpPr txBox="1">
            <a:spLocks/>
          </p:cNvSpPr>
          <p:nvPr/>
        </p:nvSpPr>
        <p:spPr>
          <a:xfrm>
            <a:off x="1691680" y="4951831"/>
            <a:ext cx="2548528" cy="63740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2400" b="1" dirty="0" smtClean="0"/>
              <a:t>TRAFFICKING </a:t>
            </a:r>
          </a:p>
          <a:p>
            <a:r>
              <a:rPr lang="en-GB" sz="2400" b="1" dirty="0" smtClean="0"/>
              <a:t>IN PERSONS </a:t>
            </a:r>
            <a:endParaRPr lang="en-GB" sz="2400" dirty="0"/>
          </a:p>
        </p:txBody>
      </p:sp>
      <p:sp>
        <p:nvSpPr>
          <p:cNvPr id="6" name="1 Título"/>
          <p:cNvSpPr txBox="1">
            <a:spLocks/>
          </p:cNvSpPr>
          <p:nvPr/>
        </p:nvSpPr>
        <p:spPr>
          <a:xfrm>
            <a:off x="4903792" y="4941168"/>
            <a:ext cx="2548528" cy="63740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2400" b="1" dirty="0" smtClean="0"/>
              <a:t>MIGRANT SMUGGLING</a:t>
            </a:r>
            <a:endParaRPr lang="en-GB"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720090" y="1086168"/>
            <a:ext cx="3851910" cy="582594"/>
          </a:xfrm>
        </p:spPr>
        <p:txBody>
          <a:bodyPr>
            <a:normAutofit/>
          </a:bodyPr>
          <a:lstStyle/>
          <a:p>
            <a:r>
              <a:rPr lang="en-GB" sz="3000" b="1" dirty="0" smtClean="0"/>
              <a:t>Trafficking in Persons</a:t>
            </a:r>
            <a:endParaRPr lang="en-GB" sz="3000" b="1" dirty="0"/>
          </a:p>
        </p:txBody>
      </p:sp>
      <p:sp>
        <p:nvSpPr>
          <p:cNvPr id="3" name="2 Marcador de contenido"/>
          <p:cNvSpPr>
            <a:spLocks noGrp="1"/>
          </p:cNvSpPr>
          <p:nvPr>
            <p:ph idx="1"/>
          </p:nvPr>
        </p:nvSpPr>
        <p:spPr>
          <a:xfrm>
            <a:off x="678748" y="1691640"/>
            <a:ext cx="7215238" cy="4472006"/>
          </a:xfrm>
        </p:spPr>
        <p:txBody>
          <a:bodyPr>
            <a:normAutofit fontScale="25000" lnSpcReduction="20000"/>
          </a:bodyPr>
          <a:lstStyle/>
          <a:p>
            <a:pPr>
              <a:buNone/>
            </a:pPr>
            <a:r>
              <a:rPr lang="en-GB" sz="8800" i="1" dirty="0" smtClean="0"/>
              <a:t>	</a:t>
            </a:r>
            <a:endParaRPr lang="en-GB" sz="8800" dirty="0" smtClean="0"/>
          </a:p>
          <a:p>
            <a:pPr marL="914400" lvl="1" indent="-514350">
              <a:buFont typeface="+mj-lt"/>
              <a:buAutoNum type="arabicPeriod"/>
            </a:pPr>
            <a:r>
              <a:rPr lang="en-GB" sz="10000" dirty="0" smtClean="0"/>
              <a:t>National Guidelines</a:t>
            </a:r>
          </a:p>
          <a:p>
            <a:pPr marL="914400" lvl="1" indent="-514350">
              <a:buFont typeface="+mj-lt"/>
              <a:buAutoNum type="arabicPeriod"/>
            </a:pPr>
            <a:r>
              <a:rPr lang="en-GB" sz="10000" dirty="0" smtClean="0"/>
              <a:t>Regional Guidelines to Combat the Crime of Trafficking in Persons in Central America</a:t>
            </a:r>
          </a:p>
          <a:p>
            <a:pPr marL="914400" lvl="1" indent="-514350">
              <a:buFont typeface="+mj-lt"/>
              <a:buAutoNum type="arabicPeriod"/>
            </a:pPr>
            <a:r>
              <a:rPr lang="en-GB" sz="10000" dirty="0" smtClean="0"/>
              <a:t>A Regional Strategy for Comprehensive Assistance and Accompaniment of Victims</a:t>
            </a:r>
          </a:p>
          <a:p>
            <a:pPr marL="914400" lvl="1" indent="-514350">
              <a:buFont typeface="+mj-lt"/>
              <a:buAutoNum type="arabicPeriod"/>
            </a:pPr>
            <a:r>
              <a:rPr lang="en-GB" sz="10000" dirty="0" smtClean="0"/>
              <a:t>An Operative Programme of the Regional Action Framework</a:t>
            </a:r>
          </a:p>
          <a:p>
            <a:pPr marL="914400" lvl="1" indent="-514350">
              <a:buFont typeface="+mj-lt"/>
              <a:buAutoNum type="arabicPeriod"/>
            </a:pPr>
            <a:r>
              <a:rPr lang="en-GB" sz="10000" dirty="0" smtClean="0"/>
              <a:t>Communication Strategies in five countries</a:t>
            </a:r>
          </a:p>
          <a:p>
            <a:pPr marL="914400" lvl="1" indent="-514350">
              <a:buFont typeface="+mj-lt"/>
              <a:buAutoNum type="arabicPeriod"/>
            </a:pPr>
            <a:r>
              <a:rPr lang="en-GB" sz="10000" dirty="0" smtClean="0"/>
              <a:t>A Memo of Understanding</a:t>
            </a:r>
          </a:p>
          <a:p>
            <a:pPr marL="914400" lvl="1" indent="-514350">
              <a:buFont typeface="+mj-lt"/>
              <a:buAutoNum type="arabicPeriod"/>
            </a:pPr>
            <a:r>
              <a:rPr lang="en-GB" sz="10000" dirty="0" smtClean="0"/>
              <a:t>The Establishment of the Regional Coalition Against Trafficking in Persons</a:t>
            </a:r>
          </a:p>
          <a:p>
            <a:pPr>
              <a:buNone/>
            </a:pPr>
            <a:r>
              <a:rPr lang="en-GB" sz="8800" dirty="0" smtClean="0"/>
              <a:t> </a:t>
            </a:r>
          </a:p>
          <a:p>
            <a:pPr>
              <a:buNone/>
            </a:pPr>
            <a:endParaRPr lang="en-GB" dirty="0"/>
          </a:p>
        </p:txBody>
      </p:sp>
      <p:pic>
        <p:nvPicPr>
          <p:cNvPr id="6148" name="Picture 4" descr="http://www.migracion.gob.hn/Copia%20de%20Trata-de-personas.jpg"/>
          <p:cNvPicPr>
            <a:picLocks noChangeAspect="1" noChangeArrowheads="1"/>
          </p:cNvPicPr>
          <p:nvPr/>
        </p:nvPicPr>
        <p:blipFill>
          <a:blip r:embed="rId2" cstate="print"/>
          <a:srcRect/>
          <a:stretch>
            <a:fillRect/>
          </a:stretch>
        </p:blipFill>
        <p:spPr bwMode="auto">
          <a:xfrm>
            <a:off x="6643702" y="0"/>
            <a:ext cx="2500298" cy="2193119"/>
          </a:xfrm>
          <a:prstGeom prst="rect">
            <a:avLst/>
          </a:prstGeom>
          <a:noFill/>
        </p:spPr>
      </p:pic>
      <p:sp>
        <p:nvSpPr>
          <p:cNvPr id="5" name="3 Título"/>
          <p:cNvSpPr txBox="1">
            <a:spLocks/>
          </p:cNvSpPr>
          <p:nvPr/>
        </p:nvSpPr>
        <p:spPr>
          <a:xfrm>
            <a:off x="6759279" y="1988840"/>
            <a:ext cx="2277217" cy="438578"/>
          </a:xfrm>
          <a:prstGeom prst="rect">
            <a:avLst/>
          </a:prstGeom>
          <a:solidFill>
            <a:schemeClr val="bg1"/>
          </a:solidFill>
        </p:spPr>
        <p:txBody>
          <a:bodyPr vert="horz" lIns="91440" tIns="45720" rIns="91440" bIns="45720" rtlCol="0" anchor="ctr">
            <a:normAutofit fontScale="7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000" dirty="0" smtClean="0">
                <a:latin typeface="Franklin Gothic Demi" pitchFamily="34" charset="0"/>
              </a:rPr>
              <a:t>TO TRAFFICKING</a:t>
            </a:r>
            <a:endParaRPr lang="en-GB" sz="3000" dirty="0">
              <a:latin typeface="Franklin Gothic Demi"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60070" y="1282548"/>
            <a:ext cx="4543428" cy="582594"/>
          </a:xfrm>
        </p:spPr>
        <p:txBody>
          <a:bodyPr>
            <a:normAutofit/>
          </a:bodyPr>
          <a:lstStyle/>
          <a:p>
            <a:r>
              <a:rPr lang="en-GB" sz="3000" b="1" dirty="0" smtClean="0"/>
              <a:t>Migrant Smuggling</a:t>
            </a:r>
            <a:endParaRPr lang="en-GB" sz="3000" b="1" dirty="0"/>
          </a:p>
        </p:txBody>
      </p:sp>
      <p:pic>
        <p:nvPicPr>
          <p:cNvPr id="5122" name="Picture 2" descr="http://www.lostiempos.com/diario/actualidad/local/20120624/media_recortes/2012/06/23/371432_gd.jpg"/>
          <p:cNvPicPr>
            <a:picLocks noChangeAspect="1" noChangeArrowheads="1"/>
          </p:cNvPicPr>
          <p:nvPr/>
        </p:nvPicPr>
        <p:blipFill>
          <a:blip r:embed="rId2" cstate="print"/>
          <a:srcRect l="46328" t="7945" b="9427"/>
          <a:stretch>
            <a:fillRect/>
          </a:stretch>
        </p:blipFill>
        <p:spPr bwMode="auto">
          <a:xfrm>
            <a:off x="7377326" y="4714884"/>
            <a:ext cx="1766674" cy="2143116"/>
          </a:xfrm>
          <a:prstGeom prst="rect">
            <a:avLst/>
          </a:prstGeom>
          <a:noFill/>
        </p:spPr>
      </p:pic>
      <p:sp>
        <p:nvSpPr>
          <p:cNvPr id="7" name="2 Marcador de contenido"/>
          <p:cNvSpPr>
            <a:spLocks noGrp="1"/>
          </p:cNvSpPr>
          <p:nvPr>
            <p:ph idx="1"/>
          </p:nvPr>
        </p:nvSpPr>
        <p:spPr>
          <a:xfrm>
            <a:off x="457200" y="1960240"/>
            <a:ext cx="8229600" cy="2620888"/>
          </a:xfrm>
        </p:spPr>
        <p:txBody>
          <a:bodyPr>
            <a:normAutofit fontScale="62500" lnSpcReduction="20000"/>
          </a:bodyPr>
          <a:lstStyle/>
          <a:p>
            <a:pPr marL="914400" lvl="1" indent="-514350">
              <a:buNone/>
            </a:pPr>
            <a:r>
              <a:rPr lang="en-GB" sz="8800" dirty="0" smtClean="0"/>
              <a:t>	</a:t>
            </a:r>
            <a:r>
              <a:rPr lang="en-GB" sz="4800" dirty="0" smtClean="0"/>
              <a:t>The development of the Regional </a:t>
            </a:r>
            <a:r>
              <a:rPr lang="en-GB" sz="4800" dirty="0" smtClean="0"/>
              <a:t>G</a:t>
            </a:r>
            <a:r>
              <a:rPr lang="en-GB" sz="4800" dirty="0" smtClean="0"/>
              <a:t>uidelines for the Preliminary Identification of Profiles and Referral Mechanisms of Migrant Populations in Vulnerable Situations should be highlighted.</a:t>
            </a:r>
          </a:p>
          <a:p>
            <a:pPr>
              <a:buNone/>
            </a:pP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894925" y="4033068"/>
            <a:ext cx="5346420" cy="708342"/>
          </a:xfrm>
        </p:spPr>
        <p:txBody>
          <a:bodyPr>
            <a:noAutofit/>
          </a:bodyPr>
          <a:lstStyle/>
          <a:p>
            <a:r>
              <a:rPr lang="en-GB" sz="3500" b="1" dirty="0" smtClean="0"/>
              <a:t>THE LINK BETWEEN ASYLUM AND MIGRATION</a:t>
            </a:r>
            <a:endParaRPr lang="en-GB" sz="3500" b="1" dirty="0"/>
          </a:p>
        </p:txBody>
      </p:sp>
      <p:pic>
        <p:nvPicPr>
          <p:cNvPr id="4100" name="Picture 4" descr="http://2.bp.blogspot.com/-ncB0L3fZK00/Tf6QwYBftAI/AAAAAAAAAEg/vaSeLZeKO_0/s1600/refugiados.jpg"/>
          <p:cNvPicPr>
            <a:picLocks noChangeAspect="1" noChangeArrowheads="1"/>
          </p:cNvPicPr>
          <p:nvPr/>
        </p:nvPicPr>
        <p:blipFill>
          <a:blip r:embed="rId2" cstate="print"/>
          <a:srcRect l="9375" t="12500" r="9374" b="12499"/>
          <a:stretch>
            <a:fillRect/>
          </a:stretch>
        </p:blipFill>
        <p:spPr bwMode="auto">
          <a:xfrm>
            <a:off x="2814637" y="1295389"/>
            <a:ext cx="3714776" cy="2571768"/>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040448"/>
            <a:ext cx="8229600" cy="868346"/>
          </a:xfrm>
        </p:spPr>
        <p:txBody>
          <a:bodyPr>
            <a:normAutofit/>
          </a:bodyPr>
          <a:lstStyle/>
          <a:p>
            <a:pPr algn="just"/>
            <a:r>
              <a:rPr lang="en-GB" sz="2500" b="1" dirty="0" smtClean="0"/>
              <a:t>When should refugee status be granted to a victim of trafficking?</a:t>
            </a:r>
            <a:endParaRPr lang="en-GB" sz="2500" dirty="0"/>
          </a:p>
        </p:txBody>
      </p:sp>
      <p:sp>
        <p:nvSpPr>
          <p:cNvPr id="3" name="2 Marcador de contenido"/>
          <p:cNvSpPr>
            <a:spLocks noGrp="1"/>
          </p:cNvSpPr>
          <p:nvPr>
            <p:ph idx="1"/>
          </p:nvPr>
        </p:nvSpPr>
        <p:spPr>
          <a:xfrm>
            <a:off x="640054" y="2231700"/>
            <a:ext cx="7932474" cy="3573564"/>
          </a:xfrm>
        </p:spPr>
        <p:txBody>
          <a:bodyPr>
            <a:normAutofit fontScale="85000" lnSpcReduction="20000"/>
          </a:bodyPr>
          <a:lstStyle/>
          <a:p>
            <a:pPr marL="514350" lvl="0" indent="-514350" algn="just">
              <a:buFont typeface="+mj-lt"/>
              <a:buAutoNum type="arabicPeriod"/>
            </a:pPr>
            <a:r>
              <a:rPr lang="en-US" sz="2600" dirty="0" smtClean="0"/>
              <a:t>To </a:t>
            </a:r>
            <a:r>
              <a:rPr lang="en-US" sz="2600" dirty="0"/>
              <a:t>prevent refugees, refugee status applicants, returned migrants, stateless persons, and internally displaced persons from becoming victims of trafficking and to address the protection needs of those persons that have already become victims of the crime.</a:t>
            </a:r>
          </a:p>
          <a:p>
            <a:pPr marL="514350" lvl="0" indent="-514350" algn="just">
              <a:buFont typeface="+mj-lt"/>
              <a:buAutoNum type="arabicPeriod"/>
            </a:pPr>
            <a:r>
              <a:rPr lang="en-US" sz="2600" dirty="0" smtClean="0"/>
              <a:t>To </a:t>
            </a:r>
            <a:r>
              <a:rPr lang="en-US" sz="2600" dirty="0"/>
              <a:t>ensure that the international protection needs of victims of trafficking or persons at risk of becoming victims of trafficking are identified.</a:t>
            </a:r>
          </a:p>
          <a:p>
            <a:pPr marL="514350" lvl="0" indent="-514350" algn="just">
              <a:buFont typeface="+mj-lt"/>
              <a:buAutoNum type="arabicPeriod"/>
            </a:pPr>
            <a:r>
              <a:rPr lang="en-US" sz="2600" dirty="0" smtClean="0"/>
              <a:t>To </a:t>
            </a:r>
            <a:r>
              <a:rPr lang="en-US" sz="2600" dirty="0"/>
              <a:t>provide assistance to States in order to ensure that victims of trafficking that do not hold any identity documents are able to establish their identity and nationality (to prevent them from becoming stateless persons).</a:t>
            </a:r>
          </a:p>
          <a:p>
            <a:pPr>
              <a:buNone/>
            </a:pPr>
            <a:endParaRPr lang="en-GB" dirty="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172</TotalTime>
  <Words>342</Words>
  <Application>Microsoft Office PowerPoint</Application>
  <PresentationFormat>Presentación en pantalla (4:3)</PresentationFormat>
  <Paragraphs>39</Paragraphs>
  <Slides>11</Slides>
  <Notes>0</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Tema de Office</vt:lpstr>
      <vt:lpstr>REGIONAL CONFERENCE ON MIGRATION (RCM)  Liaison Officer Network to  Combat Migrant Smuggling and Trafficking   SEMINAR ON CHALLENGES RELATING TO MIGRATION:  COMBATING MIGRANT SMUGGLING AND TRAFFICKING, MIGRATION SECURITY, AND HUMAN RIGHTS</vt:lpstr>
      <vt:lpstr>SEMINAR OBJECTIVES</vt:lpstr>
      <vt:lpstr>HUMAN RIGHTS AND MIGRATION</vt:lpstr>
      <vt:lpstr>Presentación de PowerPoint</vt:lpstr>
      <vt:lpstr>REGIONAL ADVANCES RELATING TO  TRAFFICKING IN PERSONS </vt:lpstr>
      <vt:lpstr>Trafficking in Persons</vt:lpstr>
      <vt:lpstr>Migrant Smuggling</vt:lpstr>
      <vt:lpstr>THE LINK BETWEEN ASYLUM AND MIGRATION</vt:lpstr>
      <vt:lpstr>When should refugee status be granted to a victim of trafficking?</vt:lpstr>
      <vt:lpstr>CENTRAL AMERICA:  GEOGRAPHIC AND SOCIAL MAPPING (GSM) PROCESS</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CONFERENCIA REGIONAL SOBRE MIGRACIÓN (CRM)  Red de Funcionarios de Enlace para el Combate al Tráfico Ilícito de Migrantes y la Trata de Personas   SEMINARIO RETOS EN MATERIA DE MIGRACIÓN: COMBATE A LA TRATA Y EL TRÁFICO ILÍCITO DE PERSONAS, SEGURIDAD MIGRATORIA Y DERECHOS HUMANOS</dc:title>
  <dc:creator>rdocumentos</dc:creator>
  <cp:lastModifiedBy>Christiane Lehnhoff</cp:lastModifiedBy>
  <cp:revision>27</cp:revision>
  <dcterms:created xsi:type="dcterms:W3CDTF">2012-11-30T17:03:04Z</dcterms:created>
  <dcterms:modified xsi:type="dcterms:W3CDTF">2012-12-04T19:56:42Z</dcterms:modified>
</cp:coreProperties>
</file>