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7" r:id="rId6"/>
    <p:sldId id="259" r:id="rId7"/>
    <p:sldId id="266" r:id="rId8"/>
    <p:sldId id="260" r:id="rId9"/>
    <p:sldId id="268" r:id="rId10"/>
    <p:sldId id="262" r:id="rId11"/>
    <p:sldId id="269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9BC86-9866-4878-B576-1F6EAA4D700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9B861-01C0-4F42-AC68-0E52F79918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20036" y="2397430"/>
            <a:ext cx="8072494" cy="357475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kumimoji="0" lang="es-MX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CONFERENCIA REGIONAL SOBRE MIGRACIÓN (CRM)</a:t>
            </a:r>
            <a:br>
              <a:rPr kumimoji="0" lang="es-MX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s-MX" sz="2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s-MX" sz="2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s-MX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 de Funcionarios de Enlace para el Combate al Tráfico Ilícito de Migrantes y la Trata de Personas</a:t>
            </a:r>
            <a:br>
              <a:rPr kumimoji="0" lang="es-MX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s-MX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s-MX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s-MX" sz="26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s-MX" sz="26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s-ES_tradnl" sz="2000" i="1" dirty="0" smtClean="0"/>
              <a:t>SEMINARIO </a:t>
            </a:r>
            <a:r>
              <a:rPr lang="es-ES_tradnl" sz="2000" i="1" dirty="0"/>
              <a:t>RETOS EN MATERIA DE MIGRACIÓN: COMBATE A LA TRATA Y EL TRÁFICO ILÍCITO DE PERSONAS, SEGURIDAD MIGRATORIA Y DERECHOS </a:t>
            </a:r>
            <a:r>
              <a:rPr lang="es-ES_tradnl" sz="2000" i="1" dirty="0" smtClean="0"/>
              <a:t>HUMANOS</a:t>
            </a:r>
            <a:endParaRPr lang="es-ES" sz="20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2289" name="Imagen 2" descr="CRM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490" y="548640"/>
            <a:ext cx="4898255" cy="1543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18"/>
            <a:ext cx="8229600" cy="939784"/>
          </a:xfrm>
        </p:spPr>
        <p:txBody>
          <a:bodyPr>
            <a:noAutofit/>
          </a:bodyPr>
          <a:lstStyle/>
          <a:p>
            <a:r>
              <a:rPr lang="es-CR" sz="2500" b="1" dirty="0" smtClean="0"/>
              <a:t>CENTROAMÉRICA: PROCESO DE CONSTRUCCIÓN DEL MAPEO GEOGRÁFICO Y SOCIAL (MGS)</a:t>
            </a:r>
            <a:endParaRPr lang="es-ES" sz="25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82930" y="3006091"/>
            <a:ext cx="7829576" cy="16144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400" i="1" dirty="0" smtClean="0"/>
              <a:t>	“Es una poderosa herramienta que permite contar con un instrumento visual (mapas) en que la información dispersa en poder de actores institucionales y sociales claves se transforma en conocimiento”.</a:t>
            </a:r>
            <a:endParaRPr lang="es-ES" sz="2400" dirty="0"/>
          </a:p>
        </p:txBody>
      </p:sp>
      <p:pic>
        <p:nvPicPr>
          <p:cNvPr id="2050" name="Picture 2" descr="http://us.123rf.com/400wm/400/400/alperium/alperium0901/alperium090100287/4228513-modelo-3d-del-mapa-geografico-mundial-en-la-pantalla-del-portatil-aislados-en-un-fondo-blan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594872"/>
            <a:ext cx="2571736" cy="2263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66060" y="3555048"/>
            <a:ext cx="5543560" cy="1143000"/>
          </a:xfrm>
        </p:spPr>
        <p:txBody>
          <a:bodyPr>
            <a:noAutofit/>
          </a:bodyPr>
          <a:lstStyle/>
          <a:p>
            <a:r>
              <a:rPr lang="es-ES" sz="10000" b="1" dirty="0" smtClean="0"/>
              <a:t>GRACIAS</a:t>
            </a:r>
            <a:endParaRPr lang="es-ES" sz="10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5760" y="663258"/>
            <a:ext cx="5114932" cy="796908"/>
          </a:xfrm>
        </p:spPr>
        <p:txBody>
          <a:bodyPr>
            <a:normAutofit fontScale="90000"/>
          </a:bodyPr>
          <a:lstStyle/>
          <a:p>
            <a:r>
              <a:rPr lang="es-ES" sz="3500" b="1" dirty="0" smtClean="0"/>
              <a:t>OBJETIVOS DEL SEMINARIO</a:t>
            </a:r>
            <a:endParaRPr lang="es-ES" sz="35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68656" y="1828801"/>
            <a:ext cx="7486702" cy="4026233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lphaLcPeriod"/>
            </a:pPr>
            <a:r>
              <a:rPr lang="es-ES_tradnl" sz="2200" dirty="0"/>
              <a:t>D</a:t>
            </a:r>
            <a:r>
              <a:rPr lang="es-ES_tradnl" sz="2200" dirty="0" smtClean="0"/>
              <a:t>iferenciar </a:t>
            </a:r>
            <a:r>
              <a:rPr lang="es-ES_tradnl" sz="2200" dirty="0"/>
              <a:t>los conceptos de trata y tráfico de personas, identificación de víctimas de trata.</a:t>
            </a:r>
            <a:endParaRPr lang="es-ES" sz="2200" dirty="0"/>
          </a:p>
          <a:p>
            <a:pPr marL="514350" lvl="0" indent="-514350" algn="just">
              <a:buFont typeface="+mj-lt"/>
              <a:buAutoNum type="alphaLcPeriod"/>
            </a:pPr>
            <a:r>
              <a:rPr lang="es-ES_tradnl" sz="2200" dirty="0"/>
              <a:t>Analizar la legislación existente con relación a los delitos de trata de personas y tráfico ilícito de migrantes.</a:t>
            </a:r>
            <a:endParaRPr lang="es-ES" sz="2200" dirty="0"/>
          </a:p>
          <a:p>
            <a:pPr marL="514350" lvl="0" indent="-514350" algn="just">
              <a:buFont typeface="+mj-lt"/>
              <a:buAutoNum type="alphaLcPeriod"/>
            </a:pPr>
            <a:r>
              <a:rPr lang="es-ES_tradnl" sz="2200" dirty="0"/>
              <a:t>Analizar en todo su contexto el concepto de Derechos Humanos y establecer cuándo es reconocida la condición de refugiados.</a:t>
            </a:r>
            <a:endParaRPr lang="es-ES" sz="2200" dirty="0"/>
          </a:p>
          <a:p>
            <a:pPr marL="514350" lvl="0" indent="-514350" algn="just">
              <a:buFont typeface="+mj-lt"/>
              <a:buAutoNum type="alphaLcPeriod"/>
            </a:pPr>
            <a:r>
              <a:rPr lang="es-ES_tradnl" sz="2200" dirty="0"/>
              <a:t>Recopilar y compartir buenas prácticas orientadas a fundamentar mejoras en la legislación de los países de la CRM, incluyendo la definición de estándares mínimos legales</a:t>
            </a:r>
            <a:r>
              <a:rPr lang="es-ES_tradnl" sz="2200" dirty="0" smtClean="0"/>
              <a:t>.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1560" y="4002933"/>
            <a:ext cx="7043758" cy="654032"/>
          </a:xfrm>
        </p:spPr>
        <p:txBody>
          <a:bodyPr>
            <a:normAutofit/>
          </a:bodyPr>
          <a:lstStyle/>
          <a:p>
            <a:r>
              <a:rPr lang="es-CR" sz="3500" b="1" dirty="0" smtClean="0"/>
              <a:t>DERECHOS HUMANOS Y MIGRACIÓN</a:t>
            </a:r>
            <a:endParaRPr lang="es-ES" sz="3500" b="1" dirty="0"/>
          </a:p>
        </p:txBody>
      </p:sp>
      <p:pic>
        <p:nvPicPr>
          <p:cNvPr id="9218" name="Picture 2" descr="http://bienvepaz.files.wordpress.com/2011/03/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9995" y="1447794"/>
            <a:ext cx="337544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45254" y="2025780"/>
            <a:ext cx="7678156" cy="414054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_tradnl" dirty="0" smtClean="0"/>
              <a:t>	</a:t>
            </a:r>
            <a:r>
              <a:rPr lang="es-ES_tradnl" sz="2200" dirty="0" smtClean="0"/>
              <a:t>Tomamos conciencia de la importancia de los derechos humanos tanto para los nacionales como, sobre todo,  para los migrantes.</a:t>
            </a:r>
          </a:p>
          <a:p>
            <a:pPr algn="just">
              <a:buNone/>
            </a:pPr>
            <a:endParaRPr lang="es-ES_tradnl" sz="2200" dirty="0" smtClean="0"/>
          </a:p>
          <a:p>
            <a:pPr algn="just">
              <a:buNone/>
            </a:pPr>
            <a:r>
              <a:rPr lang="es-ES_tradnl" sz="2200" i="1" dirty="0" smtClean="0"/>
              <a:t>	“La ignorancia y el desprecio de los derechos humanos han resultado en actos de barbarie ultrajantes para la conciencia de la humanidad, y la llegada de un mundo donde los seres humanos gocen de libertad de expresión y creencia y sean libres del miedo y la miseria se ha proclamado como la aspiración de la gente común...Todos los seres humanos nacen libres en dignidad y derecho”.</a:t>
            </a:r>
            <a:endParaRPr lang="es-ES" sz="22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8194" name="Picture 2" descr="http://1.bp.blogspot.com/-_Eg1KAl02kE/UAIZmVVc5XI/AAAAAAAAD60/_KLm6dD7jVg/s1600/derechos-humano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004" y="206924"/>
            <a:ext cx="2078845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999503"/>
            <a:ext cx="8229600" cy="637409"/>
          </a:xfrm>
        </p:spPr>
        <p:txBody>
          <a:bodyPr>
            <a:noAutofit/>
          </a:bodyPr>
          <a:lstStyle/>
          <a:p>
            <a:r>
              <a:rPr lang="es-CR" sz="2700" b="1" dirty="0" smtClean="0"/>
              <a:t>AVANCES REGIONALES SOBRE LA TRATA DE </a:t>
            </a:r>
            <a:r>
              <a:rPr lang="es-CR" sz="2700" b="1" dirty="0" smtClean="0"/>
              <a:t>PERSONAS</a:t>
            </a:r>
            <a:endParaRPr lang="es-ES" sz="2700" dirty="0"/>
          </a:p>
        </p:txBody>
      </p:sp>
      <p:pic>
        <p:nvPicPr>
          <p:cNvPr id="7170" name="Picture 2" descr="http://sphotos-a.xx.fbcdn.net/hphotos-ash3/27881_117300761627266_684204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0793" y="2953219"/>
            <a:ext cx="5039136" cy="1967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20090" y="1086168"/>
            <a:ext cx="3186106" cy="582594"/>
          </a:xfrm>
        </p:spPr>
        <p:txBody>
          <a:bodyPr>
            <a:normAutofit/>
          </a:bodyPr>
          <a:lstStyle/>
          <a:p>
            <a:r>
              <a:rPr lang="es-ES" sz="3000" b="1" dirty="0" smtClean="0"/>
              <a:t>Trata de personas</a:t>
            </a:r>
            <a:endParaRPr lang="es-ES" sz="3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8748" y="1691640"/>
            <a:ext cx="7215238" cy="447200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ES_tradnl" sz="8800" i="1" dirty="0" smtClean="0"/>
              <a:t>	</a:t>
            </a:r>
            <a:endParaRPr lang="es-ES" sz="88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Lineamientos nacionales.</a:t>
            </a:r>
            <a:endParaRPr lang="es-ES" sz="100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Lineamientos Regionales para el Combate del delito de Trata de Personas en Centro América.</a:t>
            </a:r>
            <a:endParaRPr lang="es-ES" sz="100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Estrategia Regional para la atención integral y el acompañamiento de las víctimas.</a:t>
            </a:r>
            <a:endParaRPr lang="es-ES" sz="100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Programa operativo del marco de Acción Regional.</a:t>
            </a:r>
            <a:endParaRPr lang="es-ES" sz="100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Estrategia de Comunicación en cinco países.</a:t>
            </a:r>
            <a:endParaRPr lang="es-ES" sz="100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Memorándum de entendimiento.</a:t>
            </a:r>
            <a:endParaRPr lang="es-ES" sz="10000" dirty="0" smtClean="0"/>
          </a:p>
          <a:p>
            <a:pPr marL="914400" lvl="1" indent="-514350" algn="just">
              <a:buFont typeface="+mj-lt"/>
              <a:buAutoNum type="arabicPeriod"/>
            </a:pPr>
            <a:r>
              <a:rPr lang="es-ES_tradnl" sz="10000" dirty="0" smtClean="0"/>
              <a:t>Creación de la Coalición Regional contra la Trata de Personas.</a:t>
            </a:r>
            <a:endParaRPr lang="es-ES" sz="10000" dirty="0" smtClean="0"/>
          </a:p>
          <a:p>
            <a:pPr>
              <a:buNone/>
            </a:pPr>
            <a:r>
              <a:rPr lang="es-ES_tradnl" sz="8800" dirty="0" smtClean="0"/>
              <a:t> </a:t>
            </a:r>
            <a:endParaRPr lang="es-ES" sz="88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6148" name="Picture 4" descr="http://www.migracion.gob.hn/Copia%20de%20Trata-de-person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0"/>
            <a:ext cx="2500298" cy="2193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0070" y="1282548"/>
            <a:ext cx="4543428" cy="582594"/>
          </a:xfrm>
        </p:spPr>
        <p:txBody>
          <a:bodyPr>
            <a:normAutofit/>
          </a:bodyPr>
          <a:lstStyle/>
          <a:p>
            <a:r>
              <a:rPr lang="es-ES" sz="3000" b="1" dirty="0" smtClean="0"/>
              <a:t>Tráfico ilícito de migrantes</a:t>
            </a:r>
            <a:endParaRPr lang="es-ES" sz="3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8071"/>
            <a:ext cx="7686700" cy="2283937"/>
          </a:xfrm>
        </p:spPr>
        <p:txBody>
          <a:bodyPr>
            <a:normAutofit fontScale="62500" lnSpcReduction="20000"/>
          </a:bodyPr>
          <a:lstStyle/>
          <a:p>
            <a:pPr marL="914400" lvl="1" indent="-514350" algn="just">
              <a:buNone/>
            </a:pPr>
            <a:r>
              <a:rPr lang="es-ES_tradnl" sz="8800" dirty="0" smtClean="0"/>
              <a:t>	</a:t>
            </a:r>
            <a:r>
              <a:rPr lang="es-ES_tradnl" sz="4800" dirty="0" smtClean="0"/>
              <a:t>Se destaca la creación de los lineamientos regionales para la identificación preliminar de perfiles y mecanismos de referencia de poblaciones migrantes en condiciones de vulnerabilidad.</a:t>
            </a:r>
            <a:endParaRPr lang="es-ES" sz="48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5122" name="Picture 2" descr="http://www.lostiempos.com/diario/actualidad/local/20120624/media_recortes/2012/06/23/371432_gd.jpg"/>
          <p:cNvPicPr>
            <a:picLocks noChangeAspect="1" noChangeArrowheads="1"/>
          </p:cNvPicPr>
          <p:nvPr/>
        </p:nvPicPr>
        <p:blipFill>
          <a:blip r:embed="rId2" cstate="print"/>
          <a:srcRect l="46328" t="7945" b="9427"/>
          <a:stretch>
            <a:fillRect/>
          </a:stretch>
        </p:blipFill>
        <p:spPr bwMode="auto">
          <a:xfrm>
            <a:off x="7377326" y="4714884"/>
            <a:ext cx="1766674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94925" y="4033068"/>
            <a:ext cx="5346420" cy="708342"/>
          </a:xfrm>
        </p:spPr>
        <p:txBody>
          <a:bodyPr>
            <a:noAutofit/>
          </a:bodyPr>
          <a:lstStyle/>
          <a:p>
            <a:r>
              <a:rPr lang="es-CR" sz="3500" b="1" dirty="0" smtClean="0"/>
              <a:t>EL NEXO ASILO-MIGRACIÓN</a:t>
            </a:r>
            <a:endParaRPr lang="es-ES" sz="3500" b="1" dirty="0"/>
          </a:p>
        </p:txBody>
      </p:sp>
      <p:pic>
        <p:nvPicPr>
          <p:cNvPr id="4100" name="Picture 4" descr="http://2.bp.blogspot.com/-ncB0L3fZK00/Tf6QwYBftAI/AAAAAAAAAEg/vaSeLZeKO_0/s1600/refugiados.jpg"/>
          <p:cNvPicPr>
            <a:picLocks noChangeAspect="1" noChangeArrowheads="1"/>
          </p:cNvPicPr>
          <p:nvPr/>
        </p:nvPicPr>
        <p:blipFill>
          <a:blip r:embed="rId2" cstate="print"/>
          <a:srcRect l="9375" t="12500" r="9374" b="12499"/>
          <a:stretch>
            <a:fillRect/>
          </a:stretch>
        </p:blipFill>
        <p:spPr bwMode="auto">
          <a:xfrm>
            <a:off x="2814637" y="1295389"/>
            <a:ext cx="3714776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40448"/>
            <a:ext cx="8229600" cy="868346"/>
          </a:xfrm>
        </p:spPr>
        <p:txBody>
          <a:bodyPr>
            <a:normAutofit/>
          </a:bodyPr>
          <a:lstStyle/>
          <a:p>
            <a:pPr algn="just"/>
            <a:r>
              <a:rPr lang="es-CR" sz="2500" b="1" dirty="0" smtClean="0"/>
              <a:t>¿Cuándo se le debe de reconocer la condición de refugiado a una víctima de trata?</a:t>
            </a:r>
            <a:endParaRPr lang="es-ES" sz="2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054" y="2231700"/>
            <a:ext cx="7932474" cy="3197564"/>
          </a:xfrm>
        </p:spPr>
        <p:txBody>
          <a:bodyPr>
            <a:normAutofit fontScale="850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s-MX" sz="2600" dirty="0" smtClean="0"/>
              <a:t>Prevenir que refugiados, solicitantes, repatriados, apátridas y desplazados internos se conviertan en víctimas de trata, y atender las necesidades de protección de las personas que se encuentren bajo su competencia y hayan caído ya víctimas del delito.</a:t>
            </a:r>
            <a:endParaRPr lang="es-ES" sz="26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s-MX" sz="2600" dirty="0" smtClean="0"/>
              <a:t>Garantizar que sean reconocidas las necesidades de protección internacional de las personas tratadas o en riesgo de ser víctimas.</a:t>
            </a:r>
            <a:endParaRPr lang="es-ES" sz="26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s-MX" sz="2600" dirty="0" smtClean="0"/>
              <a:t>Asistir a los Estados para garantizar que las personas tratadas que no tienen documentos de identidad logren establecer su identidad y nacionalidad (para evitar sean apátridas).</a:t>
            </a:r>
            <a:endParaRPr lang="es-ES" sz="2600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234</Words>
  <Application>Microsoft Office PowerPoint</Application>
  <PresentationFormat>Presentación en pantalla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CONFERENCIA REGIONAL SOBRE MIGRACIÓN (CRM)  Red de Funcionarios de Enlace para el Combate al Tráfico Ilícito de Migrantes y la Trata de Personas   SEMINARIO RETOS EN MATERIA DE MIGRACIÓN: COMBATE A LA TRATA Y EL TRÁFICO ILÍCITO DE PERSONAS, SEGURIDAD MIGRATORIA Y DERECHOS HUMANOS</vt:lpstr>
      <vt:lpstr>OBJETIVOS DEL SEMINARIO</vt:lpstr>
      <vt:lpstr>DERECHOS HUMANOS Y MIGRACIÓN</vt:lpstr>
      <vt:lpstr>Diapositiva 4</vt:lpstr>
      <vt:lpstr>AVANCES REGIONALES SOBRE LA TRATA DE PERSONAS</vt:lpstr>
      <vt:lpstr>Trata de personas</vt:lpstr>
      <vt:lpstr>Tráfico ilícito de migrantes</vt:lpstr>
      <vt:lpstr>EL NEXO ASILO-MIGRACIÓN</vt:lpstr>
      <vt:lpstr>¿Cuándo se le debe de reconocer la condición de refugiado a una víctima de trata?</vt:lpstr>
      <vt:lpstr>CENTROAMÉRICA: PROCESO DE CONSTRUCCIÓN DEL MAPEO GEOGRÁFICO Y SOCIAL (MGS)</vt:lpstr>
      <vt:lpstr>GRACIAS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CONFERENCIA REGIONAL SOBRE MIGRACIÓN (CRM)  Red de Funcionarios de Enlace para el Combate al Tráfico Ilícito de Migrantes y la Trata de Personas   SEMINARIO RETOS EN MATERIA DE MIGRACIÓN: COMBATE A LA TRATA Y EL TRÁFICO ILÍCITO DE PERSONAS, SEGURIDAD MIGRATORIA Y DERECHOS HUMANOS</dc:title>
  <dc:creator>rdocumentos</dc:creator>
  <cp:lastModifiedBy>lenovo3</cp:lastModifiedBy>
  <cp:revision>19</cp:revision>
  <dcterms:created xsi:type="dcterms:W3CDTF">2012-11-30T17:03:04Z</dcterms:created>
  <dcterms:modified xsi:type="dcterms:W3CDTF">2012-12-04T13:32:26Z</dcterms:modified>
</cp:coreProperties>
</file>