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9" r:id="rId4"/>
    <p:sldId id="260" r:id="rId5"/>
    <p:sldId id="263" r:id="rId6"/>
    <p:sldId id="264" r:id="rId7"/>
    <p:sldId id="265" r:id="rId8"/>
    <p:sldId id="262" r:id="rId9"/>
  </p:sldIdLst>
  <p:sldSz cx="9144000" cy="6858000" type="screen4x3"/>
  <p:notesSz cx="7010400" cy="92964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>
      <a:defRPr>
        <a:latin typeface="Calibri"/>
        <a:ea typeface="Calibri"/>
        <a:cs typeface="Calibri"/>
        <a:sym typeface="Calibri"/>
      </a:defRPr>
    </a:lvl6pPr>
    <a:lvl7pPr>
      <a:defRPr>
        <a:latin typeface="Calibri"/>
        <a:ea typeface="Calibri"/>
        <a:cs typeface="Calibri"/>
        <a:sym typeface="Calibri"/>
      </a:defRPr>
    </a:lvl7pPr>
    <a:lvl8pPr>
      <a:defRPr>
        <a:latin typeface="Calibri"/>
        <a:ea typeface="Calibri"/>
        <a:cs typeface="Calibri"/>
        <a:sym typeface="Calibri"/>
      </a:defRPr>
    </a:lvl8pPr>
    <a:lvl9pPr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DE6D2"/>
          </a:solidFill>
        </a:fill>
      </a:tcStyle>
    </a:wholeTbl>
    <a:band2H>
      <a:tcTxStyle/>
      <a:tcStyle>
        <a:tcBdr/>
        <a:fill>
          <a:solidFill>
            <a:srgbClr val="F6F3EA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EB96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EB96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EB966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ADFD5"/>
          </a:solidFill>
        </a:fill>
      </a:tcStyle>
    </a:wholeTbl>
    <a:band2H>
      <a:tcTxStyle/>
      <a:tcStyle>
        <a:tcBdr/>
        <a:fill>
          <a:solidFill>
            <a:srgbClr val="EDEFEB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D9F78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D9F78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D9F78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EB96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EB966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2327" tIns="46164" rIns="92327" bIns="46164"/>
          <a:lstStyle/>
          <a:p>
            <a:pPr lvl="0"/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sz="quarter" idx="1"/>
          </p:nvPr>
        </p:nvSpPr>
        <p:spPr>
          <a:xfrm>
            <a:off x="934720" y="4415792"/>
            <a:ext cx="5140960" cy="4183381"/>
          </a:xfrm>
          <a:prstGeom prst="rect">
            <a:avLst/>
          </a:prstGeom>
        </p:spPr>
        <p:txBody>
          <a:bodyPr lIns="92327" tIns="46164" rIns="92327" bIns="46164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2575931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indent="457200" algn="ctr">
        <a:defRPr sz="4400">
          <a:latin typeface="Calibri"/>
          <a:ea typeface="Calibri"/>
          <a:cs typeface="Calibri"/>
          <a:sym typeface="Calibri"/>
        </a:defRPr>
      </a:lvl6pPr>
      <a:lvl7pPr indent="914400" algn="ctr">
        <a:defRPr sz="4400">
          <a:latin typeface="Calibri"/>
          <a:ea typeface="Calibri"/>
          <a:cs typeface="Calibri"/>
          <a:sym typeface="Calibri"/>
        </a:defRPr>
      </a:lvl7pPr>
      <a:lvl8pPr indent="1371600" algn="ctr">
        <a:defRPr sz="4400">
          <a:latin typeface="Calibri"/>
          <a:ea typeface="Calibri"/>
          <a:cs typeface="Calibri"/>
          <a:sym typeface="Calibri"/>
        </a:defRPr>
      </a:lvl8pPr>
      <a:lvl9pPr indent="1828800"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235200" indent="-4064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olprotocolo@segob.gob.mx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mmiguel@segob.gob.mx" TargetMode="External"/><Relationship Id="rId4" Type="http://schemas.openxmlformats.org/officeDocument/2006/relationships/hyperlink" Target="mailto:cperezt@segob.gob.m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8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9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" name="Shape 11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12" name="Shape 12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title" idx="4294967295"/>
          </p:nvPr>
        </p:nvSpPr>
        <p:spPr>
          <a:xfrm>
            <a:off x="911225" y="1196752"/>
            <a:ext cx="7772400" cy="3264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Autofit/>
          </a:bodyPr>
          <a:lstStyle/>
          <a:p>
            <a:pPr lvl="0" defTabSz="493776">
              <a:defRPr sz="1800"/>
            </a:pPr>
            <a:r>
              <a:rPr lang="es-MX" sz="28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COMISIÓN MEXICANA DE AYUDA A REFUGIADOS</a:t>
            </a:r>
            <a:br>
              <a:rPr lang="es-MX" sz="28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</a:br>
            <a:r>
              <a:rPr lang="es-MX" sz="28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/>
            </a:r>
            <a:br>
              <a:rPr lang="es-MX" sz="28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</a:br>
            <a:r>
              <a:rPr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PROTOCOLO </a:t>
            </a:r>
            <a:r>
              <a:rPr lang="es-MX"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DE EVALUACIÓN INICIAL </a:t>
            </a:r>
            <a:r>
              <a:rPr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PARA </a:t>
            </a:r>
            <a:r>
              <a:rPr lang="es-MX"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LA IDENTIFICACIÓN DE </a:t>
            </a:r>
            <a:r>
              <a:rPr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INDICIOS </a:t>
            </a:r>
            <a:r>
              <a:rPr sz="2000" b="1" dirty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DE </a:t>
            </a:r>
            <a:r>
              <a:rPr lang="es-MX"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NECESIDADES DE </a:t>
            </a:r>
            <a:r>
              <a:rPr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PROTECCIÓN </a:t>
            </a:r>
            <a:r>
              <a:rPr sz="2000" b="1" dirty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INTERNACIONAL EN NNA NO ACOMPAÑADOS O </a:t>
            </a:r>
            <a:r>
              <a:rPr sz="2000" b="1" dirty="0" smtClean="0">
                <a:solidFill>
                  <a:srgbClr val="595959"/>
                </a:solidFill>
                <a:effectLst>
                  <a:outerShdw blurRad="6858" dist="13716" dir="2700000" rotWithShape="0">
                    <a:srgbClr val="DDDDDD"/>
                  </a:outerShdw>
                </a:effectLst>
              </a:rPr>
              <a:t>SEPARADOS</a:t>
            </a:r>
            <a:endParaRPr sz="2000" b="1" dirty="0">
              <a:solidFill>
                <a:srgbClr val="595959"/>
              </a:solidFill>
              <a:effectLst>
                <a:outerShdw blurRad="6858" dist="13716" dir="2700000" rotWithShape="0">
                  <a:srgbClr val="DDDDDD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856567"/>
            <a:ext cx="1828735" cy="2668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98989"/>
                </a:solidFill>
              </a:rPr>
              <a:t>2</a:t>
            </a:fld>
            <a:endParaRPr sz="1200">
              <a:solidFill>
                <a:srgbClr val="898989"/>
              </a:solidFill>
            </a:endParaRPr>
          </a:p>
        </p:txBody>
      </p:sp>
      <p:grpSp>
        <p:nvGrpSpPr>
          <p:cNvPr id="42" name="Group 42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40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41" name="image.png"/>
            <p:cNvPicPr/>
            <p:nvPr/>
          </p:nvPicPr>
          <p:blipFill>
            <a:blip r:embed="rId3">
              <a:extLst/>
            </a:blip>
            <a:srcRect/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3" name="Shape 43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44" name="Shape 44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706897" y="1630679"/>
            <a:ext cx="7945077" cy="489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just"/>
            <a:r>
              <a:rPr b="1" dirty="0"/>
              <a:t>Proyecto de </a:t>
            </a:r>
            <a:r>
              <a:rPr b="1" dirty="0" err="1"/>
              <a:t>Elaboración</a:t>
            </a:r>
            <a:r>
              <a:rPr b="1" dirty="0"/>
              <a:t> e </a:t>
            </a:r>
            <a:r>
              <a:rPr b="1" dirty="0" err="1"/>
              <a:t>Implementación</a:t>
            </a:r>
            <a:endParaRPr b="1" dirty="0"/>
          </a:p>
          <a:p>
            <a:pPr lvl="0" algn="just"/>
            <a:endParaRPr b="1" dirty="0"/>
          </a:p>
          <a:p>
            <a:pPr lvl="0" algn="just"/>
            <a:r>
              <a:rPr dirty="0"/>
              <a:t>Se </a:t>
            </a:r>
            <a:r>
              <a:rPr dirty="0" err="1"/>
              <a:t>cuenta</a:t>
            </a:r>
            <a:r>
              <a:rPr dirty="0"/>
              <a:t> con la </a:t>
            </a:r>
            <a:r>
              <a:rPr dirty="0" err="1"/>
              <a:t>participación</a:t>
            </a:r>
            <a:r>
              <a:rPr dirty="0"/>
              <a:t> de ACNUR, DIF Nacional, UPM, INM y COMAR.</a:t>
            </a:r>
          </a:p>
          <a:p>
            <a:pPr lvl="0" algn="just"/>
            <a:endParaRPr dirty="0"/>
          </a:p>
          <a:p>
            <a:pPr lvl="0" algn="just"/>
            <a:r>
              <a:rPr dirty="0" err="1"/>
              <a:t>Inicia</a:t>
            </a:r>
            <a:r>
              <a:rPr dirty="0"/>
              <a:t> con un Proyecto </a:t>
            </a:r>
            <a:r>
              <a:rPr dirty="0" err="1"/>
              <a:t>Piloto</a:t>
            </a:r>
            <a:r>
              <a:rPr dirty="0"/>
              <a:t> de </a:t>
            </a:r>
            <a:r>
              <a:rPr dirty="0" err="1"/>
              <a:t>Implementación</a:t>
            </a:r>
            <a:r>
              <a:rPr dirty="0"/>
              <a:t> en la </a:t>
            </a:r>
            <a:r>
              <a:rPr dirty="0" err="1"/>
              <a:t>Estación</a:t>
            </a:r>
            <a:r>
              <a:rPr dirty="0"/>
              <a:t> </a:t>
            </a:r>
            <a:r>
              <a:rPr dirty="0" err="1"/>
              <a:t>Migratoria</a:t>
            </a:r>
            <a:endParaRPr dirty="0"/>
          </a:p>
          <a:p>
            <a:pPr lvl="0" algn="just"/>
            <a:r>
              <a:rPr dirty="0"/>
              <a:t>del Distrito Federal:</a:t>
            </a:r>
          </a:p>
          <a:p>
            <a:pPr lvl="0" algn="just"/>
            <a:endParaRPr dirty="0"/>
          </a:p>
          <a:p>
            <a:pPr marL="180473" lvl="0" indent="-180473" algn="just">
              <a:buSzPct val="100000"/>
              <a:buChar char="-"/>
            </a:pPr>
            <a:r>
              <a:rPr dirty="0" err="1"/>
              <a:t>Implementado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Oficiales</a:t>
            </a:r>
            <a:r>
              <a:rPr dirty="0"/>
              <a:t> de Protección a la </a:t>
            </a:r>
            <a:r>
              <a:rPr dirty="0" err="1"/>
              <a:t>Infancia</a:t>
            </a:r>
            <a:r>
              <a:rPr dirty="0"/>
              <a:t>.</a:t>
            </a:r>
          </a:p>
          <a:p>
            <a:pPr marL="180473" lvl="0" indent="-180473" algn="just">
              <a:buSzPct val="100000"/>
              <a:buChar char="-"/>
            </a:pPr>
            <a:r>
              <a:rPr dirty="0" err="1"/>
              <a:t>Capacitación</a:t>
            </a:r>
            <a:r>
              <a:rPr dirty="0"/>
              <a:t> de ACNUR </a:t>
            </a:r>
          </a:p>
          <a:p>
            <a:pPr lvl="0" algn="just"/>
            <a:endParaRPr dirty="0"/>
          </a:p>
          <a:p>
            <a:pPr lvl="0" algn="just"/>
            <a:r>
              <a:rPr dirty="0" err="1"/>
              <a:t>Revisión</a:t>
            </a:r>
            <a:r>
              <a:rPr dirty="0"/>
              <a:t> del Proyecto </a:t>
            </a:r>
            <a:r>
              <a:rPr dirty="0" err="1"/>
              <a:t>por</a:t>
            </a:r>
            <a:r>
              <a:rPr dirty="0"/>
              <a:t> UNICEF</a:t>
            </a:r>
          </a:p>
          <a:p>
            <a:pPr lvl="0" algn="just"/>
            <a:endParaRPr dirty="0"/>
          </a:p>
          <a:p>
            <a:pPr marL="180473" lvl="0" indent="-180473" algn="just">
              <a:buSzPct val="100000"/>
              <a:buChar char="-"/>
            </a:pPr>
            <a:r>
              <a:rPr dirty="0" err="1"/>
              <a:t>Implementado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personal de la COMAR</a:t>
            </a:r>
          </a:p>
          <a:p>
            <a:pPr marL="180473" lvl="0" indent="-180473" algn="just">
              <a:buSzPct val="100000"/>
              <a:buChar char="-"/>
            </a:pPr>
            <a:r>
              <a:rPr dirty="0" err="1"/>
              <a:t>Participación</a:t>
            </a:r>
            <a:r>
              <a:rPr dirty="0"/>
              <a:t> de UNICEF y ACNUR en </a:t>
            </a:r>
            <a:r>
              <a:rPr dirty="0" err="1"/>
              <a:t>entrevistas</a:t>
            </a:r>
            <a:r>
              <a:rPr dirty="0"/>
              <a:t> de </a:t>
            </a:r>
            <a:r>
              <a:rPr dirty="0" err="1"/>
              <a:t>detección</a:t>
            </a:r>
            <a:endParaRPr dirty="0"/>
          </a:p>
          <a:p>
            <a:pPr lvl="0" algn="just"/>
            <a:endParaRPr dirty="0"/>
          </a:p>
          <a:p>
            <a:pPr lvl="0" algn="just"/>
            <a:r>
              <a:rPr dirty="0" err="1"/>
              <a:t>Proceso</a:t>
            </a:r>
            <a:r>
              <a:rPr dirty="0"/>
              <a:t> de </a:t>
            </a:r>
            <a:r>
              <a:rPr dirty="0" err="1"/>
              <a:t>revisión</a:t>
            </a:r>
            <a:r>
              <a:rPr dirty="0"/>
              <a:t> con ONG</a:t>
            </a:r>
          </a:p>
          <a:p>
            <a:pPr lvl="0" algn="just"/>
            <a:endParaRPr dirty="0"/>
          </a:p>
        </p:txBody>
      </p:sp>
    </p:spTree>
  </p:cSld>
  <p:clrMapOvr>
    <a:masterClrMapping/>
  </p:clrMapOvr>
  <p:transition spd="med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5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23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24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6" name="Shape 26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27" name="Shape 27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103984" y="1715730"/>
            <a:ext cx="3113992" cy="4508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sz="2000" b="1" dirty="0"/>
              <a:t>CONTENIDO</a:t>
            </a:r>
          </a:p>
          <a:p>
            <a:pPr lvl="0"/>
            <a:endParaRPr sz="2000" b="1" dirty="0"/>
          </a:p>
          <a:p>
            <a:pPr marL="228600" lvl="0" indent="-228600">
              <a:buSzPct val="100000"/>
              <a:buChar char="•"/>
            </a:pPr>
            <a:r>
              <a:rPr sz="1900" dirty="0" err="1"/>
              <a:t>Introducción</a:t>
            </a:r>
            <a:endParaRPr sz="1900" dirty="0"/>
          </a:p>
          <a:p>
            <a:pPr lvl="0"/>
            <a:endParaRPr sz="1900" dirty="0"/>
          </a:p>
          <a:p>
            <a:pPr marL="228600" lvl="0" indent="-228600">
              <a:buSzPct val="100000"/>
              <a:buChar char="•"/>
            </a:pPr>
            <a:r>
              <a:rPr sz="1900" dirty="0" err="1"/>
              <a:t>Objetivo</a:t>
            </a:r>
            <a:endParaRPr sz="1900" dirty="0"/>
          </a:p>
          <a:p>
            <a:pPr marL="228600" lvl="0" indent="-228600">
              <a:buSzPct val="100000"/>
              <a:buChar char="•"/>
            </a:pPr>
            <a:endParaRPr sz="1900" dirty="0"/>
          </a:p>
          <a:p>
            <a:pPr marL="228600" lvl="0" indent="-228600">
              <a:buSzPct val="100000"/>
              <a:buChar char="•"/>
            </a:pPr>
            <a:r>
              <a:rPr sz="1900" dirty="0" err="1"/>
              <a:t>Alcance</a:t>
            </a:r>
            <a:endParaRPr sz="1900" dirty="0"/>
          </a:p>
          <a:p>
            <a:pPr marL="228600" lvl="0" indent="-228600">
              <a:buSzPct val="100000"/>
              <a:buChar char="•"/>
            </a:pPr>
            <a:endParaRPr sz="1900" dirty="0"/>
          </a:p>
          <a:p>
            <a:pPr marL="228600" lvl="0" indent="-228600">
              <a:buSzPct val="100000"/>
              <a:buChar char="•"/>
            </a:pPr>
            <a:r>
              <a:rPr sz="1900" dirty="0"/>
              <a:t>Marco </a:t>
            </a:r>
            <a:r>
              <a:rPr sz="1900" dirty="0" err="1"/>
              <a:t>Normativo</a:t>
            </a:r>
            <a:r>
              <a:rPr sz="1900" dirty="0"/>
              <a:t> </a:t>
            </a:r>
            <a:r>
              <a:rPr sz="1900" dirty="0" err="1"/>
              <a:t>Especifico</a:t>
            </a:r>
            <a:endParaRPr sz="1900" dirty="0"/>
          </a:p>
          <a:p>
            <a:pPr marL="228600" lvl="0" indent="-228600">
              <a:buSzPct val="100000"/>
              <a:buChar char="•"/>
            </a:pPr>
            <a:endParaRPr sz="1900" dirty="0"/>
          </a:p>
          <a:p>
            <a:pPr marL="228600" lvl="0" indent="-228600">
              <a:buSzPct val="100000"/>
              <a:buChar char="•"/>
            </a:pPr>
            <a:r>
              <a:rPr sz="1900" dirty="0" err="1"/>
              <a:t>Procedimiento</a:t>
            </a:r>
            <a:r>
              <a:rPr sz="1900" dirty="0"/>
              <a:t> de Atención</a:t>
            </a:r>
          </a:p>
          <a:p>
            <a:pPr marL="228600" lvl="0" indent="-228600">
              <a:buSzPct val="100000"/>
              <a:buChar char="•"/>
            </a:pPr>
            <a:endParaRPr sz="1900" dirty="0"/>
          </a:p>
          <a:p>
            <a:pPr marL="228600" lvl="0" indent="-228600">
              <a:buSzPct val="100000"/>
              <a:buChar char="•"/>
            </a:pPr>
            <a:r>
              <a:rPr sz="1900" dirty="0" err="1" smtClean="0"/>
              <a:t>Glosario</a:t>
            </a:r>
            <a:endParaRPr lang="es-MX" sz="1900" dirty="0" smtClean="0"/>
          </a:p>
          <a:p>
            <a:pPr marL="228600" lvl="0" indent="-228600">
              <a:buSzPct val="100000"/>
              <a:buChar char="•"/>
            </a:pPr>
            <a:endParaRPr lang="es-MX" sz="1900" dirty="0" smtClean="0"/>
          </a:p>
          <a:p>
            <a:pPr marL="228600" lvl="0" indent="-228600">
              <a:buSzPct val="100000"/>
              <a:buChar char="•"/>
            </a:pPr>
            <a:r>
              <a:rPr lang="es-MX" sz="1900" dirty="0" smtClean="0"/>
              <a:t>Anexo </a:t>
            </a:r>
            <a:endParaRPr sz="1900" dirty="0"/>
          </a:p>
        </p:txBody>
      </p:sp>
    </p:spTree>
  </p:cSld>
  <p:clrMapOvr>
    <a:masterClrMapping/>
  </p:clrMapOvr>
  <p:transition spd="slow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3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31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32" name="image.png"/>
            <p:cNvPicPr/>
            <p:nvPr/>
          </p:nvPicPr>
          <p:blipFill>
            <a:blip r:embed="rId3">
              <a:extLst/>
            </a:blip>
            <a:srcRect/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Shape 34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35" name="Shape 35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1109231" y="1429383"/>
            <a:ext cx="7389140" cy="5078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just"/>
            <a:r>
              <a:rPr b="1" dirty="0"/>
              <a:t>OBJETIVO Y ALCANCE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dirty="0" err="1"/>
              <a:t>Mejorar</a:t>
            </a:r>
            <a:r>
              <a:rPr dirty="0"/>
              <a:t>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procedimientos</a:t>
            </a:r>
            <a:r>
              <a:rPr dirty="0"/>
              <a:t> de </a:t>
            </a:r>
            <a:r>
              <a:rPr dirty="0" err="1"/>
              <a:t>detección</a:t>
            </a:r>
            <a:r>
              <a:rPr dirty="0"/>
              <a:t> de </a:t>
            </a:r>
            <a:r>
              <a:rPr dirty="0" err="1"/>
              <a:t>necesidades</a:t>
            </a:r>
            <a:r>
              <a:rPr dirty="0"/>
              <a:t> de </a:t>
            </a:r>
            <a:r>
              <a:rPr dirty="0" err="1" smtClean="0"/>
              <a:t>protección</a:t>
            </a:r>
            <a:r>
              <a:rPr lang="es-MX" dirty="0" smtClean="0"/>
              <a:t> </a:t>
            </a:r>
            <a:r>
              <a:rPr dirty="0" err="1" smtClean="0"/>
              <a:t>internacional</a:t>
            </a:r>
            <a:r>
              <a:rPr dirty="0"/>
              <a:t>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dirty="0" err="1"/>
              <a:t>Garantizar</a:t>
            </a:r>
            <a:r>
              <a:rPr dirty="0"/>
              <a:t> la </a:t>
            </a:r>
            <a:r>
              <a:rPr dirty="0" err="1"/>
              <a:t>comprensión</a:t>
            </a:r>
            <a:r>
              <a:rPr dirty="0"/>
              <a:t> de la </a:t>
            </a:r>
            <a:r>
              <a:rPr dirty="0" err="1"/>
              <a:t>información</a:t>
            </a:r>
            <a:r>
              <a:rPr dirty="0"/>
              <a:t> </a:t>
            </a:r>
            <a:r>
              <a:rPr dirty="0" err="1"/>
              <a:t>relacionada</a:t>
            </a:r>
            <a:r>
              <a:rPr dirty="0"/>
              <a:t> al derecho de </a:t>
            </a:r>
            <a:r>
              <a:rPr dirty="0" smtClean="0"/>
              <a:t>l</a:t>
            </a:r>
            <a:r>
              <a:rPr lang="es-MX" dirty="0" smtClean="0"/>
              <a:t>a</a:t>
            </a:r>
            <a:r>
              <a:rPr dirty="0" smtClean="0"/>
              <a:t>s NNA a </a:t>
            </a:r>
            <a:r>
              <a:rPr dirty="0" err="1" smtClean="0"/>
              <a:t>solicitar</a:t>
            </a:r>
            <a:r>
              <a:rPr dirty="0" smtClean="0"/>
              <a:t> la </a:t>
            </a:r>
            <a:r>
              <a:rPr dirty="0" err="1" smtClean="0"/>
              <a:t>condición</a:t>
            </a:r>
            <a:r>
              <a:rPr dirty="0" smtClean="0"/>
              <a:t> de </a:t>
            </a:r>
            <a:r>
              <a:rPr dirty="0" err="1" smtClean="0"/>
              <a:t>refugiado</a:t>
            </a:r>
            <a:r>
              <a:rPr dirty="0" smtClean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dirty="0" err="1"/>
              <a:t>Cambio</a:t>
            </a:r>
            <a:r>
              <a:rPr dirty="0"/>
              <a:t> de </a:t>
            </a:r>
            <a:r>
              <a:rPr dirty="0" err="1"/>
              <a:t>metodología</a:t>
            </a:r>
            <a:r>
              <a:rPr dirty="0"/>
              <a:t> en la forma de </a:t>
            </a:r>
            <a:r>
              <a:rPr dirty="0" err="1"/>
              <a:t>brindar</a:t>
            </a:r>
            <a:r>
              <a:rPr dirty="0"/>
              <a:t> </a:t>
            </a:r>
            <a:r>
              <a:rPr dirty="0" err="1"/>
              <a:t>información</a:t>
            </a:r>
            <a:r>
              <a:rPr dirty="0"/>
              <a:t> </a:t>
            </a:r>
            <a:r>
              <a:rPr dirty="0" err="1"/>
              <a:t>sobre</a:t>
            </a:r>
            <a:r>
              <a:rPr dirty="0"/>
              <a:t> el </a:t>
            </a:r>
            <a:r>
              <a:rPr dirty="0" err="1" smtClean="0"/>
              <a:t>procedimiento</a:t>
            </a:r>
            <a:r>
              <a:rPr dirty="0" smtClean="0"/>
              <a:t> </a:t>
            </a:r>
            <a:r>
              <a:rPr dirty="0"/>
              <a:t>de </a:t>
            </a:r>
            <a:r>
              <a:rPr dirty="0" err="1"/>
              <a:t>reconocimiento</a:t>
            </a:r>
            <a:r>
              <a:rPr dirty="0"/>
              <a:t> de la </a:t>
            </a:r>
            <a:r>
              <a:rPr dirty="0" err="1"/>
              <a:t>condición</a:t>
            </a:r>
            <a:r>
              <a:rPr dirty="0"/>
              <a:t> de </a:t>
            </a:r>
            <a:r>
              <a:rPr dirty="0" err="1"/>
              <a:t>refugiado</a:t>
            </a:r>
            <a:r>
              <a:rPr dirty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dirty="0" err="1" smtClean="0"/>
              <a:t>Favorece</a:t>
            </a:r>
            <a:r>
              <a:rPr lang="es-MX" dirty="0" smtClean="0"/>
              <a:t>r</a:t>
            </a:r>
            <a:r>
              <a:rPr dirty="0" smtClean="0"/>
              <a:t> </a:t>
            </a:r>
            <a:r>
              <a:rPr dirty="0"/>
              <a:t>la </a:t>
            </a:r>
            <a:r>
              <a:rPr dirty="0" err="1"/>
              <a:t>canalización</a:t>
            </a:r>
            <a:r>
              <a:rPr dirty="0"/>
              <a:t> de </a:t>
            </a:r>
            <a:r>
              <a:rPr dirty="0" err="1"/>
              <a:t>casos</a:t>
            </a:r>
            <a:r>
              <a:rPr dirty="0"/>
              <a:t> de </a:t>
            </a:r>
            <a:r>
              <a:rPr lang="es-MX" dirty="0" smtClean="0"/>
              <a:t>NNA</a:t>
            </a:r>
            <a:r>
              <a:rPr dirty="0" smtClean="0"/>
              <a:t> </a:t>
            </a:r>
            <a:r>
              <a:rPr dirty="0"/>
              <a:t>y </a:t>
            </a:r>
            <a:r>
              <a:rPr dirty="0" err="1" smtClean="0"/>
              <a:t>mejora</a:t>
            </a:r>
            <a:r>
              <a:rPr lang="es-MX" dirty="0" smtClean="0"/>
              <a:t>r</a:t>
            </a:r>
            <a:r>
              <a:rPr dirty="0" smtClean="0"/>
              <a:t> </a:t>
            </a:r>
            <a:r>
              <a:rPr dirty="0"/>
              <a:t>la </a:t>
            </a:r>
            <a:r>
              <a:rPr dirty="0" err="1" smtClean="0"/>
              <a:t>coordinación</a:t>
            </a:r>
            <a:r>
              <a:rPr dirty="0" smtClean="0"/>
              <a:t> </a:t>
            </a:r>
            <a:r>
              <a:rPr dirty="0" err="1"/>
              <a:t>interinstitucional</a:t>
            </a:r>
            <a:r>
              <a:rPr dirty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dirty="0" err="1"/>
              <a:t>Dirigido</a:t>
            </a:r>
            <a:r>
              <a:rPr dirty="0"/>
              <a:t> a las </a:t>
            </a:r>
            <a:r>
              <a:rPr dirty="0" err="1"/>
              <a:t>autoridades</a:t>
            </a:r>
            <a:r>
              <a:rPr dirty="0"/>
              <a:t> </a:t>
            </a:r>
            <a:r>
              <a:rPr dirty="0" err="1"/>
              <a:t>quienes</a:t>
            </a:r>
            <a:r>
              <a:rPr dirty="0"/>
              <a:t> en el </a:t>
            </a:r>
            <a:r>
              <a:rPr dirty="0" err="1"/>
              <a:t>desempeño</a:t>
            </a:r>
            <a:r>
              <a:rPr dirty="0"/>
              <a:t> de </a:t>
            </a:r>
            <a:r>
              <a:rPr dirty="0" err="1"/>
              <a:t>sus</a:t>
            </a:r>
            <a:r>
              <a:rPr dirty="0"/>
              <a:t> </a:t>
            </a:r>
            <a:r>
              <a:rPr dirty="0" err="1" smtClean="0"/>
              <a:t>labores</a:t>
            </a:r>
            <a:r>
              <a:rPr lang="es-MX" dirty="0" smtClean="0"/>
              <a:t> </a:t>
            </a:r>
            <a:r>
              <a:rPr dirty="0" smtClean="0"/>
              <a:t> </a:t>
            </a:r>
            <a:r>
              <a:rPr dirty="0" err="1" smtClean="0"/>
              <a:t>tienen</a:t>
            </a:r>
            <a:r>
              <a:rPr dirty="0" smtClean="0"/>
              <a:t> </a:t>
            </a:r>
            <a:r>
              <a:rPr dirty="0" err="1"/>
              <a:t>contacto</a:t>
            </a:r>
            <a:r>
              <a:rPr dirty="0"/>
              <a:t> con </a:t>
            </a:r>
            <a:r>
              <a:rPr lang="es-MX" dirty="0" smtClean="0"/>
              <a:t>NNA </a:t>
            </a:r>
            <a:r>
              <a:rPr dirty="0" smtClean="0"/>
              <a:t>no </a:t>
            </a:r>
            <a:r>
              <a:rPr dirty="0" err="1" smtClean="0"/>
              <a:t>acompañados</a:t>
            </a:r>
            <a:r>
              <a:rPr lang="es-MX" dirty="0" smtClean="0"/>
              <a:t> o separados</a:t>
            </a:r>
            <a:r>
              <a:rPr dirty="0" smtClean="0"/>
              <a:t>.</a:t>
            </a:r>
            <a:endParaRPr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dirty="0" err="1"/>
              <a:t>Implementarse</a:t>
            </a:r>
            <a:r>
              <a:rPr dirty="0"/>
              <a:t> a </a:t>
            </a:r>
            <a:r>
              <a:rPr dirty="0" err="1"/>
              <a:t>nivel</a:t>
            </a:r>
            <a:r>
              <a:rPr dirty="0"/>
              <a:t> </a:t>
            </a:r>
            <a:r>
              <a:rPr dirty="0" err="1"/>
              <a:t>nacional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50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48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49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1" name="Shape 51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52" name="Shape 52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7" t="12278" r="19400" b="8267"/>
          <a:stretch/>
        </p:blipFill>
        <p:spPr bwMode="auto">
          <a:xfrm>
            <a:off x="2627784" y="1321864"/>
            <a:ext cx="4332209" cy="4973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20768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50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48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49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1" name="Shape 51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52" name="Shape 52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92" t="75729" r="20317" b="8267"/>
          <a:stretch/>
        </p:blipFill>
        <p:spPr bwMode="auto">
          <a:xfrm>
            <a:off x="753589" y="1556792"/>
            <a:ext cx="2850183" cy="148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ape 29"/>
          <p:cNvSpPr/>
          <p:nvPr/>
        </p:nvSpPr>
        <p:spPr>
          <a:xfrm>
            <a:off x="4644008" y="2060848"/>
            <a:ext cx="327268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lang="es-MX" sz="2000" b="1" u="sng" dirty="0" smtClean="0">
                <a:hlinkClick r:id="rId5"/>
              </a:rPr>
              <a:t>solprotocolo@segob.gob.mx</a:t>
            </a:r>
            <a:r>
              <a:rPr lang="es-MX" sz="2000" b="1" u="sng" dirty="0" smtClean="0"/>
              <a:t> </a:t>
            </a:r>
            <a:endParaRPr sz="1900" u="sng" dirty="0"/>
          </a:p>
        </p:txBody>
      </p:sp>
      <p:sp>
        <p:nvSpPr>
          <p:cNvPr id="10" name="Shape 29"/>
          <p:cNvSpPr/>
          <p:nvPr/>
        </p:nvSpPr>
        <p:spPr>
          <a:xfrm>
            <a:off x="1278872" y="3573016"/>
            <a:ext cx="7060032" cy="224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000" b="1" dirty="0" smtClean="0"/>
              <a:t>Informar máximo al día siguiente a la COMAR;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s-MX" sz="2000" b="1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000" b="1" dirty="0" smtClean="0"/>
              <a:t>Anexar las dos entrevistas aplicadas a cada NNA, y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s-MX" sz="2000" b="1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000" b="1" dirty="0" smtClean="0"/>
              <a:t>Remitir los originales de las entrevistas a:</a:t>
            </a:r>
          </a:p>
          <a:p>
            <a:pPr lvl="0"/>
            <a:r>
              <a:rPr lang="es-MX" sz="2000" b="1" dirty="0" smtClean="0"/>
              <a:t>Dinamarca No. 84, Colonia Juárez, Delegación Cuauhtémoc, C.P. 06600, Ciudad de México</a:t>
            </a:r>
            <a:endParaRPr sz="1900" dirty="0"/>
          </a:p>
        </p:txBody>
      </p:sp>
    </p:spTree>
    <p:extLst>
      <p:ext uri="{BB962C8B-B14F-4D97-AF65-F5344CB8AC3E}">
        <p14:creationId xmlns:p14="http://schemas.microsoft.com/office/powerpoint/2010/main" val="4042688552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50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48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49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1" name="Shape 51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52" name="Shape 52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107949" y="1628800"/>
            <a:ext cx="9144002" cy="4401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lang="es-MX" sz="4000" b="1" dirty="0" smtClean="0">
                <a:solidFill>
                  <a:srgbClr val="595959"/>
                </a:solidFill>
              </a:rPr>
              <a:t>Información adicional de contacto:</a:t>
            </a:r>
          </a:p>
          <a:p>
            <a:pPr lvl="0" algn="ctr"/>
            <a:endParaRPr lang="es-MX" sz="4000" b="1" dirty="0" smtClean="0">
              <a:solidFill>
                <a:srgbClr val="595959"/>
              </a:solidFill>
            </a:endParaRPr>
          </a:p>
          <a:p>
            <a:pPr lvl="0" algn="ctr"/>
            <a:r>
              <a:rPr lang="es-MX" sz="4000" b="1" dirty="0" smtClean="0">
                <a:solidFill>
                  <a:srgbClr val="595959"/>
                </a:solidFill>
              </a:rPr>
              <a:t>5209-8800 extensiones</a:t>
            </a:r>
          </a:p>
          <a:p>
            <a:pPr lvl="0" algn="ctr"/>
            <a:r>
              <a:rPr lang="es-MX" sz="4000" b="1" dirty="0" smtClean="0">
                <a:solidFill>
                  <a:srgbClr val="595959"/>
                </a:solidFill>
              </a:rPr>
              <a:t>30133; 30152 y 30154</a:t>
            </a:r>
          </a:p>
          <a:p>
            <a:pPr lvl="0" algn="ctr"/>
            <a:endParaRPr lang="es-MX" sz="4000" b="1" dirty="0" smtClean="0">
              <a:solidFill>
                <a:srgbClr val="595959"/>
              </a:solidFill>
              <a:hlinkClick r:id="rId4"/>
            </a:endParaRPr>
          </a:p>
          <a:p>
            <a:pPr lvl="0" algn="ctr"/>
            <a:r>
              <a:rPr lang="es-MX" sz="4000" b="1" dirty="0" smtClean="0">
                <a:solidFill>
                  <a:srgbClr val="595959"/>
                </a:solidFill>
                <a:hlinkClick r:id="rId4"/>
              </a:rPr>
              <a:t>cperezt@segob.gob.mx</a:t>
            </a:r>
            <a:endParaRPr lang="es-MX" sz="4000" b="1" dirty="0" smtClean="0">
              <a:solidFill>
                <a:srgbClr val="595959"/>
              </a:solidFill>
            </a:endParaRPr>
          </a:p>
          <a:p>
            <a:pPr lvl="0" algn="ctr"/>
            <a:r>
              <a:rPr lang="es-MX" sz="4000" b="1" dirty="0" smtClean="0">
                <a:solidFill>
                  <a:srgbClr val="595959"/>
                </a:solidFill>
                <a:hlinkClick r:id="rId5"/>
              </a:rPr>
              <a:t>jmmiguel@segob.gob.mx</a:t>
            </a:r>
            <a:r>
              <a:rPr lang="es-MX" sz="4000" b="1" dirty="0" smtClean="0">
                <a:solidFill>
                  <a:srgbClr val="59595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259785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50"/>
          <p:cNvGrpSpPr/>
          <p:nvPr/>
        </p:nvGrpSpPr>
        <p:grpSpPr>
          <a:xfrm>
            <a:off x="431799" y="260350"/>
            <a:ext cx="6788151" cy="6048375"/>
            <a:chOff x="0" y="0"/>
            <a:chExt cx="6788150" cy="6048374"/>
          </a:xfrm>
        </p:grpSpPr>
        <p:pic>
          <p:nvPicPr>
            <p:cNvPr id="48" name="image.jp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3979865" cy="695325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50800" dist="50800" dir="5400000" rotWithShape="0">
                <a:srgbClr val="A6A6A6"/>
              </a:outerShdw>
            </a:effectLst>
          </p:spPr>
        </p:pic>
        <p:pic>
          <p:nvPicPr>
            <p:cNvPr id="49" name="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6882" y="1008050"/>
              <a:ext cx="5041268" cy="50403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1" name="Shape 51"/>
          <p:cNvSpPr/>
          <p:nvPr/>
        </p:nvSpPr>
        <p:spPr>
          <a:xfrm>
            <a:off x="4933950" y="476250"/>
            <a:ext cx="4572001" cy="345440"/>
          </a:xfrm>
          <a:prstGeom prst="rect">
            <a:avLst/>
          </a:prstGeom>
          <a:ln w="12700">
            <a:miter lim="400000"/>
          </a:ln>
          <a:effectLst>
            <a:outerShdw blurRad="50800" dist="50800" dir="5400000" rotWithShape="0">
              <a:srgbClr val="D9D9D9"/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Subsecretaría de Población, Migración y Asuntos Religiosos</a:t>
            </a:r>
          </a:p>
          <a:p>
            <a:pPr lvl="0">
              <a:tabLst>
                <a:tab pos="990600" algn="r"/>
                <a:tab pos="2806700" algn="r"/>
                <a:tab pos="5600700" algn="r"/>
              </a:tabLst>
            </a:pPr>
            <a:r>
              <a:rPr sz="900" b="1"/>
              <a:t>Coordinación General de la Comisión Mexicana de Ayuda a Refugiados</a:t>
            </a:r>
          </a:p>
        </p:txBody>
      </p:sp>
      <p:sp>
        <p:nvSpPr>
          <p:cNvPr id="52" name="Shape 52"/>
          <p:cNvSpPr/>
          <p:nvPr/>
        </p:nvSpPr>
        <p:spPr>
          <a:xfrm>
            <a:off x="431800" y="1052512"/>
            <a:ext cx="8251825" cy="1"/>
          </a:xfrm>
          <a:prstGeom prst="line">
            <a:avLst/>
          </a:prstGeom>
          <a:ln w="25400">
            <a:solidFill>
              <a:srgbClr val="006800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1042987" y="1125537"/>
            <a:ext cx="7899401" cy="1"/>
          </a:xfrm>
          <a:prstGeom prst="line">
            <a:avLst/>
          </a:prstGeom>
          <a:ln w="25400">
            <a:solidFill>
              <a:srgbClr val="A50021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107949" y="2852737"/>
            <a:ext cx="914400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4000" b="1" dirty="0" smtClean="0">
                <a:solidFill>
                  <a:srgbClr val="595959"/>
                </a:solidFill>
              </a:rPr>
              <a:t>GRACIAS</a:t>
            </a:r>
            <a:endParaRPr lang="es-MX" sz="4000" b="1" dirty="0" smtClean="0">
              <a:solidFill>
                <a:srgbClr val="595959"/>
              </a:solidFill>
            </a:endParaRPr>
          </a:p>
          <a:p>
            <a:pPr lvl="0" algn="ctr"/>
            <a:endParaRPr sz="4000" b="1" dirty="0">
              <a:solidFill>
                <a:srgbClr val="595959"/>
              </a:solidFill>
            </a:endParaRPr>
          </a:p>
          <a:p>
            <a:pPr lvl="0" algn="ctr"/>
            <a:r>
              <a:rPr sz="4000" b="1" dirty="0" smtClean="0">
                <a:solidFill>
                  <a:srgbClr val="595959"/>
                </a:solidFill>
              </a:rPr>
              <a:t>www.gob.mx</a:t>
            </a:r>
            <a:r>
              <a:rPr lang="es-MX" sz="4000" b="1" dirty="0">
                <a:solidFill>
                  <a:srgbClr val="595959"/>
                </a:solidFill>
              </a:rPr>
              <a:t>/</a:t>
            </a:r>
            <a:r>
              <a:rPr lang="es-MX" sz="4000" b="1" dirty="0" err="1">
                <a:solidFill>
                  <a:srgbClr val="595959"/>
                </a:solidFill>
              </a:rPr>
              <a:t>comar</a:t>
            </a:r>
            <a:endParaRPr sz="4000" b="1" dirty="0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EB966"/>
      </a:accent1>
      <a:accent2>
        <a:srgbClr val="9CB084"/>
      </a:accent2>
      <a:accent3>
        <a:srgbClr val="8F8F8F"/>
      </a:accent3>
      <a:accent4>
        <a:srgbClr val="707070"/>
      </a:accent4>
      <a:accent5>
        <a:srgbClr val="E1D7B8"/>
      </a:accent5>
      <a:accent6>
        <a:srgbClr val="8D9F7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CEB966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CEB966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EB966"/>
      </a:accent1>
      <a:accent2>
        <a:srgbClr val="9CB084"/>
      </a:accent2>
      <a:accent3>
        <a:srgbClr val="8F8F8F"/>
      </a:accent3>
      <a:accent4>
        <a:srgbClr val="707070"/>
      </a:accent4>
      <a:accent5>
        <a:srgbClr val="E1D7B8"/>
      </a:accent5>
      <a:accent6>
        <a:srgbClr val="8D9F7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CEB966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CEB966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395</Words>
  <Application>Microsoft Office PowerPoint</Application>
  <PresentationFormat>Presentación en pantalla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Default</vt:lpstr>
      <vt:lpstr>COMISIÓN MEXICANA DE AYUDA A REFUGIADOS  PROTOCOLO DE EVALUACIÓN INICIAL PARA LA IDENTIFICACIÓN DE INDICIOS DE NECESIDADES DE PROTECCIÓN INTERNACIONAL EN NNA NO ACOMPAÑADOS O SEPARADOS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PROTOCOLO PARA DETECTAR INDICIOS DE PROTECCIÓN INTERNACIONAL EN NNA NO ACOMPAÑADOS O SEPARADOS  Coordinación General de la  Comisión Mexicana de Ayuda a Refugiados</dc:title>
  <dc:creator>Perez Trejo Cinthia</dc:creator>
  <cp:lastModifiedBy>Perez Trejo Cinthia</cp:lastModifiedBy>
  <cp:revision>10</cp:revision>
  <cp:lastPrinted>2016-05-18T22:23:16Z</cp:lastPrinted>
  <dcterms:modified xsi:type="dcterms:W3CDTF">2016-05-18T22:32:36Z</dcterms:modified>
</cp:coreProperties>
</file>