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58" r:id="rId5"/>
    <p:sldId id="257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>
        <p:scale>
          <a:sx n="103" d="100"/>
          <a:sy n="103" d="100"/>
        </p:scale>
        <p:origin x="0" y="-10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AA804-1AB4-48E1-B338-81F1B8F2B9AE}" type="datetimeFigureOut">
              <a:rPr lang="en-GB" smtClean="0"/>
              <a:t>5/12/15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EBAC0-9512-49EC-BC4F-9B7B14E2D2B0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1475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5/12/15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53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5/12/15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984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5/12/15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5/12/15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161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5/12/15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42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5/12/15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650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5/12/15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379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5/12/15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2216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5/12/15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565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5/12/15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09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5/12/15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111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D6D1-33B5-437E-B044-68F0B3E65724}" type="datetimeFigureOut">
              <a:rPr lang="en-GB" smtClean="0"/>
              <a:t>5/12/15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AB89E-6887-4326-BD46-90B05A4C0C07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54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567" y="153234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b="1" dirty="0"/>
          </a:p>
        </p:txBody>
      </p:sp>
      <p:pic>
        <p:nvPicPr>
          <p:cNvPr id="4" name="Picture 3" descr="ACNUR_UNHCR_azu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008" y="3760624"/>
            <a:ext cx="5433236" cy="2735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637412" y="637692"/>
            <a:ext cx="92184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PROFILES AND INDICATORS OF PERSONS POTENTIALLY NEEDING INTERNATIONAL PROTECTION</a:t>
            </a:r>
            <a:endParaRPr lang="en-GB" sz="4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290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4196" y="200921"/>
            <a:ext cx="8548578" cy="1325563"/>
          </a:xfrm>
        </p:spPr>
        <p:txBody>
          <a:bodyPr/>
          <a:lstStyle/>
          <a:p>
            <a:r>
              <a:rPr lang="en-GB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DETECTION VS. ELIGIBILITY</a:t>
            </a:r>
            <a:endParaRPr lang="en-GB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084" y="1405195"/>
            <a:ext cx="11144693" cy="546513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</a:pPr>
            <a:r>
              <a:rPr lang="en-GB" sz="3000" b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DETECTION IS A PROCESS OF AN </a:t>
            </a:r>
            <a:r>
              <a:rPr lang="en-GB" sz="3000" b="1" i="1" u="sng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INITIAL ASSESSMENT</a:t>
            </a:r>
            <a:r>
              <a:rPr lang="en-GB" sz="3000" b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IMPLEMENTED BY THE OFFICER THAT ESTABLISHES FIRST CONTACT WITH A PERSON </a:t>
            </a:r>
            <a:r>
              <a:rPr lang="en-GB" sz="30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GB" sz="3000" b="1" u="sng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APPLICABLE ALSO TO RETURNED PERSONS</a:t>
            </a:r>
            <a:r>
              <a:rPr lang="en-GB" sz="30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).</a:t>
            </a:r>
            <a:endParaRPr lang="en-GB" sz="3000" b="1" dirty="0" smtClean="0">
              <a:solidFill>
                <a:schemeClr val="accent5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lnSpc>
                <a:spcPct val="100000"/>
              </a:lnSpc>
            </a:pPr>
            <a:endParaRPr lang="en-GB" sz="3000" b="1" dirty="0" smtClean="0">
              <a:solidFill>
                <a:schemeClr val="accent5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lnSpc>
                <a:spcPct val="100000"/>
              </a:lnSpc>
            </a:pPr>
            <a:r>
              <a:rPr lang="en-GB" sz="3000" b="1" i="1" u="sng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UNDER NO CIRCUMSTANCE</a:t>
            </a:r>
            <a:r>
              <a:rPr lang="en-GB" sz="30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SHOULD D</a:t>
            </a:r>
            <a:r>
              <a:rPr lang="en-GB" sz="30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ETECTION BECOME A PROCESS TO DETERMINE IF THE PERSON HAS INTERNATIONAL PROTECTION NEEDS.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GB" sz="3000" b="1" dirty="0" smtClean="0">
              <a:solidFill>
                <a:schemeClr val="accent5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lnSpc>
                <a:spcPct val="100000"/>
              </a:lnSpc>
            </a:pPr>
            <a:r>
              <a:rPr lang="en-GB" sz="3000" b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DETECTION SHOULD CONSIDER GENERAL INDICATORS AND, IF THEY EXIST, </a:t>
            </a:r>
            <a:r>
              <a:rPr lang="en-GB" sz="3000" b="1" i="1" u="sng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CASES SHOULD BE </a:t>
            </a:r>
            <a:r>
              <a:rPr lang="en-GB" sz="3000" i="1" u="sng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REFERRED</a:t>
            </a:r>
            <a:r>
              <a:rPr lang="en-GB" sz="3000" b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TO RELEVANT AUTHORITIES  IN CHARGE OF REFUGEES. </a:t>
            </a:r>
            <a:endParaRPr lang="en-GB" sz="3000" b="1" dirty="0">
              <a:solidFill>
                <a:schemeClr val="accent5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Picture 3" descr="ACNUR_UNHCR_azu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21" y="201470"/>
            <a:ext cx="2977116" cy="989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2755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3684" y="201470"/>
            <a:ext cx="8548578" cy="1325563"/>
          </a:xfrm>
        </p:spPr>
        <p:txBody>
          <a:bodyPr/>
          <a:lstStyle/>
          <a:p>
            <a:r>
              <a:rPr lang="en-GB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DETECTION VS. ELIGIBILITY</a:t>
            </a:r>
            <a:endParaRPr lang="en-GB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45" y="1382234"/>
            <a:ext cx="11677193" cy="5326911"/>
          </a:xfrm>
        </p:spPr>
        <p:txBody>
          <a:bodyPr>
            <a:normAutofit/>
          </a:bodyPr>
          <a:lstStyle/>
          <a:p>
            <a:pPr algn="just"/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EVEN FOR APPLICATIONS THAT COULD SEEM MANIFESTLY UNFOUNDED OR ABUSIVE, THE FOLLOWING STEPS SHOULD BE TAKEN: </a:t>
            </a:r>
          </a:p>
          <a:p>
            <a:pPr lvl="1" algn="just"/>
            <a:endParaRPr lang="en-GB" sz="2600" b="1" dirty="0" smtClean="0">
              <a:solidFill>
                <a:schemeClr val="accent5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/>
            <a:r>
              <a:rPr lang="en-GB" sz="2800" b="1" i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 INTERVIEW BY THE RELEVANT INSTITUTION IN CHARGE OF DETERMINING REFUGEE STATUS IN THE COUNTRY;</a:t>
            </a:r>
          </a:p>
          <a:p>
            <a:pPr marL="457200" lvl="1" indent="0" algn="just">
              <a:buNone/>
            </a:pPr>
            <a:endParaRPr lang="en-GB" sz="2800" b="1" i="1" dirty="0" smtClean="0">
              <a:solidFill>
                <a:schemeClr val="accent5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/>
            <a:r>
              <a:rPr lang="en-GB" sz="2800" b="1" i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 REVIEW OF THE DECISION BY A HIGH-LEVEL AUTHORITY.</a:t>
            </a:r>
          </a:p>
          <a:p>
            <a:pPr marL="457200" lvl="1" indent="0" algn="just">
              <a:buNone/>
            </a:pPr>
            <a:endParaRPr lang="en-GB" sz="2800" b="1" i="1" dirty="0" smtClean="0">
              <a:solidFill>
                <a:schemeClr val="accent5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lvl="1" indent="0" algn="just">
              <a:buNone/>
            </a:pPr>
            <a:r>
              <a:rPr lang="en-GB" sz="3200" b="1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(Advisory Opinion 21, Inter-</a:t>
            </a:r>
            <a:r>
              <a:rPr lang="en-GB" sz="3200" b="1" dirty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GB" sz="3200" b="1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merican Court of Human Rights)</a:t>
            </a:r>
          </a:p>
          <a:p>
            <a:pPr marL="457200" lvl="1" indent="0" algn="just">
              <a:buNone/>
            </a:pPr>
            <a:endParaRPr lang="en-GB" sz="2800" b="1" i="1" dirty="0">
              <a:solidFill>
                <a:schemeClr val="accent5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Picture 3" descr="ACNUR_UNHCR_azu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21" y="201470"/>
            <a:ext cx="2977116" cy="851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0939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6489" y="456447"/>
            <a:ext cx="9135139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en-US" sz="49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Indicators for Refugees/Asylum-Seekers </a:t>
            </a:r>
            <a:r>
              <a:rPr lang="en-GB" alt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GB" alt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en-GB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427" y="1573210"/>
            <a:ext cx="11176592" cy="5182520"/>
          </a:xfrm>
        </p:spPr>
        <p:txBody>
          <a:bodyPr>
            <a:normAutofit fontScale="70000" lnSpcReduction="20000"/>
          </a:bodyPr>
          <a:lstStyle/>
          <a:p>
            <a:pPr marL="457200" indent="-457200" algn="just">
              <a:lnSpc>
                <a:spcPct val="100000"/>
              </a:lnSpc>
              <a:buFont typeface="Wingdings" charset="2"/>
              <a:buChar char="ü"/>
              <a:defRPr/>
            </a:pPr>
            <a:r>
              <a:rPr lang="en-GB" sz="58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Was forced to leave the country of origin due to </a:t>
            </a:r>
            <a:r>
              <a:rPr lang="en-GB" sz="5800" b="1" i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fear of being persecuted</a:t>
            </a:r>
            <a:r>
              <a:rPr lang="en-GB" sz="58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</a:p>
          <a:p>
            <a:pPr marL="914400" lvl="1" indent="-457200" algn="just">
              <a:lnSpc>
                <a:spcPct val="100000"/>
              </a:lnSpc>
              <a:buFont typeface="Wingdings" charset="2"/>
              <a:buChar char="ü"/>
              <a:defRPr/>
            </a:pPr>
            <a:endParaRPr lang="en-GB" sz="3500" dirty="0" smtClean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914400" lvl="1" indent="-457200" algn="just">
              <a:lnSpc>
                <a:spcPct val="100000"/>
              </a:lnSpc>
              <a:buFont typeface="Wingdings" charset="2"/>
              <a:buChar char="ü"/>
              <a:defRPr/>
            </a:pPr>
            <a:r>
              <a:rPr lang="en-GB" sz="4300" dirty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</a:t>
            </a:r>
            <a:r>
              <a:rPr lang="en-GB" sz="43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ecause of race, religion, nationality, membership </a:t>
            </a:r>
            <a:r>
              <a:rPr lang="en-GB" sz="43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en-GB" sz="43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 particular social group or political opinion;  </a:t>
            </a:r>
          </a:p>
          <a:p>
            <a:pPr marL="914400" lvl="1" indent="-457200" algn="just">
              <a:lnSpc>
                <a:spcPct val="100000"/>
              </a:lnSpc>
              <a:buFont typeface="Wingdings" charset="2"/>
              <a:buChar char="ü"/>
              <a:defRPr/>
            </a:pPr>
            <a:endParaRPr lang="en-GB" sz="4300" dirty="0" smtClean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914400" lvl="1" indent="-457200" algn="just">
              <a:lnSpc>
                <a:spcPct val="100000"/>
              </a:lnSpc>
              <a:buFont typeface="Wingdings" charset="2"/>
              <a:buChar char="ü"/>
              <a:defRPr/>
            </a:pPr>
            <a:r>
              <a:rPr lang="en-GB" sz="43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Because of gender, in some specific </a:t>
            </a:r>
            <a:r>
              <a:rPr lang="en-GB" sz="43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laws; </a:t>
            </a:r>
            <a:endParaRPr lang="en-GB" sz="4300" dirty="0" smtClean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lvl="1" indent="0" algn="just">
              <a:lnSpc>
                <a:spcPct val="100000"/>
              </a:lnSpc>
              <a:buNone/>
              <a:defRPr/>
            </a:pPr>
            <a:endParaRPr lang="en-GB" sz="4300" dirty="0" smtClean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914400" lvl="1" indent="-457200" algn="just">
              <a:lnSpc>
                <a:spcPct val="100000"/>
              </a:lnSpc>
              <a:buFont typeface="Wingdings" charset="2"/>
              <a:buChar char="ü"/>
              <a:defRPr/>
            </a:pPr>
            <a:r>
              <a:rPr lang="en-GB" sz="43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Because his/her life, security or freedom have been threatened by generalized violence, foreign aggression, internal conflicts, massive violation of human rights or other circumstances which have seriously disturbed public order. </a:t>
            </a:r>
            <a:endParaRPr lang="en-GB" sz="4300" dirty="0" smtClean="0">
              <a:solidFill>
                <a:srgbClr val="000090"/>
              </a:solidFill>
            </a:endParaRPr>
          </a:p>
          <a:p>
            <a:pPr marL="0" indent="0" algn="just">
              <a:lnSpc>
                <a:spcPct val="100000"/>
              </a:lnSpc>
              <a:buNone/>
              <a:defRPr/>
            </a:pPr>
            <a:endParaRPr lang="en-GB" sz="3900" dirty="0" smtClean="0">
              <a:solidFill>
                <a:srgbClr val="000090"/>
              </a:solidFill>
            </a:endParaRPr>
          </a:p>
          <a:p>
            <a:pPr>
              <a:lnSpc>
                <a:spcPct val="100000"/>
              </a:lnSpc>
            </a:pPr>
            <a:endParaRPr lang="en-GB" dirty="0"/>
          </a:p>
        </p:txBody>
      </p:sp>
      <p:pic>
        <p:nvPicPr>
          <p:cNvPr id="4" name="Picture 3" descr="ACNUR_UNHCR_azu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21" y="201470"/>
            <a:ext cx="2402958" cy="118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9353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926" y="439553"/>
            <a:ext cx="9280451" cy="1325563"/>
          </a:xfrm>
        </p:spPr>
        <p:txBody>
          <a:bodyPr>
            <a:normAutofit/>
          </a:bodyPr>
          <a:lstStyle/>
          <a:p>
            <a:pPr algn="ctr"/>
            <a:r>
              <a:rPr lang="en-GB" alt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Protection for Potential Refugees/Asylum Seekers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465" y="1499465"/>
            <a:ext cx="10515600" cy="561744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00000"/>
              </a:lnSpc>
              <a:buNone/>
              <a:defRPr/>
            </a:pPr>
            <a:endParaRPr lang="en-GB" sz="4100" dirty="0" smtClean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 algn="just">
              <a:lnSpc>
                <a:spcPct val="110000"/>
              </a:lnSpc>
              <a:buFont typeface="Wingdings" charset="2"/>
              <a:buChar char="ü"/>
              <a:defRPr/>
            </a:pPr>
            <a:r>
              <a:rPr lang="en-GB" sz="41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person may </a:t>
            </a:r>
            <a:r>
              <a:rPr lang="en-GB" sz="41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know about the right to obtain international protection or not, and apply for it</a:t>
            </a:r>
            <a:r>
              <a:rPr lang="en-GB" sz="4100" dirty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  <a:r>
              <a:rPr lang="en-GB" sz="41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 marL="0" indent="0" algn="just">
              <a:lnSpc>
                <a:spcPct val="110000"/>
              </a:lnSpc>
              <a:buNone/>
              <a:defRPr/>
            </a:pPr>
            <a:endParaRPr lang="en-GB" sz="4100" dirty="0" smtClean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 algn="just">
              <a:lnSpc>
                <a:spcPct val="110000"/>
              </a:lnSpc>
              <a:buFont typeface="Wingdings" charset="2"/>
              <a:buChar char="ü"/>
              <a:defRPr/>
            </a:pPr>
            <a:r>
              <a:rPr lang="en-GB" sz="41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person may just express a fear to return to his/her country of origin or a fear of </a:t>
            </a:r>
            <a:r>
              <a:rPr lang="en-GB" sz="41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being persecuted </a:t>
            </a:r>
            <a:r>
              <a:rPr lang="en-GB" sz="4100" b="1" i="1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or such fears could be identified during the interview. </a:t>
            </a:r>
          </a:p>
          <a:p>
            <a:pPr marL="457200" indent="-457200" algn="just">
              <a:lnSpc>
                <a:spcPct val="110000"/>
              </a:lnSpc>
              <a:buFont typeface="Wingdings" charset="2"/>
              <a:buChar char="ü"/>
              <a:defRPr/>
            </a:pPr>
            <a:endParaRPr lang="en-GB" sz="4100" dirty="0" smtClean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 algn="just">
              <a:lnSpc>
                <a:spcPct val="110000"/>
              </a:lnSpc>
              <a:buFont typeface="Wingdings" charset="2"/>
              <a:buChar char="ü"/>
              <a:defRPr/>
            </a:pPr>
            <a:r>
              <a:rPr lang="en-GB" sz="41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Due to the above, the initial assessment, providing guarantees of security and privacy through individual treatment, is an </a:t>
            </a:r>
            <a:r>
              <a:rPr lang="en-GB" sz="4100" b="1" i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 officio </a:t>
            </a:r>
            <a:r>
              <a:rPr lang="en-GB" sz="41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obligation of States, and failing to institute this represents a lack of due diligence </a:t>
            </a:r>
            <a:r>
              <a:rPr lang="en-GB" sz="41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GB" sz="4100" i="1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Advisory Opinion 21, Inter-American Court of Human Rights</a:t>
            </a:r>
            <a:r>
              <a:rPr lang="en-GB" sz="41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).</a:t>
            </a:r>
            <a:endParaRPr lang="en-GB" sz="4100" b="1" i="1" dirty="0" smtClean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lnSpc>
                <a:spcPct val="110000"/>
              </a:lnSpc>
            </a:pPr>
            <a:endParaRPr lang="en-GB" dirty="0"/>
          </a:p>
        </p:txBody>
      </p:sp>
      <p:pic>
        <p:nvPicPr>
          <p:cNvPr id="4" name="Picture 3" descr="ACNUR_UNHCR_azu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21" y="201470"/>
            <a:ext cx="2551814" cy="118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2569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6914" y="354158"/>
            <a:ext cx="928045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en-US" sz="53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Detention as an Unwanted Measure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465" y="1299598"/>
            <a:ext cx="10515600" cy="5617444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endParaRPr lang="en-GB" sz="4100" dirty="0" smtClean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 algn="just">
              <a:buFont typeface="Wingdings" charset="2"/>
              <a:buChar char="ü"/>
              <a:defRPr/>
            </a:pPr>
            <a:r>
              <a:rPr lang="en-GB" sz="4100" b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Detention only in highly exceptional cases</a:t>
            </a:r>
          </a:p>
          <a:p>
            <a:pPr marL="0" indent="0" algn="just">
              <a:buNone/>
              <a:defRPr/>
            </a:pPr>
            <a:endParaRPr lang="en-GB" sz="4100" b="1" dirty="0" smtClean="0">
              <a:solidFill>
                <a:schemeClr val="accent5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914400" lvl="1" indent="-457200" algn="just">
              <a:buFont typeface="Wingdings" charset="2"/>
              <a:buChar char="ü"/>
              <a:defRPr/>
            </a:pP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For reasons of national security;</a:t>
            </a:r>
          </a:p>
          <a:p>
            <a:pPr marL="914400" lvl="1" indent="-457200" algn="just">
              <a:buFont typeface="Wingdings" charset="2"/>
              <a:buChar char="ü"/>
              <a:defRPr/>
            </a:pP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For reasons of public health;</a:t>
            </a:r>
          </a:p>
          <a:p>
            <a:pPr marL="914400" lvl="1" indent="-457200" algn="just">
              <a:buFont typeface="Wingdings" charset="2"/>
              <a:buChar char="ü"/>
              <a:defRPr/>
            </a:pP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For manifestly unfounded or abusive applications.</a:t>
            </a:r>
          </a:p>
          <a:p>
            <a:pPr marL="457200" lvl="1" indent="0" algn="just">
              <a:buNone/>
              <a:defRPr/>
            </a:pPr>
            <a:endParaRPr lang="en-GB" sz="3700" b="1" dirty="0" smtClean="0">
              <a:solidFill>
                <a:schemeClr val="accent5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>
              <a:buNone/>
              <a:defRPr/>
            </a:pPr>
            <a:r>
              <a:rPr lang="en-GB" sz="3200" b="1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(UNHCR Guideline 4 on detention of asylum seekers)</a:t>
            </a:r>
          </a:p>
          <a:p>
            <a:endParaRPr lang="en-GB" dirty="0"/>
          </a:p>
        </p:txBody>
      </p:sp>
      <p:pic>
        <p:nvPicPr>
          <p:cNvPr id="4" name="Picture 3" descr="ACNUR_UNHCR_azu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21" y="201470"/>
            <a:ext cx="2551814" cy="118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5315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0012" y="131327"/>
            <a:ext cx="928045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en-US" sz="53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Boys, Girls and Adolescents with International Protection Needs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100" y="1072623"/>
            <a:ext cx="11440632" cy="593024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00000"/>
              </a:lnSpc>
              <a:buNone/>
              <a:defRPr/>
            </a:pPr>
            <a:endParaRPr lang="en-GB" sz="4100" dirty="0" smtClean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>
              <a:lnSpc>
                <a:spcPct val="100000"/>
              </a:lnSpc>
            </a:pPr>
            <a:r>
              <a:rPr lang="en-GB" sz="3800" b="1" dirty="0" smtClean="0">
                <a:solidFill>
                  <a:schemeClr val="accent5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Information should be obtained about: </a:t>
            </a:r>
          </a:p>
          <a:p>
            <a:pPr lvl="2" algn="just">
              <a:lnSpc>
                <a:spcPct val="100000"/>
              </a:lnSpc>
            </a:pPr>
            <a:r>
              <a:rPr lang="en-GB" sz="38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reasons for their departure from the country of origin;</a:t>
            </a:r>
            <a:r>
              <a:rPr lang="en-GB" sz="38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 lvl="2" algn="just">
              <a:lnSpc>
                <a:spcPct val="100000"/>
              </a:lnSpc>
            </a:pPr>
            <a:r>
              <a:rPr lang="en-GB" sz="38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reasons for their separation from their families, if this is the case; </a:t>
            </a:r>
          </a:p>
          <a:p>
            <a:pPr lvl="2" algn="just">
              <a:lnSpc>
                <a:spcPct val="100000"/>
              </a:lnSpc>
            </a:pPr>
            <a:r>
              <a:rPr lang="en-GB" sz="38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Their vulnerabilities and any other element that reveals or </a:t>
            </a:r>
            <a:r>
              <a:rPr lang="en-GB" sz="38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refutes </a:t>
            </a:r>
            <a:r>
              <a:rPr lang="en-GB" sz="38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their need for some type of international protection; </a:t>
            </a:r>
          </a:p>
          <a:p>
            <a:pPr marL="914400" lvl="2" indent="0" algn="just">
              <a:lnSpc>
                <a:spcPct val="100000"/>
              </a:lnSpc>
              <a:buNone/>
            </a:pPr>
            <a:endParaRPr lang="en-GB" sz="3800" b="1" dirty="0" smtClean="0">
              <a:solidFill>
                <a:schemeClr val="accent5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>
              <a:lnSpc>
                <a:spcPct val="100000"/>
              </a:lnSpc>
            </a:pPr>
            <a:r>
              <a:rPr lang="en-GB" sz="3800" b="1" dirty="0" smtClean="0">
                <a:solidFill>
                  <a:schemeClr val="accent5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 addition, </a:t>
            </a:r>
            <a:r>
              <a:rPr lang="en-GB" sz="3800" b="1" u="sng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best interest of the child should be determined in an individualized manner for each specifi</a:t>
            </a:r>
            <a:r>
              <a:rPr lang="en-GB" sz="3800" b="1" u="sng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 case: the need and pertinence of adopting comprehensive measures of protection</a:t>
            </a:r>
            <a:r>
              <a:rPr lang="en-GB" sz="3800" b="1" u="sng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  <a:r>
              <a:rPr lang="en-GB" sz="3800" b="1" dirty="0" smtClean="0">
                <a:solidFill>
                  <a:schemeClr val="accent5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including those that are conducive to access to health care, both physical and psychosocial, that are culturally appropriate and gender sensitive.</a:t>
            </a:r>
          </a:p>
          <a:p>
            <a:pPr marL="457200" lvl="1" indent="0" algn="just">
              <a:lnSpc>
                <a:spcPct val="100000"/>
              </a:lnSpc>
              <a:buNone/>
            </a:pPr>
            <a:endParaRPr lang="en-GB" sz="3800" b="1" dirty="0" smtClean="0">
              <a:solidFill>
                <a:schemeClr val="accent5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>
              <a:lnSpc>
                <a:spcPct val="100000"/>
              </a:lnSpc>
            </a:pPr>
            <a:r>
              <a:rPr lang="en-GB" sz="3800" b="1" dirty="0" smtClean="0">
                <a:solidFill>
                  <a:schemeClr val="accent5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Boys, girls and adolescents should never be detained but rather, comprehensive protection measures should be implemented.</a:t>
            </a:r>
          </a:p>
          <a:p>
            <a:pPr marL="457200" lvl="1" indent="0" algn="just">
              <a:lnSpc>
                <a:spcPct val="100000"/>
              </a:lnSpc>
              <a:buNone/>
            </a:pPr>
            <a:endParaRPr lang="en-GB" sz="3800" dirty="0" smtClean="0">
              <a:solidFill>
                <a:schemeClr val="accent5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lvl="1" indent="0" algn="just">
              <a:lnSpc>
                <a:spcPct val="100000"/>
              </a:lnSpc>
              <a:buNone/>
            </a:pPr>
            <a:r>
              <a:rPr lang="en-GB" sz="38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GB" sz="3800" i="1" dirty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Advisory Opinion 21, Inter-American Court of Human </a:t>
            </a:r>
            <a:r>
              <a:rPr lang="en-GB" sz="3800" i="1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Rights</a:t>
            </a:r>
            <a:r>
              <a:rPr lang="en-GB" sz="38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n-GB" sz="3800" b="1" i="1" dirty="0" smtClean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Picture 3" descr="ACNUR_UNHCR_azu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00" y="201470"/>
            <a:ext cx="2551814" cy="118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0808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530</Words>
  <Application>Microsoft Macintosh PowerPoint</Application>
  <PresentationFormat>Personalizado</PresentationFormat>
  <Paragraphs>52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Office Theme</vt:lpstr>
      <vt:lpstr>  </vt:lpstr>
      <vt:lpstr>DETECTION VS. ELIGIBILITY</vt:lpstr>
      <vt:lpstr>DETECTION VS. ELIGIBILITY</vt:lpstr>
      <vt:lpstr>Indicators for Refugees/Asylum-Seekers  </vt:lpstr>
      <vt:lpstr>Protection for Potential Refugees/Asylum Seekers</vt:lpstr>
      <vt:lpstr>Detention as an Unwanted Measure</vt:lpstr>
      <vt:lpstr>Boys, Girls and Adolescents with International Protection Needs</vt:lpstr>
    </vt:vector>
  </TitlesOfParts>
  <Company>UNHCR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PERFILES E INDICADORES DE PERSONAS CON POSIBLE NECESIDAD DE PROTECCION INTERNACIONAL</dc:title>
  <dc:creator>Luis Diego Obando</dc:creator>
  <cp:lastModifiedBy>Christiane Lehnhoff</cp:lastModifiedBy>
  <cp:revision>31</cp:revision>
  <dcterms:created xsi:type="dcterms:W3CDTF">2015-05-11T15:52:37Z</dcterms:created>
  <dcterms:modified xsi:type="dcterms:W3CDTF">2015-05-12T21:13:05Z</dcterms:modified>
</cp:coreProperties>
</file>