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7" r:id="rId11"/>
    <p:sldId id="269" r:id="rId12"/>
    <p:sldId id="268" r:id="rId13"/>
    <p:sldId id="270" r:id="rId14"/>
    <p:sldId id="272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96" autoAdjust="0"/>
    <p:restoredTop sz="94660"/>
  </p:normalViewPr>
  <p:slideViewPr>
    <p:cSldViewPr>
      <p:cViewPr>
        <p:scale>
          <a:sx n="50" d="100"/>
          <a:sy n="50" d="100"/>
        </p:scale>
        <p:origin x="-105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85880" y="1142984"/>
            <a:ext cx="7772400" cy="3857652"/>
          </a:xfrm>
        </p:spPr>
        <p:txBody>
          <a:bodyPr>
            <a:normAutofit/>
          </a:bodyPr>
          <a:lstStyle/>
          <a:p>
            <a:r>
              <a:rPr lang="es-CR" sz="4400" b="1" dirty="0" smtClean="0"/>
              <a:t>PRESENTACIÓN ANTE EL GRUPO AD- HOC</a:t>
            </a:r>
            <a:r>
              <a:rPr lang="es-CR" b="1" dirty="0" smtClean="0"/>
              <a:t/>
            </a:r>
            <a:br>
              <a:rPr lang="es-CR" b="1" dirty="0" smtClean="0"/>
            </a:br>
            <a:r>
              <a:rPr lang="es-CR" b="1" dirty="0" smtClean="0"/>
              <a:t/>
            </a:r>
            <a:br>
              <a:rPr lang="es-CR" b="1" dirty="0" smtClean="0"/>
            </a:br>
            <a:r>
              <a:rPr lang="es-CR" b="1" dirty="0" smtClean="0"/>
              <a:t> </a:t>
            </a:r>
            <a:r>
              <a:rPr lang="es-CR" sz="4000" b="1" dirty="0" smtClean="0"/>
              <a:t>CRM- RROCM </a:t>
            </a:r>
            <a:r>
              <a:rPr lang="es-CR" b="1" dirty="0" smtClean="0"/>
              <a:t/>
            </a:r>
            <a:br>
              <a:rPr lang="es-CR" b="1" dirty="0" smtClean="0"/>
            </a:br>
            <a:r>
              <a:rPr lang="es-CR" sz="2400" b="1" dirty="0" smtClean="0"/>
              <a:t>El Salvador,</a:t>
            </a:r>
            <a:br>
              <a:rPr lang="es-CR" sz="2400" b="1" dirty="0" smtClean="0"/>
            </a:br>
            <a:r>
              <a:rPr lang="es-CR" sz="2400" b="1" dirty="0" smtClean="0"/>
              <a:t>20 de Febrero 2013.</a:t>
            </a:r>
            <a:endParaRPr lang="es-CR" sz="2400" b="1" dirty="0"/>
          </a:p>
        </p:txBody>
      </p:sp>
      <p:pic>
        <p:nvPicPr>
          <p:cNvPr id="5" name="4 Imagen" descr="logo rro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7969" y="214291"/>
            <a:ext cx="1466511" cy="1785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85804" y="1000108"/>
            <a:ext cx="8229600" cy="5572164"/>
          </a:xfrm>
        </p:spPr>
        <p:txBody>
          <a:bodyPr>
            <a:noAutofit/>
          </a:bodyPr>
          <a:lstStyle/>
          <a:p>
            <a:pPr marL="514350" indent="-514350" algn="just"/>
            <a:r>
              <a:rPr lang="es-CR" sz="2400" dirty="0" smtClean="0"/>
              <a:t>Participación  de la sociedad civil en los espacios intersectoriales, por ejemplo las Coaliciones Nacionales contra la Trata de personas y el Tráfico Ilícito de migrantes.</a:t>
            </a:r>
          </a:p>
          <a:p>
            <a:pPr marL="514350" indent="-514350" algn="just"/>
            <a:endParaRPr lang="es-CR" sz="2400" dirty="0" smtClean="0"/>
          </a:p>
          <a:p>
            <a:pPr marL="514350" indent="-514350" algn="just"/>
            <a:r>
              <a:rPr lang="es-CR" sz="2400" dirty="0" smtClean="0"/>
              <a:t>En algunos países de la región, la Sociedad Civil es consultada para el trabajo y formulación de Legislaciones migratorias incluyendo el delito de trata de personas y tráfico ilícito de migrantes, políticas para la protección de los derechos de las personas migrantes (NNA y mujeres solas, solicitantes de la condición de refugio, desplazados forzados por la violencia) y acceso a la Justicia  para la aplicación de las Reglas de Brasilia.</a:t>
            </a:r>
          </a:p>
          <a:p>
            <a:pPr marL="514350" indent="-514350" algn="just"/>
            <a:endParaRPr lang="es-CR" sz="2400" dirty="0" smtClean="0"/>
          </a:p>
          <a:p>
            <a:pPr>
              <a:buNone/>
            </a:pPr>
            <a:endParaRPr lang="es-CR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743348" y="-71462"/>
            <a:ext cx="5400684" cy="1143000"/>
          </a:xfrm>
        </p:spPr>
        <p:txBody>
          <a:bodyPr>
            <a:normAutofit/>
          </a:bodyPr>
          <a:lstStyle/>
          <a:p>
            <a:pPr algn="r"/>
            <a:r>
              <a:rPr lang="es-CR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BUENAS PRÁCTICAS</a:t>
            </a:r>
            <a:endParaRPr lang="es-CR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514350" indent="-514350" algn="just"/>
            <a:r>
              <a:rPr lang="es-CR" sz="2800" dirty="0" smtClean="0"/>
              <a:t>Sociedad civil es tomada en cuenta en algunos países para la homologación de la legislación nacional a los tratados internacionales ratificados.</a:t>
            </a:r>
          </a:p>
          <a:p>
            <a:pPr marL="514350" indent="-514350" algn="just"/>
            <a:endParaRPr lang="es-CR" sz="2800" dirty="0" smtClean="0"/>
          </a:p>
          <a:p>
            <a:pPr marL="514350" indent="-514350" algn="just"/>
            <a:r>
              <a:rPr lang="es-CR" sz="2800" dirty="0" smtClean="0"/>
              <a:t>RROCM promueve el diálogo con los estados (Poderes Legislativo, Ejecutivo y Judicial).</a:t>
            </a:r>
          </a:p>
          <a:p>
            <a:pPr marL="514350" indent="-514350" algn="just">
              <a:buFont typeface="+mj-lt"/>
              <a:buAutoNum type="arabicParenR"/>
            </a:pPr>
            <a:endParaRPr lang="es-CR" sz="2800" dirty="0" smtClean="0"/>
          </a:p>
          <a:p>
            <a:pPr marL="514350" indent="-514350" algn="just"/>
            <a:r>
              <a:rPr lang="es-CR" sz="2800" dirty="0" smtClean="0"/>
              <a:t>Desarrollo de acciones de atención, campañas de sensibilización,  información y capacitación.</a:t>
            </a:r>
          </a:p>
          <a:p>
            <a:pPr marL="514350" indent="-514350" algn="just">
              <a:buNone/>
            </a:pPr>
            <a:endParaRPr lang="es-CR" sz="2800" dirty="0" smtClean="0"/>
          </a:p>
          <a:p>
            <a:pPr marL="514350" indent="-514350" algn="just"/>
            <a:r>
              <a:rPr lang="es-CR" sz="2800" dirty="0" smtClean="0"/>
              <a:t>Algunos países de la región cuentan con Centros adecuados de retención de migrantes en condición irregular.</a:t>
            </a:r>
          </a:p>
          <a:p>
            <a:pPr marL="514350" indent="-514350" algn="just"/>
            <a:endParaRPr lang="es-CR" sz="2800" dirty="0" smtClean="0"/>
          </a:p>
          <a:p>
            <a:endParaRPr lang="es-C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857232"/>
            <a:ext cx="8429684" cy="5643602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ClrTx/>
              <a:buSzTx/>
              <a:defRPr/>
            </a:pPr>
            <a:r>
              <a:rPr lang="es-CR" sz="2400" dirty="0" smtClean="0"/>
              <a:t>Aumentar la cantidad de países que incluyan la participación  de OS en las  redes nacionales para  el abordaje, seguimiento y evaluación conjunta de propuestas de Ley, políticas públicas y atención a víctimas.</a:t>
            </a:r>
          </a:p>
          <a:p>
            <a:pPr marL="342900" indent="-342900" algn="just">
              <a:spcBef>
                <a:spcPts val="0"/>
              </a:spcBef>
              <a:buClrTx/>
              <a:buSzTx/>
              <a:defRPr/>
            </a:pPr>
            <a:endParaRPr lang="es-CR" sz="2400" dirty="0" smtClean="0"/>
          </a:p>
          <a:p>
            <a:pPr marL="342900" indent="-342900" algn="just">
              <a:spcBef>
                <a:spcPts val="0"/>
              </a:spcBef>
              <a:buClrTx/>
              <a:buSzTx/>
              <a:defRPr/>
            </a:pPr>
            <a:r>
              <a:rPr lang="es-CR" sz="2400" dirty="0" smtClean="0"/>
              <a:t>Fortalecimiento de las redes nacionales, binacionales y  regionales en su rol de protección de las víctimas y colaboración con las autoridades concernidas.</a:t>
            </a:r>
          </a:p>
          <a:p>
            <a:pPr marL="342900" indent="-342900" algn="just">
              <a:spcBef>
                <a:spcPts val="0"/>
              </a:spcBef>
              <a:buClrTx/>
              <a:buSzTx/>
              <a:defRPr/>
            </a:pPr>
            <a:endParaRPr lang="es-CR" sz="2400" dirty="0" smtClean="0"/>
          </a:p>
          <a:p>
            <a:pPr marL="342900" indent="-342900" algn="just">
              <a:spcBef>
                <a:spcPts val="0"/>
              </a:spcBef>
              <a:buClrTx/>
              <a:buSzTx/>
              <a:defRPr/>
            </a:pPr>
            <a:r>
              <a:rPr lang="es-CR" sz="2400" dirty="0" smtClean="0"/>
              <a:t>Evaluar los protocolos de atención  y protección a las víctimas (solicitantes de condición de refugiado y menores no acompañados).</a:t>
            </a:r>
          </a:p>
          <a:p>
            <a:pPr marL="342900" indent="-342900" algn="just">
              <a:spcBef>
                <a:spcPts val="0"/>
              </a:spcBef>
              <a:buClrTx/>
              <a:buSzTx/>
              <a:buNone/>
              <a:defRPr/>
            </a:pPr>
            <a:endParaRPr lang="es-CR" sz="1800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914432" y="-71462"/>
            <a:ext cx="8229600" cy="1143000"/>
          </a:xfrm>
        </p:spPr>
        <p:txBody>
          <a:bodyPr/>
          <a:lstStyle/>
          <a:p>
            <a:pPr algn="r"/>
            <a:r>
              <a:rPr lang="es-CR" dirty="0" smtClean="0">
                <a:solidFill>
                  <a:srgbClr val="00B0F0"/>
                </a:solidFill>
              </a:rPr>
              <a:t>DESAFÍOS</a:t>
            </a:r>
            <a:endParaRPr lang="es-CR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4525963"/>
          </a:xfrm>
        </p:spPr>
        <p:txBody>
          <a:bodyPr/>
          <a:lstStyle/>
          <a:p>
            <a:pPr marL="342900" indent="-342900" algn="just">
              <a:spcBef>
                <a:spcPts val="0"/>
              </a:spcBef>
              <a:buClrTx/>
              <a:buSzTx/>
              <a:defRPr/>
            </a:pPr>
            <a:endParaRPr lang="es-CR" sz="2400" dirty="0" smtClean="0"/>
          </a:p>
          <a:p>
            <a:pPr marL="342900" indent="-342900" algn="just">
              <a:spcBef>
                <a:spcPts val="0"/>
              </a:spcBef>
              <a:buClrTx/>
              <a:buSzTx/>
              <a:defRPr/>
            </a:pPr>
            <a:r>
              <a:rPr lang="es-CR" sz="2400" dirty="0" smtClean="0"/>
              <a:t>Incorporación en la CRM de los Poderes Judiciales implicados en los procesos de judicialización de casos.</a:t>
            </a:r>
          </a:p>
          <a:p>
            <a:pPr marL="342900" indent="-342900" algn="just">
              <a:spcBef>
                <a:spcPts val="0"/>
              </a:spcBef>
              <a:buClrTx/>
              <a:buSzTx/>
              <a:defRPr/>
            </a:pPr>
            <a:endParaRPr lang="es-CR" sz="2400" dirty="0" smtClean="0"/>
          </a:p>
          <a:p>
            <a:pPr marL="342900" indent="-342900" algn="just">
              <a:spcBef>
                <a:spcPts val="0"/>
              </a:spcBef>
              <a:buClrTx/>
              <a:buSzTx/>
              <a:defRPr/>
            </a:pPr>
            <a:r>
              <a:rPr lang="es-CR" sz="2400" dirty="0" smtClean="0"/>
              <a:t>Desarrollo de recursos de investigación conjunta contra la impunidad. </a:t>
            </a:r>
          </a:p>
          <a:p>
            <a:pPr marL="342900" indent="-342900" algn="just">
              <a:spcBef>
                <a:spcPts val="0"/>
              </a:spcBef>
              <a:buClrTx/>
              <a:buSzTx/>
              <a:defRPr/>
            </a:pPr>
            <a:endParaRPr lang="es-CR" sz="2400" dirty="0" smtClean="0"/>
          </a:p>
          <a:p>
            <a:pPr marL="342900" indent="-342900" algn="just">
              <a:spcBef>
                <a:spcPts val="0"/>
              </a:spcBef>
              <a:buClrTx/>
              <a:buSzTx/>
              <a:defRPr/>
            </a:pPr>
            <a:r>
              <a:rPr lang="es-CR" sz="2400" dirty="0" smtClean="0"/>
              <a:t>Necesidad de lograr un lenguaje común en referencia a los grupos vulnerables (NNA, mujeres en con vulnerabilidad)</a:t>
            </a:r>
          </a:p>
          <a:p>
            <a:pPr algn="just"/>
            <a:endParaRPr lang="es-C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s-CR" dirty="0" smtClean="0"/>
              <a:t>Los Puntos Focales de cada país miembro de la RROCM son:</a:t>
            </a:r>
          </a:p>
          <a:p>
            <a:pPr lvl="0" algn="just"/>
            <a:r>
              <a:rPr lang="es-CR" dirty="0" smtClean="0"/>
              <a:t>Costa Rica: Red Nacional de Organizaciones Civiles para las Migraciones.</a:t>
            </a:r>
          </a:p>
          <a:p>
            <a:pPr lvl="0" algn="just"/>
            <a:r>
              <a:rPr lang="es-CR" dirty="0" smtClean="0"/>
              <a:t>El Salvador: IDHUCA Instituto de derechos Humanos de la Universidad. Centroamericana, SOLETERRE, GEMIES, ASEFIN……</a:t>
            </a:r>
          </a:p>
          <a:p>
            <a:pPr lvl="0" algn="just"/>
            <a:r>
              <a:rPr lang="es-CR" dirty="0" smtClean="0"/>
              <a:t>Guatemala: </a:t>
            </a:r>
            <a:r>
              <a:rPr lang="es-CR" dirty="0" smtClean="0"/>
              <a:t>INCEDES </a:t>
            </a:r>
            <a:endParaRPr lang="es-CR" dirty="0" smtClean="0"/>
          </a:p>
          <a:p>
            <a:pPr lvl="0" algn="just"/>
            <a:r>
              <a:rPr lang="es-CR" dirty="0" smtClean="0"/>
              <a:t>Nicaragua: Red Nicaragüense de la Sociedad Civil para las Migraciones. </a:t>
            </a:r>
          </a:p>
          <a:p>
            <a:pPr lvl="0" algn="just"/>
            <a:r>
              <a:rPr lang="es-CR" dirty="0" smtClean="0"/>
              <a:t>Honduras: FONAHMI Foro Nacional para las Migraciones en Honduras.</a:t>
            </a:r>
          </a:p>
          <a:p>
            <a:pPr lvl="0" algn="just"/>
            <a:r>
              <a:rPr lang="es-CR" dirty="0" smtClean="0"/>
              <a:t>Panamá: Mesa Nacional de Migrantes y Refugiados Panamá.</a:t>
            </a:r>
          </a:p>
          <a:p>
            <a:pPr lvl="0" algn="just"/>
            <a:r>
              <a:rPr lang="es-CR" dirty="0" smtClean="0"/>
              <a:t>República Dominicana: Mesa Nacional para las Migraciones.</a:t>
            </a:r>
          </a:p>
          <a:p>
            <a:pPr lvl="0" algn="just"/>
            <a:r>
              <a:rPr lang="es-CR" dirty="0" smtClean="0"/>
              <a:t>Belice: </a:t>
            </a:r>
            <a:r>
              <a:rPr lang="es-CR" dirty="0" err="1" smtClean="0"/>
              <a:t>Help</a:t>
            </a:r>
            <a:r>
              <a:rPr lang="es-CR" dirty="0" smtClean="0"/>
              <a:t> </a:t>
            </a:r>
            <a:r>
              <a:rPr lang="es-CR" dirty="0" err="1" smtClean="0"/>
              <a:t>for</a:t>
            </a:r>
            <a:r>
              <a:rPr lang="es-CR" dirty="0" smtClean="0"/>
              <a:t> </a:t>
            </a:r>
            <a:r>
              <a:rPr lang="es-CR" dirty="0" err="1" smtClean="0"/>
              <a:t>Progress</a:t>
            </a:r>
            <a:r>
              <a:rPr lang="es-CR" dirty="0" smtClean="0"/>
              <a:t>.</a:t>
            </a:r>
          </a:p>
          <a:p>
            <a:pPr lvl="0" algn="just"/>
            <a:r>
              <a:rPr lang="es-CR" dirty="0" smtClean="0"/>
              <a:t>México: Foro de Migraciones México. </a:t>
            </a:r>
          </a:p>
          <a:p>
            <a:pPr lvl="0" algn="just"/>
            <a:r>
              <a:rPr lang="es-CR" dirty="0" smtClean="0"/>
              <a:t>Canadá: FCJ </a:t>
            </a:r>
            <a:r>
              <a:rPr lang="es-CR" dirty="0" err="1" smtClean="0"/>
              <a:t>Refugee</a:t>
            </a:r>
            <a:r>
              <a:rPr lang="es-CR" dirty="0" smtClean="0"/>
              <a:t> Center Representante.</a:t>
            </a:r>
          </a:p>
          <a:p>
            <a:pPr algn="just"/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R" sz="3600" dirty="0" smtClean="0">
                <a:solidFill>
                  <a:srgbClr val="00B0F0"/>
                </a:solidFill>
              </a:rPr>
              <a:t>SERVICIOS ONG MIEMBROS DE RROCM</a:t>
            </a:r>
            <a:endParaRPr lang="es-CR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4525963"/>
          </a:xfrm>
        </p:spPr>
        <p:txBody>
          <a:bodyPr/>
          <a:lstStyle/>
          <a:p>
            <a:pPr algn="just"/>
            <a:r>
              <a:rPr lang="es-CR" sz="2400" dirty="0" smtClean="0"/>
              <a:t>La </a:t>
            </a:r>
            <a:r>
              <a:rPr lang="es-CR" sz="2400" b="1" i="1" dirty="0" smtClean="0">
                <a:solidFill>
                  <a:srgbClr val="0070C0"/>
                </a:solidFill>
              </a:rPr>
              <a:t>Asamblea General </a:t>
            </a:r>
            <a:r>
              <a:rPr lang="es-CR" sz="2400" dirty="0" smtClean="0"/>
              <a:t>es el máximo órgano de decisión de la RROCM.</a:t>
            </a:r>
          </a:p>
          <a:p>
            <a:pPr algn="just">
              <a:buNone/>
            </a:pPr>
            <a:endParaRPr lang="es-CR" sz="2400" dirty="0" smtClean="0"/>
          </a:p>
          <a:p>
            <a:pPr algn="just"/>
            <a:r>
              <a:rPr lang="es-CR" sz="2400" dirty="0" smtClean="0"/>
              <a:t>La AG la conforman los representantes de las Mesas o Redes Nacionales, legítimamente acreditados por RROCM.</a:t>
            </a:r>
          </a:p>
          <a:p>
            <a:pPr algn="just">
              <a:buNone/>
            </a:pPr>
            <a:endParaRPr lang="es-CR" sz="2400" dirty="0" smtClean="0"/>
          </a:p>
          <a:p>
            <a:pPr algn="just"/>
            <a:r>
              <a:rPr lang="es-CR" sz="2400" dirty="0" smtClean="0"/>
              <a:t>La AG se reúne al menos una vez al año en sesión ordinaria.</a:t>
            </a:r>
          </a:p>
          <a:p>
            <a:endParaRPr lang="es-CR" sz="2400" dirty="0" smtClean="0"/>
          </a:p>
          <a:p>
            <a:pPr>
              <a:buNone/>
            </a:pPr>
            <a:endParaRPr lang="es-CR" sz="2400" dirty="0" smtClean="0"/>
          </a:p>
          <a:p>
            <a:endParaRPr lang="es-CR" sz="2400" dirty="0" smtClean="0"/>
          </a:p>
          <a:p>
            <a:endParaRPr lang="es-C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s-CR" dirty="0" smtClean="0">
                <a:solidFill>
                  <a:schemeClr val="bg2">
                    <a:lumMod val="50000"/>
                  </a:schemeClr>
                </a:solidFill>
              </a:rPr>
              <a:t>ESTRUCTURA Y</a:t>
            </a:r>
            <a:br>
              <a:rPr lang="es-CR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CR" dirty="0" smtClean="0">
                <a:solidFill>
                  <a:schemeClr val="bg2">
                    <a:lumMod val="50000"/>
                  </a:schemeClr>
                </a:solidFill>
              </a:rPr>
              <a:t>SISTEMA DE TOMA DE DECISIONES</a:t>
            </a:r>
            <a:endParaRPr lang="es-C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519308"/>
          </a:xfrm>
        </p:spPr>
        <p:txBody>
          <a:bodyPr/>
          <a:lstStyle/>
          <a:p>
            <a:pPr algn="just"/>
            <a:r>
              <a:rPr lang="es-CR" sz="2400" dirty="0" smtClean="0"/>
              <a:t>Para sesionar ordinariamente, es necesario que en la AG estén presentes la mitad más uno de los miembros de la RROCM.</a:t>
            </a:r>
          </a:p>
          <a:p>
            <a:pPr algn="just">
              <a:buNone/>
            </a:pPr>
            <a:endParaRPr lang="es-CR" sz="2400" dirty="0" smtClean="0"/>
          </a:p>
          <a:p>
            <a:pPr algn="just"/>
            <a:r>
              <a:rPr lang="es-CR" sz="2400" dirty="0" smtClean="0"/>
              <a:t>La toma de decisiones en la Asamblea General se basa en el consenso, en caso de disensos se profundizará en el debate para lograr acuerdos y por mayoría calificada.</a:t>
            </a:r>
          </a:p>
          <a:p>
            <a:endParaRPr lang="es-CR" sz="2400" dirty="0" smtClean="0"/>
          </a:p>
          <a:p>
            <a:endParaRPr lang="es-C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000660"/>
          </a:xfrm>
        </p:spPr>
        <p:txBody>
          <a:bodyPr>
            <a:normAutofit fontScale="92500"/>
          </a:bodyPr>
          <a:lstStyle/>
          <a:p>
            <a:pPr algn="just"/>
            <a:r>
              <a:rPr lang="es-CR" sz="2400" dirty="0" smtClean="0"/>
              <a:t>La RROCM cuenta con una unidad operativa bajo la responsabilidad del </a:t>
            </a:r>
            <a:r>
              <a:rPr lang="es-CR" sz="2400" b="1" i="1" dirty="0" smtClean="0">
                <a:solidFill>
                  <a:srgbClr val="0070C0"/>
                </a:solidFill>
              </a:rPr>
              <a:t>Comité Ejecutivo</a:t>
            </a:r>
            <a:r>
              <a:rPr lang="es-CR" sz="2400" dirty="0" smtClean="0"/>
              <a:t>, el cual tendrá a cargo:</a:t>
            </a:r>
          </a:p>
          <a:p>
            <a:pPr algn="just">
              <a:buNone/>
            </a:pPr>
            <a:endParaRPr lang="es-CR" sz="2400" dirty="0" smtClean="0"/>
          </a:p>
          <a:p>
            <a:pPr marL="566928" indent="-457200" algn="just">
              <a:buAutoNum type="arabicPeriod"/>
            </a:pPr>
            <a:r>
              <a:rPr lang="es-CR" sz="2400" dirty="0" smtClean="0"/>
              <a:t>Dar seguimiento a tareas de planificación estratégica.</a:t>
            </a:r>
          </a:p>
          <a:p>
            <a:pPr marL="566928" indent="-457200" algn="just">
              <a:buAutoNum type="arabicPeriod"/>
            </a:pPr>
            <a:r>
              <a:rPr lang="es-CR" sz="2400" dirty="0" smtClean="0"/>
              <a:t>Delegar tareas concretas a los miembros de la Red.</a:t>
            </a:r>
          </a:p>
          <a:p>
            <a:pPr marL="566928" indent="-457200" algn="just">
              <a:buAutoNum type="arabicPeriod"/>
            </a:pPr>
            <a:r>
              <a:rPr lang="es-CR" sz="2400" dirty="0" smtClean="0"/>
              <a:t>Coordinar acciones en función de actividades de RROCM y someterlas aprobación de Asamblea.</a:t>
            </a:r>
          </a:p>
          <a:p>
            <a:pPr marL="566928" indent="-457200" algn="just">
              <a:buAutoNum type="arabicPeriod"/>
            </a:pPr>
            <a:r>
              <a:rPr lang="es-CR" sz="2400" dirty="0" smtClean="0"/>
              <a:t>Elaborar proponer plan operativo basado en Planificación Estratégica. </a:t>
            </a:r>
          </a:p>
          <a:p>
            <a:pPr marL="566928" indent="-457200" algn="just">
              <a:buAutoNum type="arabicPeriod"/>
            </a:pPr>
            <a:r>
              <a:rPr lang="es-CR" sz="2400" dirty="0" smtClean="0"/>
              <a:t>Rendir cuentas a la Asamblea con informes narrativos y financieros. </a:t>
            </a:r>
            <a:endParaRPr lang="es-C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R" sz="2400" dirty="0" smtClean="0"/>
              <a:t>Los miembros del Comité Ejecutivo son nombrados por un período de 2 años y pueden ser reelectos solo una vez.</a:t>
            </a:r>
          </a:p>
          <a:p>
            <a:pPr algn="just">
              <a:buNone/>
            </a:pPr>
            <a:endParaRPr lang="es-CR" sz="2400" dirty="0" smtClean="0"/>
          </a:p>
          <a:p>
            <a:pPr algn="just"/>
            <a:r>
              <a:rPr lang="es-CR" sz="2400" dirty="0" smtClean="0"/>
              <a:t>En el 2012 se nombró el nuevo CE conformado por: El Salvador, Guatemala, Nicaragua y Costa Rica.</a:t>
            </a:r>
            <a:endParaRPr lang="es-C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R" sz="2400" dirty="0" smtClean="0"/>
              <a:t>Tiene las funciones de Gestión y Administración de la RROCM.</a:t>
            </a:r>
          </a:p>
          <a:p>
            <a:pPr algn="just">
              <a:buNone/>
            </a:pPr>
            <a:endParaRPr lang="es-CR" sz="2400" dirty="0" smtClean="0"/>
          </a:p>
          <a:p>
            <a:pPr algn="just"/>
            <a:r>
              <a:rPr lang="es-CR" sz="2400" dirty="0" smtClean="0"/>
              <a:t>Es punto de referencia ante las Agencias y Organismos Internacionales.</a:t>
            </a:r>
          </a:p>
          <a:p>
            <a:pPr algn="just">
              <a:buNone/>
            </a:pPr>
            <a:endParaRPr lang="es-CR" sz="2400" dirty="0" smtClean="0"/>
          </a:p>
          <a:p>
            <a:pPr algn="just"/>
            <a:r>
              <a:rPr lang="es-CR" sz="2400" dirty="0" smtClean="0"/>
              <a:t>Es Interlocutor principal ante la Redes o Mesas Nacionales a través de sus puntos focales.</a:t>
            </a:r>
          </a:p>
          <a:p>
            <a:pPr algn="just">
              <a:buNone/>
            </a:pPr>
            <a:endParaRPr lang="es-CR" sz="2400" dirty="0" smtClean="0"/>
          </a:p>
          <a:p>
            <a:pPr algn="just"/>
            <a:r>
              <a:rPr lang="es-CR" sz="2400" dirty="0" smtClean="0"/>
              <a:t>Administra fondos de la RROCM incluyendo la presentación de informes de los mismos.</a:t>
            </a:r>
            <a:endParaRPr lang="es-CR" sz="24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0242" y="0"/>
            <a:ext cx="7043758" cy="1143000"/>
          </a:xfrm>
        </p:spPr>
        <p:txBody>
          <a:bodyPr/>
          <a:lstStyle/>
          <a:p>
            <a:pPr algn="r"/>
            <a:r>
              <a:rPr lang="es-CR" dirty="0" smtClean="0">
                <a:solidFill>
                  <a:srgbClr val="00B0F0"/>
                </a:solidFill>
              </a:rPr>
              <a:t>SECRETARÍA TÉCNICA</a:t>
            </a:r>
            <a:endParaRPr lang="es-CR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 smtClean="0"/>
              <a:t>Prepara el presupuesto anual de gastos generales de RROCM.</a:t>
            </a:r>
          </a:p>
          <a:p>
            <a:pPr algn="just">
              <a:buNone/>
            </a:pPr>
            <a:endParaRPr lang="es-CR" dirty="0" smtClean="0"/>
          </a:p>
          <a:p>
            <a:pPr algn="just"/>
            <a:r>
              <a:rPr lang="es-CR" dirty="0" smtClean="0"/>
              <a:t>Gestiona recursos para el desarrollo de proyectos.</a:t>
            </a:r>
          </a:p>
          <a:p>
            <a:pPr algn="just">
              <a:buNone/>
            </a:pPr>
            <a:endParaRPr lang="es-CR" dirty="0" smtClean="0"/>
          </a:p>
          <a:p>
            <a:pPr algn="just"/>
            <a:r>
              <a:rPr lang="es-CR" dirty="0" smtClean="0"/>
              <a:t>Ejerce la representación de la RROCM.</a:t>
            </a:r>
          </a:p>
          <a:p>
            <a:pPr algn="just"/>
            <a:endParaRPr lang="es-C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71472" y="207167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s-CR" dirty="0" smtClean="0">
                <a:solidFill>
                  <a:srgbClr val="00B0F0"/>
                </a:solidFill>
              </a:rPr>
              <a:t>SERVICIOS DE LAS ORGANIZACIONES SOCIALES DE LA RROCM</a:t>
            </a:r>
            <a:endParaRPr lang="es-C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8676456" cy="639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283</TotalTime>
  <Words>725</Words>
  <Application>Microsoft Office PowerPoint</Application>
  <PresentationFormat>Presentación en pantalla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Concurrencia</vt:lpstr>
      <vt:lpstr>PRESENTACIÓN ANTE EL GRUPO AD- HOC   CRM- RROCM  El Salvador, 20 de Febrero 2013.</vt:lpstr>
      <vt:lpstr>ESTRUCTURA Y SISTEMA DE TOMA DE DECISIONES</vt:lpstr>
      <vt:lpstr>Diapositiva 3</vt:lpstr>
      <vt:lpstr>Diapositiva 4</vt:lpstr>
      <vt:lpstr>Diapositiva 5</vt:lpstr>
      <vt:lpstr>SECRETARÍA TÉCNICA</vt:lpstr>
      <vt:lpstr>Diapositiva 7</vt:lpstr>
      <vt:lpstr>SERVICIOS DE LAS ORGANIZACIONES SOCIALES DE LA RROCM</vt:lpstr>
      <vt:lpstr>Diapositiva 9</vt:lpstr>
      <vt:lpstr>BUENAS PRÁCTICAS</vt:lpstr>
      <vt:lpstr>Diapositiva 11</vt:lpstr>
      <vt:lpstr>DESAFÍOS</vt:lpstr>
      <vt:lpstr>Diapositiva 13</vt:lpstr>
      <vt:lpstr>SERVICIOS ONG MIEMBROS DE RROCM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GRUPO  Ad Hoc – RROCM  FEBRERO 2013</dc:title>
  <dc:creator>CIDEHUM2400</dc:creator>
  <cp:lastModifiedBy>Centor</cp:lastModifiedBy>
  <cp:revision>19</cp:revision>
  <dcterms:created xsi:type="dcterms:W3CDTF">2013-02-18T17:14:54Z</dcterms:created>
  <dcterms:modified xsi:type="dcterms:W3CDTF">2013-02-20T16:13:15Z</dcterms:modified>
</cp:coreProperties>
</file>