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3" r:id="rId1"/>
  </p:sldMasterIdLst>
  <p:notesMasterIdLst>
    <p:notesMasterId r:id="rId14"/>
  </p:notesMasterIdLst>
  <p:sldIdLst>
    <p:sldId id="268" r:id="rId2"/>
    <p:sldId id="267" r:id="rId3"/>
    <p:sldId id="271" r:id="rId4"/>
    <p:sldId id="272" r:id="rId5"/>
    <p:sldId id="270" r:id="rId6"/>
    <p:sldId id="273" r:id="rId7"/>
    <p:sldId id="259" r:id="rId8"/>
    <p:sldId id="258" r:id="rId9"/>
    <p:sldId id="265" r:id="rId10"/>
    <p:sldId id="263" r:id="rId11"/>
    <p:sldId id="264" r:id="rId12"/>
    <p:sldId id="269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99"/>
    <a:srgbClr val="FF505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BCC91-8FA0-4932-A232-C543DCF02F99}" type="datetimeFigureOut">
              <a:rPr lang="es-ES" smtClean="0"/>
              <a:pPr/>
              <a:t>04/05/2012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63BEE-F363-4B6B-AC23-CADB9415E17E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82281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2625"/>
            <a:ext cx="4540250" cy="3406775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817" y="4319041"/>
            <a:ext cx="5034791" cy="4166016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en-US" sz="1400" b="1" dirty="0"/>
              <a:t>TITLE SLIDE</a:t>
            </a:r>
            <a:endParaRPr lang="en-GB" sz="1400" b="1" dirty="0"/>
          </a:p>
          <a:p>
            <a:endParaRPr lang="en-GB" sz="1400" b="1" u="sng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15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7D7E38-2889-4DFC-8181-7B9B2686663A}" type="slidenum">
              <a:rPr lang="en-GB" smtClean="0"/>
              <a:pPr/>
              <a:t>2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15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7D7E38-2889-4DFC-8181-7B9B2686663A}" type="slidenum">
              <a:rPr lang="en-GB" smtClean="0"/>
              <a:pPr/>
              <a:t>6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63BEE-F363-4B6B-AC23-CADB9415E17E}" type="slidenum">
              <a:rPr lang="es-ES" smtClean="0"/>
              <a:pPr/>
              <a:t>9</a:t>
            </a:fld>
            <a:endParaRPr lang="es-E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44213FF-0585-46B6-926E-D1541B4C2C93}" type="slidenum">
              <a:rPr lang="en-US" smtClean="0"/>
              <a:pPr eaLnBrk="1" hangingPunct="1"/>
              <a:t>12</a:t>
            </a:fld>
            <a:endParaRPr lang="en-US" dirty="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C1897D-E249-48F0-B294-12B098B45F3B}" type="datetimeFigureOut">
              <a:rPr lang="es-ES" smtClean="0"/>
              <a:pPr/>
              <a:t>04/05/2012</a:t>
            </a:fld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B2407-21A3-4839-8A72-920B4555BCD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C1897D-E249-48F0-B294-12B098B45F3B}" type="datetimeFigureOut">
              <a:rPr lang="es-ES" smtClean="0"/>
              <a:pPr/>
              <a:t>04/05/2012</a:t>
            </a:fld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B2407-21A3-4839-8A72-920B4555BCD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C1897D-E249-48F0-B294-12B098B45F3B}" type="datetimeFigureOut">
              <a:rPr lang="es-ES" smtClean="0"/>
              <a:pPr/>
              <a:t>04/05/2012</a:t>
            </a:fld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B2407-21A3-4839-8A72-920B4555BCD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35E2F-98F6-4CC5-91A7-998CACDD0FC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860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C1897D-E249-48F0-B294-12B098B45F3B}" type="datetimeFigureOut">
              <a:rPr lang="es-ES" smtClean="0"/>
              <a:pPr/>
              <a:t>04/05/2012</a:t>
            </a:fld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B2407-21A3-4839-8A72-920B4555BCD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C1897D-E249-48F0-B294-12B098B45F3B}" type="datetimeFigureOut">
              <a:rPr lang="es-ES" smtClean="0"/>
              <a:pPr/>
              <a:t>04/05/2012</a:t>
            </a:fld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B2407-21A3-4839-8A72-920B4555BCD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C1897D-E249-48F0-B294-12B098B45F3B}" type="datetimeFigureOut">
              <a:rPr lang="es-ES" smtClean="0"/>
              <a:pPr/>
              <a:t>04/05/2012</a:t>
            </a:fld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B2407-21A3-4839-8A72-920B4555BCD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C1897D-E249-48F0-B294-12B098B45F3B}" type="datetimeFigureOut">
              <a:rPr lang="es-ES" smtClean="0"/>
              <a:pPr/>
              <a:t>04/05/2012</a:t>
            </a:fld>
            <a:endParaRPr lang="es-E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B2407-21A3-4839-8A72-920B4555BCD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C1897D-E249-48F0-B294-12B098B45F3B}" type="datetimeFigureOut">
              <a:rPr lang="es-ES" smtClean="0"/>
              <a:pPr/>
              <a:t>04/05/2012</a:t>
            </a:fld>
            <a:endParaRPr lang="es-E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B2407-21A3-4839-8A72-920B4555BCD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C1897D-E249-48F0-B294-12B098B45F3B}" type="datetimeFigureOut">
              <a:rPr lang="es-ES" smtClean="0"/>
              <a:pPr/>
              <a:t>04/05/2012</a:t>
            </a:fld>
            <a:endParaRPr lang="es-E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B2407-21A3-4839-8A72-920B4555BCD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C1897D-E249-48F0-B294-12B098B45F3B}" type="datetimeFigureOut">
              <a:rPr lang="es-ES" smtClean="0"/>
              <a:pPr/>
              <a:t>04/05/2012</a:t>
            </a:fld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B2407-21A3-4839-8A72-920B4555BCD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C1897D-E249-48F0-B294-12B098B45F3B}" type="datetimeFigureOut">
              <a:rPr lang="es-ES" smtClean="0"/>
              <a:pPr/>
              <a:t>04/05/2012</a:t>
            </a:fld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B2407-21A3-4839-8A72-920B4555BCD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6C1897D-E249-48F0-B294-12B098B45F3B}" type="datetimeFigureOut">
              <a:rPr lang="es-ES" smtClean="0"/>
              <a:pPr/>
              <a:t>04/05/2012</a:t>
            </a:fld>
            <a:endParaRPr lang="es-E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dirty="0"/>
          </a:p>
        </p:txBody>
      </p:sp>
      <p:pic>
        <p:nvPicPr>
          <p:cNvPr id="2" name="Picture 8" descr="Page header wid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0" descr="Corner graphic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532813" y="6391275"/>
            <a:ext cx="6143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6900" y="64531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fld id="{CC3B2407-21A3-4839-8A72-920B4555BCD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  <p:sldLayoutId id="21474839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://www.facebook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om.int/" TargetMode="External"/><Relationship Id="rId5" Type="http://schemas.openxmlformats.org/officeDocument/2006/relationships/hyperlink" Target="mailto:iommanaguastaff@iom.int" TargetMode="External"/><Relationship Id="rId4" Type="http://schemas.openxmlformats.org/officeDocument/2006/relationships/hyperlink" Target="mailto:czepeda@iom.in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902450" y="6481763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fld id="{103ED6AB-ED0B-4913-89F0-85C020A34D52}" type="slidenum">
              <a:rPr lang="en-US" sz="1600">
                <a:solidFill>
                  <a:schemeClr val="bg1"/>
                </a:solidFill>
                <a:latin typeface="Arial Black" pitchFamily="34" charset="0"/>
              </a:rPr>
              <a:pPr algn="r"/>
              <a:t>1</a:t>
            </a:fld>
            <a:endParaRPr lang="en-US" sz="1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0" y="6381750"/>
            <a:ext cx="9180513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NI" dirty="0"/>
          </a:p>
        </p:txBody>
      </p:sp>
      <p:sp>
        <p:nvSpPr>
          <p:cNvPr id="143366" name="Rectangle 6"/>
          <p:cNvSpPr>
            <a:spLocks noChangeArrowheads="1"/>
          </p:cNvSpPr>
          <p:nvPr/>
        </p:nvSpPr>
        <p:spPr bwMode="auto">
          <a:xfrm>
            <a:off x="691188" y="1988840"/>
            <a:ext cx="8064500" cy="45243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altLang="ja-JP" sz="2800" b="1" i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Preventing and Combating the Crime of Migrant Smuggling and Trafficking </a:t>
            </a:r>
          </a:p>
          <a:p>
            <a:pPr algn="ctr">
              <a:defRPr/>
            </a:pPr>
            <a:r>
              <a:rPr lang="en-GB" altLang="ja-JP" sz="2800" b="1" i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 Labour Exploitation Purposes</a:t>
            </a:r>
          </a:p>
          <a:p>
            <a:pPr algn="ctr">
              <a:defRPr/>
            </a:pPr>
            <a:r>
              <a:rPr lang="en-GB" altLang="ja-JP" sz="2800" b="1" i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Through Support from Consular Authorities</a:t>
            </a:r>
          </a:p>
          <a:p>
            <a:pPr algn="ctr">
              <a:defRPr/>
            </a:pPr>
            <a:endParaRPr lang="en-GB" altLang="ja-JP" sz="3400" b="1" i="1" dirty="0" smtClean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defRPr/>
            </a:pPr>
            <a:endParaRPr lang="en-GB" altLang="ja-JP" sz="3400" b="1" i="1" dirty="0" smtClean="0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r">
              <a:defRPr/>
            </a:pPr>
            <a:endParaRPr lang="en-GB" altLang="ja-JP" b="1" i="1" dirty="0" smtClean="0">
              <a:solidFill>
                <a:srgbClr val="FF5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r">
              <a:defRPr/>
            </a:pPr>
            <a:endParaRPr lang="en-GB" altLang="ja-JP" b="1" i="1" dirty="0" smtClean="0">
              <a:solidFill>
                <a:srgbClr val="FF5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r">
              <a:defRPr/>
            </a:pPr>
            <a:endParaRPr lang="en-GB" altLang="ja-JP" b="1" i="1" dirty="0" smtClean="0">
              <a:solidFill>
                <a:srgbClr val="FF5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r">
              <a:defRPr/>
            </a:pPr>
            <a:endParaRPr lang="en-GB" altLang="ja-JP" b="1" i="1" dirty="0" smtClean="0">
              <a:solidFill>
                <a:srgbClr val="FF5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r">
              <a:defRPr/>
            </a:pPr>
            <a:r>
              <a:rPr lang="en-GB" altLang="ja-JP" b="1" i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Managua,  </a:t>
            </a:r>
            <a:r>
              <a:rPr lang="en-GB" altLang="ja-JP" b="1" i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4, 2012</a:t>
            </a:r>
          </a:p>
          <a:p>
            <a:pPr algn="r">
              <a:defRPr/>
            </a:pPr>
            <a:r>
              <a:rPr lang="en-GB" altLang="ja-JP" b="1" i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Paola Zepeda</a:t>
            </a:r>
            <a:endParaRPr lang="en-GB" altLang="ja-JP" b="1" i="1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8" name="Picture 5" descr="trata de personas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45" y="4293096"/>
            <a:ext cx="24384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3351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740352" cy="360040"/>
          </a:xfrm>
        </p:spPr>
        <p:txBody>
          <a:bodyPr>
            <a:normAutofit fontScale="90000"/>
          </a:bodyPr>
          <a:lstStyle/>
          <a:p>
            <a:r>
              <a:rPr lang="en-GB" sz="2000" b="1" dirty="0" smtClean="0">
                <a:solidFill>
                  <a:srgbClr val="FF5050"/>
                </a:solidFill>
                <a:latin typeface="Arial" pitchFamily="34" charset="0"/>
                <a:cs typeface="Arial" pitchFamily="34" charset="0"/>
              </a:rPr>
              <a:t>Consular Protection: Trafficking in Persons for Labour Exploitation Purposes and Migrant Smuggling</a:t>
            </a:r>
            <a:endParaRPr lang="en-GB" sz="2000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412776"/>
            <a:ext cx="8496944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800" b="1" i="1" dirty="0" smtClean="0">
                <a:solidFill>
                  <a:srgbClr val="FF6600"/>
                </a:solidFill>
              </a:rPr>
              <a:t>Recommendations:</a:t>
            </a:r>
          </a:p>
          <a:p>
            <a:pPr algn="just">
              <a:buClr>
                <a:srgbClr val="FF6600"/>
              </a:buClr>
              <a:buFont typeface="Courier New" pitchFamily="49" charset="0"/>
              <a:buChar char="o"/>
            </a:pPr>
            <a:r>
              <a:rPr lang="en-GB" sz="2000" dirty="0" smtClean="0">
                <a:solidFill>
                  <a:srgbClr val="000099"/>
                </a:solidFill>
              </a:rPr>
              <a:t>Training for consular officers and labour attachés:  Current legislation on labour rights and trafficking in persons for the purpose of labour exploitation;</a:t>
            </a:r>
            <a:endParaRPr lang="en-GB" sz="2000" dirty="0" smtClean="0">
              <a:solidFill>
                <a:srgbClr val="000099"/>
              </a:solidFill>
            </a:endParaRPr>
          </a:p>
          <a:p>
            <a:pPr algn="just">
              <a:buClr>
                <a:srgbClr val="FF6600"/>
              </a:buClr>
              <a:buFont typeface="Courier New" pitchFamily="49" charset="0"/>
              <a:buChar char="o"/>
            </a:pPr>
            <a:endParaRPr lang="en-GB" sz="2000" dirty="0" smtClean="0">
              <a:solidFill>
                <a:srgbClr val="000099"/>
              </a:solidFill>
            </a:endParaRPr>
          </a:p>
          <a:p>
            <a:pPr algn="just">
              <a:buClr>
                <a:srgbClr val="FF6600"/>
              </a:buClr>
              <a:buFont typeface="Courier New" pitchFamily="49" charset="0"/>
              <a:buChar char="o"/>
            </a:pPr>
            <a:r>
              <a:rPr lang="en-GB" sz="2000" dirty="0" smtClean="0">
                <a:solidFill>
                  <a:srgbClr val="000099"/>
                </a:solidFill>
              </a:rPr>
              <a:t>To optimise existing networks and inter-institutional coordination in order to identify trafficking in persons for the purpose of labour exploitation;</a:t>
            </a:r>
          </a:p>
          <a:p>
            <a:pPr algn="just">
              <a:buClr>
                <a:srgbClr val="FF6600"/>
              </a:buClr>
              <a:buFont typeface="Courier New" pitchFamily="49" charset="0"/>
              <a:buChar char="o"/>
            </a:pPr>
            <a:endParaRPr lang="en-GB" sz="2000" dirty="0" smtClean="0">
              <a:solidFill>
                <a:srgbClr val="000099"/>
              </a:solidFill>
            </a:endParaRPr>
          </a:p>
          <a:p>
            <a:pPr algn="just">
              <a:buClr>
                <a:srgbClr val="FF6600"/>
              </a:buClr>
              <a:buFont typeface="Courier New" pitchFamily="49" charset="0"/>
              <a:buChar char="o"/>
            </a:pPr>
            <a:r>
              <a:rPr lang="en-GB" sz="2000" dirty="0" smtClean="0">
                <a:solidFill>
                  <a:srgbClr val="000099"/>
                </a:solidFill>
              </a:rPr>
              <a:t>To establish mechanisms to detect cases of trafficking in persons for the purpose of labour exploitation among groups of returned migrants and detained migrants, through consular assistance;</a:t>
            </a:r>
            <a:endParaRPr lang="en-GB" sz="2000" dirty="0" smtClean="0">
              <a:solidFill>
                <a:srgbClr val="000099"/>
              </a:solidFill>
            </a:endParaRPr>
          </a:p>
          <a:p>
            <a:pPr algn="just">
              <a:buClr>
                <a:srgbClr val="FF6600"/>
              </a:buClr>
              <a:buFont typeface="Courier New" pitchFamily="49" charset="0"/>
              <a:buChar char="o"/>
            </a:pPr>
            <a:endParaRPr lang="en-GB" sz="2000" dirty="0" smtClean="0">
              <a:solidFill>
                <a:srgbClr val="000099"/>
              </a:solidFill>
            </a:endParaRPr>
          </a:p>
          <a:p>
            <a:pPr algn="just">
              <a:buClr>
                <a:srgbClr val="FF6600"/>
              </a:buClr>
              <a:buFont typeface="Courier New" pitchFamily="49" charset="0"/>
              <a:buChar char="o"/>
            </a:pPr>
            <a:r>
              <a:rPr lang="en-GB" sz="2000" dirty="0" smtClean="0">
                <a:solidFill>
                  <a:srgbClr val="000099"/>
                </a:solidFill>
              </a:rPr>
              <a:t>Dissemination of information about tra</a:t>
            </a:r>
            <a:r>
              <a:rPr lang="en-GB" sz="2000" dirty="0" smtClean="0">
                <a:solidFill>
                  <a:srgbClr val="000099"/>
                </a:solidFill>
              </a:rPr>
              <a:t>fficking in persons for the purpose of labour exploitation, at consulates.  </a:t>
            </a:r>
            <a:endParaRPr lang="en-GB" sz="2000" dirty="0" smtClean="0">
              <a:solidFill>
                <a:srgbClr val="000099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06488" y="260648"/>
            <a:ext cx="7437512" cy="360040"/>
          </a:xfrm>
        </p:spPr>
        <p:txBody>
          <a:bodyPr>
            <a:noAutofit/>
          </a:bodyPr>
          <a:lstStyle/>
          <a:p>
            <a:r>
              <a:rPr lang="en-GB" sz="2000" b="1" dirty="0" smtClean="0">
                <a:solidFill>
                  <a:srgbClr val="FF5050"/>
                </a:solidFill>
                <a:latin typeface="Arial" pitchFamily="34" charset="0"/>
                <a:cs typeface="Arial" pitchFamily="34" charset="0"/>
              </a:rPr>
              <a:t>Consular Protection:  Trafficking in Persons for Labour Exploitation Purposes and Migrant Smuggling</a:t>
            </a:r>
            <a:endParaRPr lang="en-GB" sz="2000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601416"/>
            <a:ext cx="8496944" cy="4995936"/>
          </a:xfrm>
        </p:spPr>
        <p:txBody>
          <a:bodyPr>
            <a:normAutofit/>
          </a:bodyPr>
          <a:lstStyle/>
          <a:p>
            <a:pPr>
              <a:buClr>
                <a:srgbClr val="FF6600"/>
              </a:buClr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000099"/>
                </a:solidFill>
              </a:rPr>
              <a:t>Coordinated actions by consulates and labour and police authorities in the country of destination, aimed at identifying cases; </a:t>
            </a:r>
            <a:endParaRPr lang="en-GB" sz="2000" dirty="0" smtClean="0">
              <a:solidFill>
                <a:srgbClr val="000099"/>
              </a:solidFill>
            </a:endParaRPr>
          </a:p>
          <a:p>
            <a:pPr>
              <a:buClr>
                <a:srgbClr val="FF6600"/>
              </a:buClr>
              <a:buFont typeface="Wingdings" pitchFamily="2" charset="2"/>
              <a:buChar char="Ø"/>
            </a:pPr>
            <a:endParaRPr lang="en-GB" sz="2000" dirty="0" smtClean="0">
              <a:solidFill>
                <a:srgbClr val="000099"/>
              </a:solidFill>
            </a:endParaRPr>
          </a:p>
          <a:p>
            <a:pPr>
              <a:buClr>
                <a:srgbClr val="FF6600"/>
              </a:buClr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000099"/>
                </a:solidFill>
              </a:rPr>
              <a:t>To establish a record, at consulates, of </a:t>
            </a:r>
            <a:r>
              <a:rPr lang="en-GB" sz="2000" dirty="0">
                <a:solidFill>
                  <a:srgbClr val="000099"/>
                </a:solidFill>
              </a:rPr>
              <a:t> </a:t>
            </a:r>
            <a:r>
              <a:rPr lang="en-GB" sz="2000" dirty="0" smtClean="0">
                <a:solidFill>
                  <a:srgbClr val="000099"/>
                </a:solidFill>
              </a:rPr>
              <a:t>cases of trafficking under different modes</a:t>
            </a:r>
            <a:r>
              <a:rPr lang="en-GB" sz="2000" dirty="0" smtClean="0">
                <a:solidFill>
                  <a:srgbClr val="000099"/>
                </a:solidFill>
              </a:rPr>
              <a:t> that have been identified and assisted; </a:t>
            </a:r>
          </a:p>
          <a:p>
            <a:pPr>
              <a:buClr>
                <a:srgbClr val="FF6600"/>
              </a:buClr>
              <a:buFont typeface="Wingdings" pitchFamily="2" charset="2"/>
              <a:buChar char="Ø"/>
            </a:pPr>
            <a:endParaRPr lang="en-GB" sz="2000" dirty="0" smtClean="0">
              <a:solidFill>
                <a:srgbClr val="000099"/>
              </a:solidFill>
            </a:endParaRPr>
          </a:p>
          <a:p>
            <a:pPr>
              <a:buClr>
                <a:srgbClr val="FF6600"/>
              </a:buClr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000099"/>
                </a:solidFill>
              </a:rPr>
              <a:t>Consular protection, not limited to facilitating identity documents of the country of origin for repatriation but in addition, exploring the possibility of providing accompaniment and assistance for prosecution;</a:t>
            </a:r>
          </a:p>
          <a:p>
            <a:pPr marL="0" indent="0">
              <a:buClr>
                <a:srgbClr val="FF6600"/>
              </a:buClr>
              <a:buNone/>
            </a:pPr>
            <a:endParaRPr lang="en-GB" sz="2000" dirty="0" smtClean="0">
              <a:solidFill>
                <a:srgbClr val="000099"/>
              </a:solidFill>
            </a:endParaRPr>
          </a:p>
          <a:p>
            <a:pPr>
              <a:buClr>
                <a:srgbClr val="FF6600"/>
              </a:buClr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000099"/>
                </a:solidFill>
              </a:rPr>
              <a:t> </a:t>
            </a:r>
            <a:r>
              <a:rPr lang="en-GB" sz="2000" dirty="0" smtClean="0">
                <a:solidFill>
                  <a:srgbClr val="000099"/>
                </a:solidFill>
              </a:rPr>
              <a:t>To provide information about employment offers and demand for labour in countries of destination;</a:t>
            </a:r>
          </a:p>
          <a:p>
            <a:pPr marL="0" indent="0">
              <a:buClr>
                <a:srgbClr val="FF6600"/>
              </a:buClr>
              <a:buNone/>
            </a:pPr>
            <a:endParaRPr lang="en-GB" sz="2000" dirty="0" smtClean="0">
              <a:solidFill>
                <a:srgbClr val="000099"/>
              </a:solidFill>
            </a:endParaRPr>
          </a:p>
          <a:p>
            <a:pPr>
              <a:buClr>
                <a:srgbClr val="FF6600"/>
              </a:buClr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000099"/>
                </a:solidFill>
              </a:rPr>
              <a:t>To inform migrant workers about their labour rights.</a:t>
            </a:r>
            <a:endParaRPr lang="en-GB" sz="2000" dirty="0" smtClean="0">
              <a:solidFill>
                <a:srgbClr val="000099"/>
              </a:solidFill>
            </a:endParaRPr>
          </a:p>
          <a:p>
            <a:pPr>
              <a:buFont typeface="Courier New" pitchFamily="49" charset="0"/>
              <a:buChar char="o"/>
            </a:pPr>
            <a:endParaRPr lang="en-GB" sz="2000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07FB57-56E6-4C43-8D34-F24565C547DF}" type="slidenum">
              <a:rPr lang="en-US" smtClean="0">
                <a:solidFill>
                  <a:schemeClr val="bg1"/>
                </a:solidFill>
                <a:latin typeface="Arial Black" pitchFamily="34" charset="0"/>
              </a:rPr>
              <a:pPr eaLnBrk="1" hangingPunct="1"/>
              <a:t>12</a:t>
            </a:fld>
            <a:endParaRPr lang="en-US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2987675" y="260350"/>
            <a:ext cx="5761038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sz="3600" dirty="0" smtClean="0">
                <a:solidFill>
                  <a:srgbClr val="FF6600"/>
                </a:solidFill>
                <a:latin typeface="Arial Black" pitchFamily="34" charset="0"/>
              </a:rPr>
              <a:t>Thank you</a:t>
            </a:r>
            <a:endParaRPr lang="en-GB" sz="3600" dirty="0" smtClean="0">
              <a:solidFill>
                <a:srgbClr val="FF6600"/>
              </a:solidFill>
              <a:latin typeface="Arial Black" pitchFamily="34" charset="0"/>
            </a:endParaRP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4643438" y="15573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 dirty="0"/>
          </a:p>
        </p:txBody>
      </p:sp>
      <p:pic>
        <p:nvPicPr>
          <p:cNvPr id="6" name="Picture 5" descr="dvd.png"/>
          <p:cNvPicPr>
            <a:picLocks noChangeAspect="1"/>
          </p:cNvPicPr>
          <p:nvPr/>
        </p:nvPicPr>
        <p:blipFill>
          <a:blip r:embed="rId3">
            <a:lum bright="2000" contras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99" t="18916" b="17535"/>
          <a:stretch>
            <a:fillRect/>
          </a:stretch>
        </p:blipFill>
        <p:spPr bwMode="auto">
          <a:xfrm>
            <a:off x="1980407" y="1557338"/>
            <a:ext cx="5091112" cy="3143250"/>
          </a:xfrm>
          <a:prstGeom prst="rect">
            <a:avLst/>
          </a:prstGeom>
          <a:noFill/>
          <a:ln w="38100" cap="sq">
            <a:solidFill>
              <a:srgbClr val="413416"/>
            </a:solidFill>
            <a:miter lim="800000"/>
            <a:headEnd/>
            <a:tailEnd/>
          </a:ln>
          <a:effectLst>
            <a:outerShdw dist="38100" dir="18900000" algn="tr" rotWithShape="0">
              <a:srgbClr val="808080">
                <a:alpha val="42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504497" y="4699643"/>
            <a:ext cx="6386512" cy="2144713"/>
            <a:chOff x="975" y="2976"/>
            <a:chExt cx="4023" cy="1351"/>
          </a:xfrm>
        </p:grpSpPr>
        <p:sp>
          <p:nvSpPr>
            <p:cNvPr id="15367" name="TextBox 6"/>
            <p:cNvSpPr txBox="1">
              <a:spLocks noChangeArrowheads="1"/>
            </p:cNvSpPr>
            <p:nvPr/>
          </p:nvSpPr>
          <p:spPr bwMode="auto">
            <a:xfrm>
              <a:off x="1927" y="2976"/>
              <a:ext cx="1619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 smtClean="0">
                  <a:solidFill>
                    <a:srgbClr val="FF3300"/>
                  </a:solidFill>
                  <a:hlinkClick r:id="rId4"/>
                </a:rPr>
                <a:t>czepeda@iom.int</a:t>
              </a:r>
              <a:endParaRPr lang="en-US" sz="2400" dirty="0" smtClean="0">
                <a:solidFill>
                  <a:srgbClr val="FF3300"/>
                </a:solidFill>
              </a:endParaRPr>
            </a:p>
            <a:p>
              <a:pPr eaLnBrk="1" hangingPunct="1"/>
              <a:r>
                <a:rPr lang="en-US" sz="2400" dirty="0" smtClean="0">
                  <a:solidFill>
                    <a:srgbClr val="FF3300"/>
                  </a:solidFill>
                </a:rPr>
                <a:t> </a:t>
              </a:r>
              <a:endParaRPr lang="en-US" sz="2400" dirty="0">
                <a:solidFill>
                  <a:srgbClr val="FF3300"/>
                </a:solidFill>
              </a:endParaRPr>
            </a:p>
          </p:txBody>
        </p:sp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975" y="3330"/>
              <a:ext cx="4023" cy="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 anchor="ctr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chemeClr val="accent2"/>
                  </a:solidFill>
                  <a:latin typeface="Calibri" pitchFamily="34" charset="0"/>
                </a:rPr>
                <a:t>OIM Managua</a:t>
              </a:r>
              <a:endParaRPr lang="en-GB" sz="1400" dirty="0" smtClean="0">
                <a:solidFill>
                  <a:schemeClr val="accent2"/>
                </a:solidFill>
                <a:latin typeface="Calibri" pitchFamily="34" charset="0"/>
              </a:endParaRPr>
            </a:p>
            <a:p>
              <a:pPr algn="ctr"/>
              <a:r>
                <a:rPr lang="en-GB" sz="1400" dirty="0" smtClean="0">
                  <a:solidFill>
                    <a:schemeClr val="accent2"/>
                  </a:solidFill>
                  <a:latin typeface="Calibri" pitchFamily="34" charset="0"/>
                </a:rPr>
                <a:t>Ofiplaza</a:t>
              </a:r>
              <a:r>
                <a:rPr lang="en-GB" sz="1400" dirty="0" smtClean="0">
                  <a:solidFill>
                    <a:schemeClr val="accent2"/>
                  </a:solidFill>
                  <a:latin typeface="Calibri" pitchFamily="34" charset="0"/>
                </a:rPr>
                <a:t> El </a:t>
              </a:r>
              <a:r>
                <a:rPr lang="en-GB" sz="1400" dirty="0" smtClean="0">
                  <a:solidFill>
                    <a:schemeClr val="accent2"/>
                  </a:solidFill>
                  <a:latin typeface="Calibri" pitchFamily="34" charset="0"/>
                </a:rPr>
                <a:t>Retiro</a:t>
              </a:r>
              <a:r>
                <a:rPr lang="en-GB" sz="1400" dirty="0" smtClean="0">
                  <a:solidFill>
                    <a:schemeClr val="accent2"/>
                  </a:solidFill>
                  <a:latin typeface="Calibri" pitchFamily="34" charset="0"/>
                </a:rPr>
                <a:t>, Suite 522, </a:t>
              </a:r>
              <a:r>
                <a:rPr lang="en-GB" sz="1400" dirty="0" smtClean="0">
                  <a:solidFill>
                    <a:schemeClr val="accent2"/>
                  </a:solidFill>
                  <a:latin typeface="Calibri" pitchFamily="34" charset="0"/>
                </a:rPr>
                <a:t>Rotonda</a:t>
              </a:r>
              <a:r>
                <a:rPr lang="en-GB" sz="1400" dirty="0" smtClean="0">
                  <a:solidFill>
                    <a:schemeClr val="accent2"/>
                  </a:solidFill>
                  <a:latin typeface="Calibri" pitchFamily="34" charset="0"/>
                </a:rPr>
                <a:t> El </a:t>
              </a:r>
              <a:r>
                <a:rPr lang="en-GB" sz="1400" dirty="0" smtClean="0">
                  <a:solidFill>
                    <a:schemeClr val="accent2"/>
                  </a:solidFill>
                  <a:latin typeface="Calibri" pitchFamily="34" charset="0"/>
                </a:rPr>
                <a:t>Periodista</a:t>
              </a:r>
              <a:r>
                <a:rPr lang="en-GB" sz="1400" dirty="0" smtClean="0">
                  <a:solidFill>
                    <a:schemeClr val="accent2"/>
                  </a:solidFill>
                  <a:latin typeface="Calibri" pitchFamily="34" charset="0"/>
                </a:rPr>
                <a:t> 150 </a:t>
              </a:r>
              <a:r>
                <a:rPr lang="en-GB" sz="1400" dirty="0" smtClean="0">
                  <a:solidFill>
                    <a:schemeClr val="accent2"/>
                  </a:solidFill>
                  <a:latin typeface="Calibri" pitchFamily="34" charset="0"/>
                </a:rPr>
                <a:t>mts.</a:t>
              </a:r>
              <a:r>
                <a:rPr lang="en-GB" sz="1400" dirty="0" smtClean="0">
                  <a:solidFill>
                    <a:schemeClr val="accent2"/>
                  </a:solidFill>
                  <a:latin typeface="Calibri" pitchFamily="34" charset="0"/>
                </a:rPr>
                <a:t> al </a:t>
              </a:r>
              <a:r>
                <a:rPr lang="en-GB" sz="1400" dirty="0" smtClean="0">
                  <a:solidFill>
                    <a:schemeClr val="accent2"/>
                  </a:solidFill>
                  <a:latin typeface="Calibri" pitchFamily="34" charset="0"/>
                </a:rPr>
                <a:t>sur</a:t>
              </a:r>
              <a:r>
                <a:rPr lang="en-GB" sz="1400" dirty="0" smtClean="0">
                  <a:solidFill>
                    <a:schemeClr val="accent2"/>
                  </a:solidFill>
                  <a:latin typeface="Calibri" pitchFamily="34" charset="0"/>
                </a:rPr>
                <a:t>, Managua, Nicaragua</a:t>
              </a:r>
            </a:p>
            <a:p>
              <a:pPr algn="ctr"/>
              <a:r>
                <a:rPr lang="en-GB" sz="1400" dirty="0" smtClean="0">
                  <a:solidFill>
                    <a:schemeClr val="accent2"/>
                  </a:solidFill>
                  <a:latin typeface="Calibri" pitchFamily="34" charset="0"/>
                </a:rPr>
                <a:t>Tel: 2278 9569 / 2278 9613 • Fax: 2278 9673</a:t>
              </a:r>
            </a:p>
            <a:p>
              <a:pPr algn="ctr"/>
              <a:r>
                <a:rPr lang="en-GB" sz="1400" dirty="0" smtClean="0">
                  <a:solidFill>
                    <a:schemeClr val="accent2"/>
                  </a:solidFill>
                  <a:latin typeface="Calibri" pitchFamily="34" charset="0"/>
                </a:rPr>
                <a:t>E-mail</a:t>
              </a:r>
              <a:r>
                <a:rPr lang="en-GB" sz="1400" dirty="0" smtClean="0">
                  <a:solidFill>
                    <a:schemeClr val="accent2"/>
                  </a:solidFill>
                  <a:latin typeface="Calibri" pitchFamily="34" charset="0"/>
                </a:rPr>
                <a:t>: </a:t>
              </a:r>
              <a:r>
                <a:rPr lang="en-GB" sz="1400" dirty="0" smtClean="0">
                  <a:solidFill>
                    <a:schemeClr val="accent2"/>
                  </a:solidFill>
                  <a:latin typeface="Calibri" pitchFamily="34" charset="0"/>
                  <a:hlinkClick r:id="rId5" tooltip="mailto:iommanaguastaff@iom.int&#10;blocked::mailto:iommanaguastaff@iom.int"/>
                </a:rPr>
                <a:t>iommanaguastaff@iom.int</a:t>
              </a:r>
              <a:endParaRPr lang="en-GB" sz="1400" dirty="0" smtClean="0">
                <a:solidFill>
                  <a:schemeClr val="accent2"/>
                </a:solidFill>
                <a:latin typeface="Calibri" pitchFamily="34" charset="0"/>
              </a:endParaRPr>
            </a:p>
            <a:p>
              <a:pPr algn="ctr"/>
              <a:r>
                <a:rPr lang="en-GB" sz="1400" dirty="0" smtClean="0">
                  <a:solidFill>
                    <a:schemeClr val="accent2"/>
                  </a:solidFill>
                  <a:latin typeface="Calibri" pitchFamily="34" charset="0"/>
                  <a:hlinkClick r:id="rId6" tooltip="http://www.iom.int/&#10;blocked::http://www.iom.int/"/>
                </a:rPr>
                <a:t>http://www.iom.int</a:t>
              </a:r>
              <a:endParaRPr lang="en-GB" sz="1400" dirty="0" smtClean="0">
                <a:solidFill>
                  <a:schemeClr val="accent2"/>
                </a:solidFill>
                <a:latin typeface="Calibri" pitchFamily="34" charset="0"/>
              </a:endParaRPr>
            </a:p>
            <a:p>
              <a:pPr algn="ctr"/>
              <a:r>
                <a:rPr lang="en-GB" sz="1400" dirty="0" smtClean="0">
                  <a:solidFill>
                    <a:schemeClr val="accent2"/>
                  </a:solidFill>
                  <a:latin typeface="Calibri" pitchFamily="34" charset="0"/>
                </a:rPr>
                <a:t>Look for us in</a:t>
              </a:r>
              <a:r>
                <a:rPr lang="en-GB" sz="1400" dirty="0" smtClean="0">
                  <a:solidFill>
                    <a:schemeClr val="accent2"/>
                  </a:solidFill>
                  <a:latin typeface="Calibri" pitchFamily="34" charset="0"/>
                </a:rPr>
                <a:t> </a:t>
              </a:r>
              <a:r>
                <a:rPr lang="en-GB" sz="1400" dirty="0" smtClean="0">
                  <a:solidFill>
                    <a:srgbClr val="FF7C80"/>
                  </a:solidFill>
                  <a:latin typeface="Calibri" pitchFamily="34" charset="0"/>
                  <a:hlinkClick r:id="rId7" tooltip="http://www.facebook.com/#!/pages/OIM-Nicaragua/117716744964916&#10;blocked::http://www.facebook.com/#!/pages/OIM-Nicaragua/117716744964916"/>
                </a:rPr>
                <a:t>facebook</a:t>
              </a:r>
              <a:endParaRPr lang="en-GB" sz="1400" dirty="0" smtClean="0">
                <a:solidFill>
                  <a:srgbClr val="FF7C80"/>
                </a:solidFill>
                <a:latin typeface="Calibri" pitchFamily="34" charset="0"/>
              </a:endParaRPr>
            </a:p>
            <a:p>
              <a:pPr algn="ctr" eaLnBrk="0" hangingPunct="0"/>
              <a:endParaRPr lang="en-GB" sz="1400" dirty="0">
                <a:solidFill>
                  <a:srgbClr val="FF7C80"/>
                </a:solidFill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18845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riángulo isósceles"/>
          <p:cNvSpPr/>
          <p:nvPr/>
        </p:nvSpPr>
        <p:spPr>
          <a:xfrm>
            <a:off x="2957669" y="1844824"/>
            <a:ext cx="2548304" cy="2533650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en-GB" b="1" dirty="0" smtClean="0">
                <a:solidFill>
                  <a:srgbClr val="FF6600"/>
                </a:solidFill>
                <a:ea typeface="Calibri"/>
                <a:cs typeface="Times New Roman"/>
              </a:rPr>
              <a:t>Territory</a:t>
            </a:r>
            <a:endParaRPr lang="en-GB" sz="1050" dirty="0">
              <a:solidFill>
                <a:srgbClr val="FF6600"/>
              </a:solidFill>
              <a:ea typeface="Calibri"/>
              <a:cs typeface="Times New Roman"/>
            </a:endParaRPr>
          </a:p>
        </p:txBody>
      </p:sp>
      <p:sp>
        <p:nvSpPr>
          <p:cNvPr id="5" name="2 Cuadro de texto"/>
          <p:cNvSpPr txBox="1"/>
          <p:nvPr/>
        </p:nvSpPr>
        <p:spPr>
          <a:xfrm>
            <a:off x="5724128" y="1484784"/>
            <a:ext cx="3168352" cy="4752678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just">
              <a:lnSpc>
                <a:spcPct val="115000"/>
              </a:lnSpc>
              <a:spcAft>
                <a:spcPts val="0"/>
              </a:spcAft>
              <a:buClr>
                <a:srgbClr val="FF3300"/>
              </a:buClr>
              <a:buFont typeface="Wingdings" pitchFamily="2" charset="2"/>
              <a:buChar char="ü"/>
              <a:defRPr/>
            </a:pP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Interests of the sending State and nationals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Clr>
                <a:srgbClr val="FF3300"/>
              </a:buClr>
              <a:buFont typeface="Wingdings" pitchFamily="2" charset="2"/>
              <a:buChar char="ü"/>
              <a:defRPr/>
            </a:pP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Travel documents, visas</a:t>
            </a:r>
            <a:endParaRPr lang="en-GB" sz="1600" dirty="0" smtClean="0">
              <a:solidFill>
                <a:srgbClr val="000099"/>
              </a:solidFill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Clr>
                <a:srgbClr val="FF3300"/>
              </a:buClr>
              <a:buFont typeface="Wingdings" pitchFamily="2" charset="2"/>
              <a:buChar char="ü"/>
              <a:defRPr/>
            </a:pP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Assistance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Clr>
                <a:srgbClr val="FF3300"/>
              </a:buClr>
              <a:buFont typeface="Wingdings" pitchFamily="2" charset="2"/>
              <a:buChar char="ü"/>
              <a:defRPr/>
            </a:pP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Notary, Civil Register, etc.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Clr>
                <a:srgbClr val="FF3300"/>
              </a:buClr>
              <a:buFont typeface="Wingdings" pitchFamily="2" charset="2"/>
              <a:buChar char="ü"/>
              <a:defRPr/>
            </a:pP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Assistance to boys, girls, and adolescents</a:t>
            </a:r>
            <a:endParaRPr lang="en-GB" sz="1600" dirty="0" smtClean="0">
              <a:solidFill>
                <a:srgbClr val="000099"/>
              </a:solidFill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Clr>
                <a:srgbClr val="FF3300"/>
              </a:buClr>
              <a:buFont typeface="Wingdings" pitchFamily="2" charset="2"/>
              <a:buChar char="ü"/>
              <a:defRPr/>
            </a:pP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Representing nationals from the sending State or taking appropriate actions before courts and other relevant authorities in the receiving State</a:t>
            </a:r>
            <a:endParaRPr lang="en-GB" sz="1600" dirty="0">
              <a:solidFill>
                <a:srgbClr val="000099"/>
              </a:solidFill>
              <a:ea typeface="Calibri"/>
              <a:cs typeface="Times New Roman"/>
            </a:endParaRPr>
          </a:p>
        </p:txBody>
      </p:sp>
      <p:sp>
        <p:nvSpPr>
          <p:cNvPr id="6" name="3 Cuadro de texto"/>
          <p:cNvSpPr txBox="1"/>
          <p:nvPr/>
        </p:nvSpPr>
        <p:spPr>
          <a:xfrm>
            <a:off x="179512" y="1412776"/>
            <a:ext cx="2808312" cy="424847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Clr>
                <a:srgbClr val="FF3300"/>
              </a:buClr>
              <a:buFont typeface="Wingdings" pitchFamily="2" charset="2"/>
              <a:buChar char="ü"/>
              <a:defRPr/>
            </a:pP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Vienna Convention on Consular Relations</a:t>
            </a: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, 1963/ Article 36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Clr>
                <a:srgbClr val="FF3300"/>
              </a:buClr>
              <a:buFont typeface="Wingdings" pitchFamily="2" charset="2"/>
              <a:buChar char="ü"/>
              <a:defRPr/>
            </a:pP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Internal legislation</a:t>
            </a: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 (Constitution, laws, etc.)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Clr>
                <a:srgbClr val="FF3300"/>
              </a:buClr>
              <a:buFont typeface="Wingdings" pitchFamily="2" charset="2"/>
              <a:buChar char="ü"/>
              <a:defRPr/>
            </a:pP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Advisory Opinion </a:t>
            </a: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16/99, International Human Rights Court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Clr>
                <a:srgbClr val="FF3300"/>
              </a:buClr>
              <a:buFont typeface="Wingdings" pitchFamily="2" charset="2"/>
              <a:buChar char="ü"/>
              <a:defRPr/>
            </a:pP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Convention 90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Clr>
                <a:srgbClr val="FF3300"/>
              </a:buClr>
              <a:buFont typeface="Wingdings" pitchFamily="2" charset="2"/>
              <a:buChar char="ü"/>
              <a:defRPr/>
            </a:pP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Palermo Protocols (2000)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Clr>
                <a:srgbClr val="FF3300"/>
              </a:buClr>
              <a:buFont typeface="Wingdings" pitchFamily="2" charset="2"/>
              <a:buChar char="ü"/>
              <a:defRPr/>
            </a:pP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ILO Convention</a:t>
            </a: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 29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Courier New" pitchFamily="49" charset="0"/>
              <a:buChar char="o"/>
              <a:defRPr/>
            </a:pPr>
            <a:endParaRPr lang="en-GB" sz="1600" dirty="0">
              <a:ea typeface="Calibri"/>
              <a:cs typeface="Times New Roman"/>
            </a:endParaRPr>
          </a:p>
        </p:txBody>
      </p:sp>
      <p:sp>
        <p:nvSpPr>
          <p:cNvPr id="7173" name="6 CuadroTexto"/>
          <p:cNvSpPr txBox="1">
            <a:spLocks noChangeArrowheads="1"/>
          </p:cNvSpPr>
          <p:nvPr/>
        </p:nvSpPr>
        <p:spPr bwMode="auto">
          <a:xfrm>
            <a:off x="1727176" y="116632"/>
            <a:ext cx="74168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solidFill>
                  <a:srgbClr val="FF6600"/>
                </a:solidFill>
              </a:rPr>
              <a:t>Legal Framework for Consular Protection</a:t>
            </a:r>
            <a:r>
              <a:rPr lang="en-GB" b="1" dirty="0" smtClean="0">
                <a:solidFill>
                  <a:srgbClr val="FF6600"/>
                </a:solidFill>
              </a:rPr>
              <a:t>: </a:t>
            </a:r>
            <a:r>
              <a:rPr lang="en-GB" b="1" dirty="0" smtClean="0">
                <a:solidFill>
                  <a:srgbClr val="FF6600"/>
                </a:solidFill>
              </a:rPr>
              <a:t> Trafficking in Persons for Labour Exploitation Purposes and Migrant Smuggling</a:t>
            </a:r>
            <a:endParaRPr lang="en-GB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19672" y="260648"/>
            <a:ext cx="7725544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000" b="1" dirty="0" smtClean="0">
                <a:solidFill>
                  <a:srgbClr val="FF5050"/>
                </a:solidFill>
                <a:latin typeface="Arial" pitchFamily="34" charset="0"/>
                <a:cs typeface="Arial" pitchFamily="34" charset="0"/>
              </a:rPr>
              <a:t>Consular Protection</a:t>
            </a:r>
            <a:r>
              <a:rPr lang="en-GB" sz="2000" b="1" dirty="0" smtClean="0">
                <a:solidFill>
                  <a:srgbClr val="FF505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GB" sz="2000" b="1" dirty="0" smtClean="0">
                <a:solidFill>
                  <a:srgbClr val="FF5050"/>
                </a:solidFill>
                <a:latin typeface="Arial" pitchFamily="34" charset="0"/>
                <a:cs typeface="Arial" pitchFamily="34" charset="0"/>
              </a:rPr>
              <a:t>Trafficking in Persons for Labour Exploitation Purposes and Migrant Smuggling</a:t>
            </a:r>
            <a:endParaRPr lang="en-GB" sz="2000" b="1" dirty="0">
              <a:solidFill>
                <a:srgbClr val="FF5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824536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7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32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3200" i="1" dirty="0" smtClean="0"/>
              <a:t> 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3 Rectángulo"/>
          <p:cNvSpPr/>
          <p:nvPr/>
        </p:nvSpPr>
        <p:spPr>
          <a:xfrm>
            <a:off x="764851" y="1772816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50000"/>
              </a:spcBef>
              <a:buAutoNum type="alphaLcParenR"/>
              <a:defRPr/>
            </a:pPr>
            <a:r>
              <a:rPr lang="en-GB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“Trafficking in Persons” is understood as the recruitment, transfer, harbouring, or reception of persons </a:t>
            </a:r>
            <a:r>
              <a:rPr lang="en-GB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through threat, use of force, or other forms of coercion, abduction, fraud, deception, abuse of power or of a situation of vulnerability</a:t>
            </a:r>
            <a:r>
              <a:rPr lang="en-GB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or granting or receiving payment or benefits to obtain the consent of a person with authority over another person for exploitation purposes.</a:t>
            </a:r>
            <a:r>
              <a:rPr lang="en-GB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 algn="just">
              <a:spcBef>
                <a:spcPct val="50000"/>
              </a:spcBef>
              <a:buAutoNum type="alphaLcParenR"/>
              <a:defRPr/>
            </a:pPr>
            <a:r>
              <a:rPr lang="en-GB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Such exploitation shall include, as a minimum, exploitation of prostitution of others or other forms of sexual exploitation,</a:t>
            </a:r>
            <a:r>
              <a:rPr lang="en-GB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forced labour or services, slavery or practices similar to slavery, or</a:t>
            </a:r>
            <a:r>
              <a:rPr lang="en-GB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removal of organs</a:t>
            </a:r>
            <a:r>
              <a:rPr lang="en-GB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GB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  <a:defRPr/>
            </a:pPr>
            <a:endParaRPr lang="en-GB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36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19672" y="260648"/>
            <a:ext cx="7725544" cy="432048"/>
          </a:xfrm>
        </p:spPr>
        <p:txBody>
          <a:bodyPr>
            <a:normAutofit fontScale="90000"/>
          </a:bodyPr>
          <a:lstStyle/>
          <a:p>
            <a:r>
              <a:rPr lang="en-GB" sz="2000" b="1" dirty="0">
                <a:solidFill>
                  <a:srgbClr val="FF5050"/>
                </a:solidFill>
                <a:latin typeface="Arial" pitchFamily="34" charset="0"/>
                <a:cs typeface="Arial" pitchFamily="34" charset="0"/>
              </a:rPr>
              <a:t>Consular Protection: Trafficking in Persons for Labour Exploitation Purposes and Migrant Smuggling</a:t>
            </a:r>
            <a:endParaRPr lang="en-GB" sz="2000" b="1" dirty="0">
              <a:solidFill>
                <a:srgbClr val="FF5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82453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GB" sz="7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7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Definition</a:t>
            </a:r>
          </a:p>
          <a:p>
            <a:pPr>
              <a:buNone/>
            </a:pPr>
            <a:endParaRPr lang="en-GB" sz="72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Char char="ü"/>
            </a:pPr>
            <a:r>
              <a:rPr lang="en-GB" sz="72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Trafficking in persons for labour exploitation purposes: </a:t>
            </a:r>
            <a:r>
              <a:rPr lang="en-GB" sz="7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GB" sz="7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Forced labour that takes place within a wide context of trafficking, that is, all other elements constituting trafficking need to be considered as criminal actions” is not mentioned in the Palermo Protocol but is punished as a criminal action. </a:t>
            </a:r>
            <a:endParaRPr lang="en-GB" sz="72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Char char="ü"/>
            </a:pPr>
            <a:endParaRPr lang="en-GB" sz="72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Char char="ü"/>
            </a:pPr>
            <a:r>
              <a:rPr lang="en-GB" sz="72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ILO Convention </a:t>
            </a:r>
            <a:r>
              <a:rPr lang="en-GB" sz="72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29 (1930): </a:t>
            </a:r>
            <a:r>
              <a:rPr lang="en-GB" sz="72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7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Defines</a:t>
            </a:r>
            <a:r>
              <a:rPr lang="en-GB" sz="7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7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forced labour</a:t>
            </a:r>
            <a:r>
              <a:rPr lang="en-GB" sz="7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7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as</a:t>
            </a:r>
            <a:r>
              <a:rPr lang="en-GB" sz="7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7200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every work or service demanded from a person under threat or any type of punishment and which this person </a:t>
            </a:r>
            <a:r>
              <a:rPr lang="en-GB" sz="7200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does not voluntarily offer to perform. </a:t>
            </a:r>
            <a:endParaRPr lang="en-GB" sz="7200" i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FF3300"/>
              </a:buClr>
              <a:buFont typeface="Wingdings" pitchFamily="2" charset="2"/>
              <a:buChar char="ü"/>
            </a:pPr>
            <a:endParaRPr lang="en-GB" sz="7200" i="1" dirty="0" smtClean="0">
              <a:latin typeface="+mj-lt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ü"/>
              <a:defRPr/>
            </a:pPr>
            <a:r>
              <a:rPr lang="en-GB" sz="7200" b="1" dirty="0" smtClean="0">
                <a:solidFill>
                  <a:srgbClr val="FF6600"/>
                </a:solidFill>
                <a:latin typeface="+mj-lt"/>
              </a:rPr>
              <a:t>Trafficking for slave labour</a:t>
            </a:r>
            <a:r>
              <a:rPr lang="en-GB" sz="7200" dirty="0" smtClean="0">
                <a:solidFill>
                  <a:srgbClr val="FF6600"/>
                </a:solidFill>
                <a:latin typeface="+mj-lt"/>
              </a:rPr>
              <a:t>: </a:t>
            </a:r>
            <a:r>
              <a:rPr lang="en-GB" sz="7200" dirty="0" smtClean="0">
                <a:solidFill>
                  <a:srgbClr val="000099"/>
                </a:solidFill>
                <a:latin typeface="+mj-lt"/>
              </a:rPr>
              <a:t>This is an expression that has become popular but does not have a specific definition in itself or relating to trafficking in persons.</a:t>
            </a:r>
            <a:endParaRPr lang="en-GB" sz="7200" dirty="0" smtClean="0">
              <a:solidFill>
                <a:srgbClr val="000099"/>
              </a:solidFill>
              <a:latin typeface="+mj-lt"/>
            </a:endParaRPr>
          </a:p>
          <a:p>
            <a:pPr algn="just" eaLnBrk="1" hangingPunct="1"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ü"/>
              <a:defRPr/>
            </a:pPr>
            <a:endParaRPr lang="en-GB" sz="7200" dirty="0" smtClean="0">
              <a:latin typeface="+mj-lt"/>
            </a:endParaRPr>
          </a:p>
          <a:p>
            <a:pPr algn="just" eaLnBrk="1" hangingPunct="1"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ü"/>
              <a:defRPr/>
            </a:pPr>
            <a:r>
              <a:rPr lang="en-GB" sz="7200" b="1" dirty="0" smtClean="0">
                <a:solidFill>
                  <a:srgbClr val="FF6600"/>
                </a:solidFill>
                <a:latin typeface="+mj-lt"/>
              </a:rPr>
              <a:t>Trafficking for labour servitude:</a:t>
            </a:r>
            <a:r>
              <a:rPr lang="en-GB" sz="7200" dirty="0" smtClean="0">
                <a:solidFill>
                  <a:srgbClr val="FF6600"/>
                </a:solidFill>
                <a:latin typeface="+mj-lt"/>
              </a:rPr>
              <a:t>  </a:t>
            </a:r>
            <a:r>
              <a:rPr lang="en-GB" sz="7200" dirty="0" smtClean="0">
                <a:solidFill>
                  <a:srgbClr val="000099"/>
                </a:solidFill>
                <a:latin typeface="+mj-lt"/>
              </a:rPr>
              <a:t>This</a:t>
            </a:r>
            <a:r>
              <a:rPr lang="en-GB" sz="7200" dirty="0" smtClean="0">
                <a:solidFill>
                  <a:srgbClr val="000099"/>
                </a:solidFill>
                <a:latin typeface="+mj-lt"/>
              </a:rPr>
              <a:t> term has not been defined clearly or linked to trafficking.  However, it is used in catalogues of criminal types against trafficking in persons.</a:t>
            </a:r>
          </a:p>
          <a:p>
            <a:pPr eaLnBrk="1" hangingPunct="1"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ü"/>
              <a:defRPr/>
            </a:pPr>
            <a:endParaRPr lang="en-GB" sz="7200" dirty="0" smtClean="0">
              <a:latin typeface="+mj-lt"/>
            </a:endParaRPr>
          </a:p>
          <a:p>
            <a:pPr algn="just">
              <a:buNone/>
            </a:pPr>
            <a:endParaRPr lang="en-GB" sz="7200" b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en-GB" sz="7200" i="1" dirty="0" smtClean="0">
                <a:latin typeface="+mj-lt"/>
              </a:rPr>
              <a:t> </a:t>
            </a:r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036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19672" y="260648"/>
            <a:ext cx="7725544" cy="432048"/>
          </a:xfrm>
        </p:spPr>
        <p:txBody>
          <a:bodyPr>
            <a:normAutofit fontScale="90000"/>
          </a:bodyPr>
          <a:lstStyle/>
          <a:p>
            <a:r>
              <a:rPr lang="en-GB" sz="2000" b="1" dirty="0" smtClean="0">
                <a:solidFill>
                  <a:srgbClr val="FF5050"/>
                </a:solidFill>
                <a:latin typeface="Arial" pitchFamily="34" charset="0"/>
                <a:cs typeface="Arial" pitchFamily="34" charset="0"/>
              </a:rPr>
              <a:t>Consular Protection: Trafficking in Persons for Labour Exploitation Purposes and Migrant Smuggling</a:t>
            </a:r>
            <a:endParaRPr lang="en-GB" sz="2000" b="1" dirty="0">
              <a:solidFill>
                <a:srgbClr val="FF5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824536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en-GB" sz="7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7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Definition</a:t>
            </a:r>
          </a:p>
          <a:p>
            <a:pPr>
              <a:buNone/>
            </a:pPr>
            <a:endParaRPr lang="en-GB" sz="7200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FF6600"/>
              </a:buClr>
              <a:buFont typeface="Wingdings" pitchFamily="2" charset="2"/>
              <a:buChar char="ü"/>
            </a:pPr>
            <a:r>
              <a:rPr lang="en-GB" sz="72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Migrant smuggling</a:t>
            </a:r>
            <a:r>
              <a:rPr lang="en-GB" sz="72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GB" sz="7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72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7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Trafficking networks become suppliers of migrant labour for unscrupulous employers, who could place migrants in conditions of trafficking.</a:t>
            </a:r>
            <a:r>
              <a:rPr lang="en-GB" sz="7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just">
              <a:buClr>
                <a:srgbClr val="FF6600"/>
              </a:buClr>
              <a:buNone/>
            </a:pPr>
            <a:endParaRPr lang="en-GB" sz="72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FF6600"/>
              </a:buClr>
              <a:buFont typeface="Wingdings" pitchFamily="2" charset="2"/>
              <a:buChar char="ü"/>
            </a:pPr>
            <a:r>
              <a:rPr lang="en-GB" sz="72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Migrant smuggling networks </a:t>
            </a:r>
            <a:r>
              <a:rPr lang="en-GB" sz="7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establish connections, inform, or directly deliver migrants to trafficking networks and other organized crime networks. </a:t>
            </a:r>
          </a:p>
          <a:p>
            <a:pPr marL="0" indent="0" algn="just">
              <a:buClr>
                <a:srgbClr val="FF6600"/>
              </a:buClr>
              <a:buNone/>
            </a:pPr>
            <a:endParaRPr lang="en-GB" sz="72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FF6600"/>
              </a:buClr>
              <a:buFont typeface="Wingdings" pitchFamily="2" charset="2"/>
              <a:buChar char="ü"/>
            </a:pPr>
            <a:r>
              <a:rPr lang="en-GB" sz="72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The e</a:t>
            </a:r>
            <a:r>
              <a:rPr lang="en-GB" sz="72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xperience of extra-continental migrants </a:t>
            </a:r>
            <a:r>
              <a:rPr lang="en-GB" sz="7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– Asian and African nationals.</a:t>
            </a:r>
            <a:endParaRPr lang="en-GB" sz="72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32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3200" i="1" dirty="0" smtClean="0"/>
              <a:t> </a:t>
            </a:r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900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Cuadro de texto"/>
          <p:cNvSpPr txBox="1"/>
          <p:nvPr/>
        </p:nvSpPr>
        <p:spPr>
          <a:xfrm>
            <a:off x="5148064" y="1484784"/>
            <a:ext cx="3168352" cy="4896544"/>
          </a:xfrm>
          <a:prstGeom prst="rect">
            <a:avLst/>
          </a:prstGeom>
          <a:solidFill>
            <a:schemeClr val="lt1"/>
          </a:solidFill>
          <a:ln w="6350">
            <a:solidFill>
              <a:srgbClr val="FF6600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just">
              <a:lnSpc>
                <a:spcPct val="115000"/>
              </a:lnSpc>
              <a:spcAft>
                <a:spcPts val="0"/>
              </a:spcAft>
              <a:buClr>
                <a:srgbClr val="FF3300"/>
              </a:buClr>
              <a:buFont typeface="Wingdings" pitchFamily="2" charset="2"/>
              <a:buChar char="ü"/>
              <a:defRPr/>
            </a:pPr>
            <a:r>
              <a:rPr lang="en-GB" sz="1600" b="1" dirty="0" smtClean="0">
                <a:solidFill>
                  <a:srgbClr val="FF6600"/>
                </a:solidFill>
                <a:ea typeface="Calibri"/>
                <a:cs typeface="Times New Roman"/>
              </a:rPr>
              <a:t>Consent:</a:t>
            </a: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  Migrants have agreed and sought the help of a third person; a victim has not </a:t>
            </a: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given his/her consent, and if he/she has given consent this has little relevance, since the victim has been subject to deception. </a:t>
            </a:r>
            <a:endParaRPr lang="en-GB" sz="1600" dirty="0" smtClean="0">
              <a:solidFill>
                <a:srgbClr val="000099"/>
              </a:solidFill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Clr>
                <a:srgbClr val="FF3300"/>
              </a:buClr>
              <a:buFont typeface="Wingdings" pitchFamily="2" charset="2"/>
              <a:buChar char="ü"/>
              <a:defRPr/>
            </a:pPr>
            <a:r>
              <a:rPr lang="en-GB" sz="1600" b="1" dirty="0" smtClean="0">
                <a:solidFill>
                  <a:srgbClr val="FF6600"/>
                </a:solidFill>
                <a:ea typeface="Calibri"/>
                <a:cs typeface="Times New Roman"/>
              </a:rPr>
              <a:t>Exploitation: </a:t>
            </a: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Migrant smuggling ends with the arrival of the migrant to the place of destination; trafficking, on the other hand, is a persistent exploitation of victims.</a:t>
            </a: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 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Clr>
                <a:srgbClr val="FF3300"/>
              </a:buClr>
              <a:buFont typeface="Wingdings" pitchFamily="2" charset="2"/>
              <a:buChar char="ü"/>
              <a:defRPr/>
            </a:pPr>
            <a:r>
              <a:rPr lang="en-GB" sz="1600" b="1" dirty="0" smtClean="0">
                <a:solidFill>
                  <a:srgbClr val="FF6600"/>
                </a:solidFill>
                <a:ea typeface="Calibri"/>
                <a:cs typeface="Times New Roman"/>
              </a:rPr>
              <a:t>Trans-nationality: </a:t>
            </a: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Migrant smuggling is transnational, trafficking is internal, or transfer to another location. </a:t>
            </a:r>
            <a:endParaRPr lang="en-GB" sz="1600" dirty="0">
              <a:solidFill>
                <a:srgbClr val="FF6600"/>
              </a:solidFill>
              <a:ea typeface="Calibri"/>
              <a:cs typeface="Times New Roman"/>
            </a:endParaRPr>
          </a:p>
        </p:txBody>
      </p:sp>
      <p:sp>
        <p:nvSpPr>
          <p:cNvPr id="6" name="3 Cuadro de texto"/>
          <p:cNvSpPr txBox="1"/>
          <p:nvPr/>
        </p:nvSpPr>
        <p:spPr>
          <a:xfrm>
            <a:off x="548471" y="1484784"/>
            <a:ext cx="2808312" cy="4824686"/>
          </a:xfrm>
          <a:prstGeom prst="rect">
            <a:avLst/>
          </a:prstGeom>
          <a:noFill/>
          <a:ln w="6350">
            <a:solidFill>
              <a:srgbClr val="FF6600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GB" sz="1600" b="1" dirty="0" smtClean="0">
                <a:solidFill>
                  <a:srgbClr val="FF6600"/>
                </a:solidFill>
                <a:ea typeface="Calibri"/>
                <a:cs typeface="Times New Roman"/>
              </a:rPr>
              <a:t>Trafficking and smuggling</a:t>
            </a:r>
            <a:r>
              <a:rPr lang="en-GB" sz="1600" b="1" dirty="0" smtClean="0">
                <a:solidFill>
                  <a:srgbClr val="FF6600"/>
                </a:solidFill>
                <a:ea typeface="Calibri"/>
                <a:cs typeface="Times New Roman"/>
              </a:rPr>
              <a:t> </a:t>
            </a: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involve movement of human beings and a commercial operation for</a:t>
            </a: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 financial gain.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GB" sz="1600" b="1" dirty="0" smtClean="0">
                <a:solidFill>
                  <a:srgbClr val="FF6600"/>
                </a:solidFill>
                <a:ea typeface="Calibri"/>
                <a:cs typeface="Times New Roman"/>
              </a:rPr>
              <a:t>Smuggling:</a:t>
            </a:r>
            <a:r>
              <a:rPr lang="en-GB" sz="1600" b="1" dirty="0" smtClean="0">
                <a:solidFill>
                  <a:srgbClr val="000099"/>
                </a:solidFill>
                <a:ea typeface="Calibri"/>
                <a:cs typeface="Times New Roman"/>
              </a:rPr>
              <a:t> </a:t>
            </a: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Costs are agreed and paid by irregular migrants.  Means of income for migrant smugglers. </a:t>
            </a:r>
            <a:endParaRPr lang="en-GB" sz="1600" dirty="0" smtClean="0">
              <a:solidFill>
                <a:srgbClr val="000099"/>
              </a:solidFill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GB" sz="1600" b="1" dirty="0" smtClean="0">
                <a:solidFill>
                  <a:srgbClr val="FF6600"/>
                </a:solidFill>
                <a:ea typeface="Calibri"/>
                <a:cs typeface="Times New Roman"/>
              </a:rPr>
              <a:t>Trafficking:</a:t>
            </a: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  Traffickers obtain financial benefits coming </a:t>
            </a:r>
            <a:r>
              <a:rPr lang="en-GB" sz="1600" dirty="0" smtClean="0">
                <a:solidFill>
                  <a:srgbClr val="000099"/>
                </a:solidFill>
                <a:ea typeface="Calibri"/>
                <a:cs typeface="Times New Roman"/>
              </a:rPr>
              <a:t>from the victims. </a:t>
            </a:r>
            <a:endParaRPr lang="en-GB" sz="1600" dirty="0">
              <a:solidFill>
                <a:srgbClr val="000099"/>
              </a:solidFill>
              <a:ea typeface="Calibri"/>
              <a:cs typeface="Times New Roman"/>
            </a:endParaRPr>
          </a:p>
        </p:txBody>
      </p:sp>
      <p:sp>
        <p:nvSpPr>
          <p:cNvPr id="7173" name="6 CuadroTexto"/>
          <p:cNvSpPr txBox="1">
            <a:spLocks noChangeArrowheads="1"/>
          </p:cNvSpPr>
          <p:nvPr/>
        </p:nvSpPr>
        <p:spPr bwMode="auto">
          <a:xfrm>
            <a:off x="1727176" y="116632"/>
            <a:ext cx="74168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solidFill>
                  <a:srgbClr val="FF6600"/>
                </a:solidFill>
              </a:rPr>
              <a:t>Similarities and Differences between Trafficking in Persons and Migrant Smuggling</a:t>
            </a:r>
            <a:endParaRPr lang="en-GB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68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445624" cy="780696"/>
          </a:xfrm>
        </p:spPr>
        <p:txBody>
          <a:bodyPr>
            <a:normAutofit/>
          </a:bodyPr>
          <a:lstStyle/>
          <a:p>
            <a:r>
              <a:rPr lang="es-ES" sz="2000" dirty="0" smtClean="0"/>
              <a:t> </a:t>
            </a:r>
            <a:endParaRPr lang="es-ES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3891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2000" dirty="0" smtClean="0">
                <a:solidFill>
                  <a:srgbClr val="000099"/>
                </a:solidFill>
              </a:rPr>
              <a:t>Trafficking in persons for labour exploitation purposes can take place under two particular modes</a:t>
            </a:r>
            <a:r>
              <a:rPr lang="en-GB" sz="2000" dirty="0" smtClean="0">
                <a:solidFill>
                  <a:srgbClr val="000099"/>
                </a:solidFill>
              </a:rPr>
              <a:t>:</a:t>
            </a:r>
            <a:r>
              <a:rPr lang="en-GB" sz="2000" dirty="0" smtClean="0"/>
              <a:t>  </a:t>
            </a:r>
            <a:r>
              <a:rPr lang="en-GB" sz="2000" i="1" dirty="0" smtClean="0">
                <a:solidFill>
                  <a:srgbClr val="FF6600"/>
                </a:solidFill>
              </a:rPr>
              <a:t>Debt servitude and domestic servitude</a:t>
            </a:r>
            <a:endParaRPr lang="en-GB" sz="2000" i="1" dirty="0" smtClean="0">
              <a:solidFill>
                <a:srgbClr val="FF6600"/>
              </a:solidFill>
            </a:endParaRPr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000" i="1" dirty="0" smtClean="0">
                <a:solidFill>
                  <a:srgbClr val="FF6600"/>
                </a:solidFill>
              </a:rPr>
              <a:t>Internal trafficking</a:t>
            </a:r>
            <a:r>
              <a:rPr lang="en-GB" sz="2000" i="1" dirty="0" smtClean="0">
                <a:solidFill>
                  <a:srgbClr val="FF6600"/>
                </a:solidFill>
              </a:rPr>
              <a:t>: </a:t>
            </a:r>
            <a:r>
              <a:rPr lang="en-GB" sz="2000" dirty="0">
                <a:solidFill>
                  <a:srgbClr val="000099"/>
                </a:solidFill>
              </a:rPr>
              <a:t> </a:t>
            </a:r>
            <a:r>
              <a:rPr lang="en-GB" sz="2000" dirty="0" smtClean="0">
                <a:solidFill>
                  <a:srgbClr val="000099"/>
                </a:solidFill>
              </a:rPr>
              <a:t>Victims were subject to labour exploitation in their own country, does not involve transfer outside the territory – domestic servitude (the so-called house daughters).</a:t>
            </a:r>
            <a:endParaRPr lang="en-GB" sz="2000" dirty="0" smtClean="0">
              <a:solidFill>
                <a:srgbClr val="000099"/>
              </a:solidFill>
            </a:endParaRPr>
          </a:p>
          <a:p>
            <a:pPr>
              <a:buNone/>
            </a:pPr>
            <a:endParaRPr lang="en-GB" sz="2000" i="1" dirty="0" smtClean="0"/>
          </a:p>
          <a:p>
            <a:pPr>
              <a:buNone/>
            </a:pPr>
            <a:r>
              <a:rPr lang="en-GB" sz="2000" i="1" dirty="0" smtClean="0">
                <a:solidFill>
                  <a:srgbClr val="FF6600"/>
                </a:solidFill>
              </a:rPr>
              <a:t>External trafficking</a:t>
            </a:r>
            <a:r>
              <a:rPr lang="en-GB" sz="2000" i="1" dirty="0" smtClean="0">
                <a:solidFill>
                  <a:srgbClr val="FF6600"/>
                </a:solidFill>
              </a:rPr>
              <a:t>: </a:t>
            </a:r>
            <a:r>
              <a:rPr lang="en-GB" sz="2000" dirty="0">
                <a:solidFill>
                  <a:srgbClr val="000099"/>
                </a:solidFill>
              </a:rPr>
              <a:t> </a:t>
            </a:r>
            <a:r>
              <a:rPr lang="en-GB" sz="2000" dirty="0" smtClean="0">
                <a:solidFill>
                  <a:srgbClr val="000099"/>
                </a:solidFill>
              </a:rPr>
              <a:t>The victim was deceived from the first moment and recruited (active recruitment) with the aim of being subject to labour exploitation outside the country of origin </a:t>
            </a:r>
            <a:r>
              <a:rPr lang="en-GB" sz="2000" dirty="0" smtClean="0">
                <a:solidFill>
                  <a:srgbClr val="000099"/>
                </a:solidFill>
              </a:rPr>
              <a:t>(domestic servitude).</a:t>
            </a:r>
          </a:p>
          <a:p>
            <a:pPr>
              <a:buNone/>
            </a:pPr>
            <a:endParaRPr lang="en-GB" sz="2000" i="1" dirty="0" smtClean="0"/>
          </a:p>
          <a:p>
            <a:pPr>
              <a:buNone/>
            </a:pPr>
            <a:r>
              <a:rPr lang="en-GB" sz="2000" i="1" dirty="0" smtClean="0">
                <a:solidFill>
                  <a:srgbClr val="FF6600"/>
                </a:solidFill>
              </a:rPr>
              <a:t>Trafficking as a result of migration: </a:t>
            </a:r>
            <a:r>
              <a:rPr lang="en-GB" sz="2000" dirty="0">
                <a:solidFill>
                  <a:srgbClr val="000099"/>
                </a:solidFill>
              </a:rPr>
              <a:t> </a:t>
            </a:r>
            <a:r>
              <a:rPr lang="en-GB" sz="2000" dirty="0" smtClean="0">
                <a:solidFill>
                  <a:srgbClr val="000099"/>
                </a:solidFill>
              </a:rPr>
              <a:t>The victim migrated and was recruited by networks in the country of destination or during transit:  Migrant workers.</a:t>
            </a:r>
            <a:endParaRPr lang="en-GB" sz="2000" dirty="0" smtClean="0">
              <a:solidFill>
                <a:srgbClr val="000099"/>
              </a:solidFill>
            </a:endParaRPr>
          </a:p>
          <a:p>
            <a:pPr>
              <a:buNone/>
            </a:pPr>
            <a:endParaRPr lang="en-GB" sz="2000" i="1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914400" y="188640"/>
            <a:ext cx="8229600" cy="64807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b="1" dirty="0" smtClean="0">
                <a:solidFill>
                  <a:srgbClr val="FF5050"/>
                </a:solidFill>
                <a:latin typeface="Arial" pitchFamily="34" charset="0"/>
                <a:cs typeface="Arial" pitchFamily="34" charset="0"/>
              </a:rPr>
              <a:t>Consular Protection: Trafficking in Persons for Labour Exploitation Purposes and Migrant Smuggling</a:t>
            </a:r>
            <a:endParaRPr kumimoji="0" lang="en-GB" b="1" i="0" u="none" strike="noStrike" kern="1200" cap="none" spc="0" normalizeH="0" baseline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506320"/>
          </a:xfrm>
        </p:spPr>
        <p:txBody>
          <a:bodyPr>
            <a:normAutofit fontScale="90000"/>
          </a:bodyPr>
          <a:lstStyle/>
          <a:p>
            <a:r>
              <a:rPr lang="en-GB" sz="2000" b="1" dirty="0" smtClean="0">
                <a:solidFill>
                  <a:srgbClr val="FF5050"/>
                </a:solidFill>
                <a:latin typeface="Arial" pitchFamily="34" charset="0"/>
                <a:cs typeface="Arial" pitchFamily="34" charset="0"/>
              </a:rPr>
              <a:t>Consular Protection: Trafficking in Persons for Labour Exploitation Purposes and Migrant Smuggling</a:t>
            </a:r>
            <a:endParaRPr lang="en-GB" sz="2000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601416"/>
            <a:ext cx="8568952" cy="43478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1800" b="1" i="1" dirty="0" smtClean="0">
                <a:solidFill>
                  <a:srgbClr val="FF6600"/>
                </a:solidFill>
              </a:rPr>
              <a:t>Limitations in detecting trafficking in persons for labour exploitation purposes</a:t>
            </a:r>
          </a:p>
          <a:p>
            <a:pPr>
              <a:buNone/>
            </a:pPr>
            <a:endParaRPr lang="en-GB" sz="1800" b="1" i="1" dirty="0" smtClean="0">
              <a:solidFill>
                <a:srgbClr val="FF6600"/>
              </a:solidFill>
            </a:endParaRPr>
          </a:p>
          <a:p>
            <a:pPr algn="just">
              <a:buClr>
                <a:srgbClr val="FF6600"/>
              </a:buClr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Normalising exploitation conditions – economic context – tolerance;</a:t>
            </a:r>
          </a:p>
          <a:p>
            <a:pPr marL="0" indent="0" algn="just">
              <a:buClr>
                <a:srgbClr val="FF6600"/>
              </a:buClr>
              <a:buNone/>
            </a:pPr>
            <a:endParaRPr lang="en-GB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FF6600"/>
              </a:buClr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Minimum denouncement;</a:t>
            </a:r>
          </a:p>
          <a:p>
            <a:pPr algn="just">
              <a:buClr>
                <a:srgbClr val="FF6600"/>
              </a:buClr>
              <a:buFont typeface="Wingdings" pitchFamily="2" charset="2"/>
              <a:buChar char="Ø"/>
            </a:pPr>
            <a:endParaRPr lang="en-GB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FF6600"/>
              </a:buClr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Limitations relating to legislation/Reforms to Criminal Codes (Article 182, Criminal Code – Nicaragua);</a:t>
            </a:r>
          </a:p>
          <a:p>
            <a:pPr marL="0" indent="0" algn="just">
              <a:buClr>
                <a:srgbClr val="FF6600"/>
              </a:buClr>
              <a:buNone/>
            </a:pPr>
            <a:endParaRPr lang="en-GB" sz="2000" i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FF6600"/>
              </a:buClr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Sub-recording cases, limitations in data collection, making different modes of trafficking visible;</a:t>
            </a:r>
          </a:p>
          <a:p>
            <a:pPr algn="just">
              <a:buClr>
                <a:srgbClr val="FF6600"/>
              </a:buClr>
              <a:buFont typeface="Wingdings" pitchFamily="2" charset="2"/>
              <a:buChar char="Ø"/>
            </a:pPr>
            <a:endParaRPr lang="en-GB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FF6600"/>
              </a:buClr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Limitations in terms of police staff and resources to prosecute this crime.</a:t>
            </a:r>
            <a:endParaRPr lang="en-GB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941568" cy="720080"/>
          </a:xfrm>
        </p:spPr>
        <p:txBody>
          <a:bodyPr>
            <a:normAutofit/>
          </a:bodyPr>
          <a:lstStyle/>
          <a:p>
            <a:r>
              <a:rPr lang="en-GB" sz="1800" b="1" dirty="0" smtClean="0">
                <a:solidFill>
                  <a:srgbClr val="FF5050"/>
                </a:solidFill>
                <a:latin typeface="Arial" pitchFamily="34" charset="0"/>
                <a:cs typeface="Arial" pitchFamily="34" charset="0"/>
              </a:rPr>
              <a:t>Consular Protection: Trafficking in Persons for Labour Exploitation Purposes and Migrant Smuggling</a:t>
            </a:r>
            <a:endParaRPr lang="en-GB" sz="1800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988840"/>
            <a:ext cx="8496944" cy="3240360"/>
          </a:xfrm>
        </p:spPr>
        <p:txBody>
          <a:bodyPr>
            <a:normAutofit/>
          </a:bodyPr>
          <a:lstStyle/>
          <a:p>
            <a:pPr algn="just">
              <a:buClr>
                <a:srgbClr val="FF6600"/>
              </a:buClr>
              <a:buFont typeface="Wingdings" pitchFamily="2" charset="2"/>
              <a:buChar char="Ø"/>
            </a:pPr>
            <a:r>
              <a:rPr lang="en-GB" sz="2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Limitations of labour authorities in identifying situations of trafficking in persons/</a:t>
            </a:r>
            <a:r>
              <a:rPr lang="en-GB" sz="2400" b="1" i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b="1" i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criminal sphere versus labour sphere </a:t>
            </a:r>
            <a:r>
              <a:rPr lang="en-GB" sz="2400" b="1" i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GB" sz="2400" b="1" i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country of origin and destination</a:t>
            </a:r>
            <a:r>
              <a:rPr lang="en-GB" sz="2400" b="1" i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pPr algn="just">
              <a:buClr>
                <a:srgbClr val="FF6600"/>
              </a:buClr>
              <a:buFont typeface="Wingdings" pitchFamily="2" charset="2"/>
              <a:buChar char="Ø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Absence of mechanisms to </a:t>
            </a:r>
            <a:r>
              <a:rPr lang="en-GB" sz="2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detect</a:t>
            </a:r>
            <a:r>
              <a:rPr lang="en-GB" sz="2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victims of trafficking in persons among </a:t>
            </a:r>
            <a:r>
              <a:rPr lang="en-GB" sz="2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groups of irregular migrants identified by migration and consular authorities.</a:t>
            </a:r>
            <a:endParaRPr lang="en-GB" sz="24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Courier New" pitchFamily="49" charset="0"/>
              <a:buChar char="o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Courier New" pitchFamily="49" charset="0"/>
              <a:buChar char="o"/>
            </a:pPr>
            <a:endParaRPr lang="en-GB" sz="2800" dirty="0" smtClean="0"/>
          </a:p>
          <a:p>
            <a:pPr>
              <a:buNone/>
            </a:pPr>
            <a:endParaRPr lang="en-GB" sz="3600" dirty="0" smtClean="0"/>
          </a:p>
          <a:p>
            <a:pPr>
              <a:buNone/>
            </a:pPr>
            <a:endParaRPr lang="en-GB" sz="36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2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2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2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2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2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</TotalTime>
  <Words>1164</Words>
  <Application>Microsoft Office PowerPoint</Application>
  <PresentationFormat>Presentación en pantalla (4:3)</PresentationFormat>
  <Paragraphs>124</Paragraphs>
  <Slides>12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2_Default Design</vt:lpstr>
      <vt:lpstr>Presentación de PowerPoint</vt:lpstr>
      <vt:lpstr>Presentación de PowerPoint</vt:lpstr>
      <vt:lpstr>Consular Protection: Trafficking in Persons for Labour Exploitation Purposes and Migrant Smuggling</vt:lpstr>
      <vt:lpstr>Consular Protection: Trafficking in Persons for Labour Exploitation Purposes and Migrant Smuggling</vt:lpstr>
      <vt:lpstr>Consular Protection: Trafficking in Persons for Labour Exploitation Purposes and Migrant Smuggling</vt:lpstr>
      <vt:lpstr>Presentación de PowerPoint</vt:lpstr>
      <vt:lpstr> </vt:lpstr>
      <vt:lpstr>Consular Protection: Trafficking in Persons for Labour Exploitation Purposes and Migrant Smuggling</vt:lpstr>
      <vt:lpstr>Consular Protection: Trafficking in Persons for Labour Exploitation Purposes and Migrant Smuggling</vt:lpstr>
      <vt:lpstr>Consular Protection: Trafficking in Persons for Labour Exploitation Purposes and Migrant Smuggling</vt:lpstr>
      <vt:lpstr>Consular Protection:  Trafficking in Persons for Labour Exploitation Purposes and Migrant Smuggling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Heydi</dc:creator>
  <cp:lastModifiedBy>Christiane</cp:lastModifiedBy>
  <cp:revision>57</cp:revision>
  <dcterms:created xsi:type="dcterms:W3CDTF">2012-04-30T10:53:27Z</dcterms:created>
  <dcterms:modified xsi:type="dcterms:W3CDTF">2012-05-04T18:36:27Z</dcterms:modified>
</cp:coreProperties>
</file>