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5.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notesMasterIdLst>
    <p:notesMasterId r:id="rId14"/>
  </p:notesMasterIdLst>
  <p:handoutMasterIdLst>
    <p:handoutMasterId r:id="rId15"/>
  </p:handoutMasterIdLst>
  <p:sldIdLst>
    <p:sldId id="268" r:id="rId2"/>
    <p:sldId id="267" r:id="rId3"/>
    <p:sldId id="271" r:id="rId4"/>
    <p:sldId id="272" r:id="rId5"/>
    <p:sldId id="270" r:id="rId6"/>
    <p:sldId id="273" r:id="rId7"/>
    <p:sldId id="259" r:id="rId8"/>
    <p:sldId id="258" r:id="rId9"/>
    <p:sldId id="265" r:id="rId10"/>
    <p:sldId id="263" r:id="rId11"/>
    <p:sldId id="264" r:id="rId12"/>
    <p:sldId id="269"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0099"/>
    <a:srgbClr val="FF505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64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NI"/>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C48AEE-9E1F-4DAC-91F8-2F1353DAFBD3}" type="datetimeFigureOut">
              <a:rPr lang="es-NI" smtClean="0"/>
              <a:pPr/>
              <a:t>03/05/2012</a:t>
            </a:fld>
            <a:endParaRPr lang="es-NI"/>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NI"/>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B4FAA0-6753-420F-9399-8DA654F0E150}" type="slidenum">
              <a:rPr lang="es-NI" smtClean="0"/>
              <a:pPr/>
              <a:t>‹Nº›</a:t>
            </a:fld>
            <a:endParaRPr lang="es-NI"/>
          </a:p>
        </p:txBody>
      </p:sp>
    </p:spTree>
    <p:extLst>
      <p:ext uri="{BB962C8B-B14F-4D97-AF65-F5344CB8AC3E}">
        <p14:creationId xmlns:p14="http://schemas.microsoft.com/office/powerpoint/2010/main" xmlns="" val="1756090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3BCC91-8FA0-4932-A232-C543DCF02F99}" type="datetimeFigureOut">
              <a:rPr lang="es-ES" smtClean="0"/>
              <a:pPr/>
              <a:t>03/05/2012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63BEE-F363-4B6B-AC23-CADB9415E17E}" type="slidenum">
              <a:rPr lang="es-ES" smtClean="0"/>
              <a:pPr/>
              <a:t>‹Nº›</a:t>
            </a:fld>
            <a:endParaRPr lang="es-ES"/>
          </a:p>
        </p:txBody>
      </p:sp>
    </p:spTree>
    <p:extLst>
      <p:ext uri="{BB962C8B-B14F-4D97-AF65-F5344CB8AC3E}">
        <p14:creationId xmlns:p14="http://schemas.microsoft.com/office/powerpoint/2010/main" xmlns="" val="4282281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68400" y="682625"/>
            <a:ext cx="4540250" cy="3406775"/>
          </a:xfrm>
          <a:ln/>
        </p:spPr>
      </p:sp>
      <p:sp>
        <p:nvSpPr>
          <p:cNvPr id="17411" name="Rectangle 3"/>
          <p:cNvSpPr>
            <a:spLocks noGrp="1" noChangeArrowheads="1"/>
          </p:cNvSpPr>
          <p:nvPr>
            <p:ph type="body" idx="1"/>
          </p:nvPr>
        </p:nvSpPr>
        <p:spPr>
          <a:xfrm>
            <a:off x="917817" y="4319041"/>
            <a:ext cx="5034791" cy="4166016"/>
          </a:xfrm>
          <a:solidFill>
            <a:schemeClr val="bg1"/>
          </a:solidFill>
          <a:ln>
            <a:solidFill>
              <a:schemeClr val="tx1"/>
            </a:solidFill>
          </a:ln>
          <a:effectLst>
            <a:outerShdw dist="35921" dir="2700000" algn="ctr" rotWithShape="0">
              <a:srgbClr val="808080"/>
            </a:outerShdw>
          </a:effectLst>
        </p:spPr>
        <p:txBody>
          <a:bodyPr/>
          <a:lstStyle/>
          <a:p>
            <a:r>
              <a:rPr lang="en-US" sz="1400" b="1"/>
              <a:t>TITLE SLIDE</a:t>
            </a:r>
            <a:endParaRPr lang="en-GB" sz="1400" b="1"/>
          </a:p>
          <a:p>
            <a:endParaRPr lang="en-GB" sz="1400" b="1" u="sn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a:ln/>
        </p:spPr>
      </p:sp>
      <p:sp>
        <p:nvSpPr>
          <p:cNvPr id="21507" name="2 Marcador de notas"/>
          <p:cNvSpPr>
            <a:spLocks noGrp="1"/>
          </p:cNvSpPr>
          <p:nvPr>
            <p:ph type="body" idx="1"/>
          </p:nvPr>
        </p:nvSpPr>
        <p:spPr>
          <a:noFill/>
          <a:ln/>
        </p:spPr>
        <p:txBody>
          <a:bodyPr/>
          <a:lstStyle/>
          <a:p>
            <a:endParaRPr lang="en-US" dirty="0" smtClean="0"/>
          </a:p>
        </p:txBody>
      </p:sp>
      <p:sp>
        <p:nvSpPr>
          <p:cNvPr id="21508" name="3 Marcador de número de diapositiva"/>
          <p:cNvSpPr>
            <a:spLocks noGrp="1"/>
          </p:cNvSpPr>
          <p:nvPr>
            <p:ph type="sldNum" sz="quarter" idx="5"/>
          </p:nvPr>
        </p:nvSpPr>
        <p:spPr>
          <a:noFill/>
        </p:spPr>
        <p:txBody>
          <a:bodyPr/>
          <a:lstStyle/>
          <a:p>
            <a:fld id="{5C7D7E38-2889-4DFC-8181-7B9B2686663A}" type="slidenum">
              <a:rPr lang="en-GB" smtClean="0"/>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a:ln/>
        </p:spPr>
      </p:sp>
      <p:sp>
        <p:nvSpPr>
          <p:cNvPr id="21507" name="2 Marcador de notas"/>
          <p:cNvSpPr>
            <a:spLocks noGrp="1"/>
          </p:cNvSpPr>
          <p:nvPr>
            <p:ph type="body" idx="1"/>
          </p:nvPr>
        </p:nvSpPr>
        <p:spPr>
          <a:noFill/>
          <a:ln/>
        </p:spPr>
        <p:txBody>
          <a:bodyPr/>
          <a:lstStyle/>
          <a:p>
            <a:endParaRPr lang="en-US" dirty="0" smtClean="0"/>
          </a:p>
        </p:txBody>
      </p:sp>
      <p:sp>
        <p:nvSpPr>
          <p:cNvPr id="21508" name="3 Marcador de número de diapositiva"/>
          <p:cNvSpPr>
            <a:spLocks noGrp="1"/>
          </p:cNvSpPr>
          <p:nvPr>
            <p:ph type="sldNum" sz="quarter" idx="5"/>
          </p:nvPr>
        </p:nvSpPr>
        <p:spPr>
          <a:noFill/>
        </p:spPr>
        <p:txBody>
          <a:bodyPr/>
          <a:lstStyle/>
          <a:p>
            <a:fld id="{5C7D7E38-2889-4DFC-8181-7B9B2686663A}" type="slidenum">
              <a:rPr lang="en-GB" smtClean="0"/>
              <a:pPr/>
              <a:t>6</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72263BEE-F363-4B6B-AC23-CADB9415E17E}" type="slidenum">
              <a:rPr lang="es-ES" smtClean="0"/>
              <a:pPr/>
              <a:t>9</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044213FF-0585-46B6-926E-D1541B4C2C93}" type="slidenum">
              <a:rPr lang="en-US" smtClean="0"/>
              <a:pPr eaLnBrk="1" hangingPunct="1"/>
              <a:t>12</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EEB35E2F-98F6-4CC5-91A7-998CACDD0FC5}" type="slidenum">
              <a:rPr lang="en-US"/>
              <a:pPr>
                <a:defRPr/>
              </a:pPr>
              <a:t>‹Nº›</a:t>
            </a:fld>
            <a:endParaRPr lang="en-US"/>
          </a:p>
        </p:txBody>
      </p:sp>
    </p:spTree>
    <p:extLst>
      <p:ext uri="{BB962C8B-B14F-4D97-AF65-F5344CB8AC3E}">
        <p14:creationId xmlns:p14="http://schemas.microsoft.com/office/powerpoint/2010/main" xmlns="" val="180786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5" name="Rectangle 5"/>
          <p:cNvSpPr>
            <a:spLocks noGrp="1" noChangeArrowheads="1"/>
          </p:cNvSpPr>
          <p:nvPr>
            <p:ph type="ftr" sz="quarter" idx="11"/>
          </p:nvPr>
        </p:nvSpPr>
        <p:spPr>
          <a:ln/>
        </p:spPr>
        <p:txBody>
          <a:bodyPr/>
          <a:lstStyle>
            <a:lvl1pPr>
              <a:defRPr/>
            </a:lvl1pPr>
          </a:lstStyle>
          <a:p>
            <a:endParaRPr lang="es-ES"/>
          </a:p>
        </p:txBody>
      </p:sp>
      <p:sp>
        <p:nvSpPr>
          <p:cNvPr id="6"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8" name="Rectangle 5"/>
          <p:cNvSpPr>
            <a:spLocks noGrp="1" noChangeArrowheads="1"/>
          </p:cNvSpPr>
          <p:nvPr>
            <p:ph type="ftr" sz="quarter" idx="11"/>
          </p:nvPr>
        </p:nvSpPr>
        <p:spPr>
          <a:ln/>
        </p:spPr>
        <p:txBody>
          <a:bodyPr/>
          <a:lstStyle>
            <a:lvl1pPr>
              <a:defRPr/>
            </a:lvl1pPr>
          </a:lstStyle>
          <a:p>
            <a:endParaRPr lang="es-ES"/>
          </a:p>
        </p:txBody>
      </p:sp>
      <p:sp>
        <p:nvSpPr>
          <p:cNvPr id="9"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4" name="Rectangle 5"/>
          <p:cNvSpPr>
            <a:spLocks noGrp="1" noChangeArrowheads="1"/>
          </p:cNvSpPr>
          <p:nvPr>
            <p:ph type="ftr" sz="quarter" idx="11"/>
          </p:nvPr>
        </p:nvSpPr>
        <p:spPr>
          <a:ln/>
        </p:spPr>
        <p:txBody>
          <a:bodyPr/>
          <a:lstStyle>
            <a:lvl1pPr>
              <a:defRPr/>
            </a:lvl1pPr>
          </a:lstStyle>
          <a:p>
            <a:endParaRPr lang="es-ES"/>
          </a:p>
        </p:txBody>
      </p:sp>
      <p:sp>
        <p:nvSpPr>
          <p:cNvPr id="5"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3" name="Rectangle 5"/>
          <p:cNvSpPr>
            <a:spLocks noGrp="1" noChangeArrowheads="1"/>
          </p:cNvSpPr>
          <p:nvPr>
            <p:ph type="ftr" sz="quarter" idx="11"/>
          </p:nvPr>
        </p:nvSpPr>
        <p:spPr>
          <a:ln/>
        </p:spPr>
        <p:txBody>
          <a:bodyPr/>
          <a:lstStyle>
            <a:lvl1pPr>
              <a:defRPr/>
            </a:lvl1pPr>
          </a:lstStyle>
          <a:p>
            <a:endParaRPr lang="es-ES"/>
          </a:p>
        </p:txBody>
      </p:sp>
      <p:sp>
        <p:nvSpPr>
          <p:cNvPr id="4"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fld id="{16C1897D-E249-48F0-B294-12B098B45F3B}" type="datetimeFigureOut">
              <a:rPr lang="es-ES" smtClean="0"/>
              <a:pPr/>
              <a:t>03/05/2012</a:t>
            </a:fld>
            <a:endParaRPr lang="es-ES"/>
          </a:p>
        </p:txBody>
      </p:sp>
      <p:sp>
        <p:nvSpPr>
          <p:cNvPr id="6" name="Rectangle 5"/>
          <p:cNvSpPr>
            <a:spLocks noGrp="1" noChangeArrowheads="1"/>
          </p:cNvSpPr>
          <p:nvPr>
            <p:ph type="ftr" sz="quarter" idx="11"/>
          </p:nvPr>
        </p:nvSpPr>
        <p:spPr>
          <a:ln/>
        </p:spPr>
        <p:txBody>
          <a:bodyPr/>
          <a:lstStyle>
            <a:lvl1pPr>
              <a:defRPr/>
            </a:lvl1pPr>
          </a:lstStyle>
          <a:p>
            <a:endParaRPr lang="es-ES"/>
          </a:p>
        </p:txBody>
      </p:sp>
      <p:sp>
        <p:nvSpPr>
          <p:cNvPr id="7" name="Rectangle 6"/>
          <p:cNvSpPr>
            <a:spLocks noGrp="1" noChangeArrowheads="1"/>
          </p:cNvSpPr>
          <p:nvPr>
            <p:ph type="sldNum" sz="quarter" idx="12"/>
          </p:nvPr>
        </p:nvSpPr>
        <p:spPr>
          <a:ln/>
        </p:spPr>
        <p:txBody>
          <a:bodyPr/>
          <a:lstStyle>
            <a:lvl1pPr>
              <a:defRPr/>
            </a:lvl1pPr>
          </a:lstStyle>
          <a:p>
            <a:fld id="{CC3B2407-21A3-4839-8A72-920B4555BCD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C1897D-E249-48F0-B294-12B098B45F3B}" type="datetimeFigureOut">
              <a:rPr lang="es-ES" smtClean="0"/>
              <a:pPr/>
              <a:t>03/05/2012</a:t>
            </a:fld>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pic>
        <p:nvPicPr>
          <p:cNvPr id="2" name="Picture 8" descr="Page header wide"/>
          <p:cNvPicPr>
            <a:picLocks noChangeAspect="1" noChangeArrowheads="1"/>
          </p:cNvPicPr>
          <p:nvPr/>
        </p:nvPicPr>
        <p:blipFill>
          <a:blip r:embed="rId14" cstate="print"/>
          <a:srcRect/>
          <a:stretch>
            <a:fillRect/>
          </a:stretch>
        </p:blipFill>
        <p:spPr bwMode="auto">
          <a:xfrm>
            <a:off x="0" y="0"/>
            <a:ext cx="9144000" cy="1465263"/>
          </a:xfrm>
          <a:prstGeom prst="rect">
            <a:avLst/>
          </a:prstGeom>
          <a:noFill/>
          <a:ln w="9525">
            <a:noFill/>
            <a:miter lim="800000"/>
            <a:headEnd/>
            <a:tailEnd/>
          </a:ln>
        </p:spPr>
      </p:pic>
      <p:pic>
        <p:nvPicPr>
          <p:cNvPr id="3" name="Picture 10" descr="Corner graphic"/>
          <p:cNvPicPr>
            <a:picLocks noChangeAspect="1" noChangeArrowheads="1"/>
          </p:cNvPicPr>
          <p:nvPr/>
        </p:nvPicPr>
        <p:blipFill>
          <a:blip r:embed="rId15" cstate="print"/>
          <a:srcRect/>
          <a:stretch>
            <a:fillRect/>
          </a:stretch>
        </p:blipFill>
        <p:spPr bwMode="auto">
          <a:xfrm>
            <a:off x="8532813" y="6391275"/>
            <a:ext cx="614362" cy="469900"/>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6946900" y="64531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a:solidFill>
                  <a:schemeClr val="bg1"/>
                </a:solidFill>
                <a:latin typeface="Arial Black" pitchFamily="34" charset="0"/>
              </a:defRPr>
            </a:lvl1pPr>
          </a:lstStyle>
          <a:p>
            <a:fld id="{CC3B2407-21A3-4839-8A72-920B4555BCD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www.facebook.c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iom.int/" TargetMode="External"/><Relationship Id="rId5" Type="http://schemas.openxmlformats.org/officeDocument/2006/relationships/hyperlink" Target="mailto:iommanaguastaff@iom.int" TargetMode="External"/><Relationship Id="rId4" Type="http://schemas.openxmlformats.org/officeDocument/2006/relationships/hyperlink" Target="mailto:czepeda@iom.i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6902450" y="6481763"/>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r"/>
            <a:fld id="{103ED6AB-ED0B-4913-89F0-85C020A34D52}" type="slidenum">
              <a:rPr lang="en-US" sz="1600">
                <a:solidFill>
                  <a:schemeClr val="bg1"/>
                </a:solidFill>
                <a:latin typeface="Arial Black" pitchFamily="34" charset="0"/>
              </a:rPr>
              <a:pPr algn="r"/>
              <a:t>1</a:t>
            </a:fld>
            <a:endParaRPr lang="en-US" sz="1600">
              <a:solidFill>
                <a:schemeClr val="bg1"/>
              </a:solidFill>
              <a:latin typeface="Arial Black" pitchFamily="34" charset="0"/>
            </a:endParaRPr>
          </a:p>
        </p:txBody>
      </p:sp>
      <p:sp>
        <p:nvSpPr>
          <p:cNvPr id="3077" name="Line 5"/>
          <p:cNvSpPr>
            <a:spLocks noChangeShapeType="1"/>
          </p:cNvSpPr>
          <p:nvPr/>
        </p:nvSpPr>
        <p:spPr bwMode="auto">
          <a:xfrm>
            <a:off x="0" y="6381750"/>
            <a:ext cx="9180513" cy="0"/>
          </a:xfrm>
          <a:prstGeom prst="line">
            <a:avLst/>
          </a:prstGeom>
          <a:noFill/>
          <a:ln w="9525">
            <a:solidFill>
              <a:schemeClr val="bg1"/>
            </a:solidFill>
            <a:round/>
            <a:headEnd/>
            <a:tailEnd/>
          </a:ln>
          <a:extLst>
            <a:ext uri="{909E8E84-426E-40DD-AFC4-6F175D3DCCD1}">
              <a14:hiddenFill xmlns:a14="http://schemas.microsoft.com/office/drawing/2010/main" xmlns="">
                <a:noFill/>
              </a14:hiddenFill>
            </a:ext>
          </a:extLst>
        </p:spPr>
        <p:txBody>
          <a:bodyPr/>
          <a:lstStyle/>
          <a:p>
            <a:endParaRPr lang="es-NI"/>
          </a:p>
        </p:txBody>
      </p:sp>
      <p:sp>
        <p:nvSpPr>
          <p:cNvPr id="143366" name="Rectangle 6"/>
          <p:cNvSpPr>
            <a:spLocks noChangeArrowheads="1"/>
          </p:cNvSpPr>
          <p:nvPr/>
        </p:nvSpPr>
        <p:spPr bwMode="auto">
          <a:xfrm>
            <a:off x="683568" y="1857435"/>
            <a:ext cx="8064500" cy="4524315"/>
          </a:xfrm>
          <a:prstGeom prst="rect">
            <a:avLst/>
          </a:prstGeom>
          <a:noFill/>
          <a:ln w="9525" algn="ctr">
            <a:noFill/>
            <a:miter lim="800000"/>
            <a:headEnd/>
            <a:tailEnd/>
          </a:ln>
          <a:effectLst/>
        </p:spPr>
        <p:txBody>
          <a:bodyPr>
            <a:spAutoFit/>
          </a:bodyPr>
          <a:lstStyle/>
          <a:p>
            <a:pPr algn="ctr">
              <a:defRPr/>
            </a:pPr>
            <a:r>
              <a:rPr lang="es-NI" altLang="ja-JP" sz="2800"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Prevención y Combate del Delito de Tráfico Ilícito de Migrantes y Trata de Personas </a:t>
            </a:r>
          </a:p>
          <a:p>
            <a:pPr algn="ctr">
              <a:defRPr/>
            </a:pPr>
            <a:r>
              <a:rPr lang="es-NI" altLang="ja-JP" sz="2800"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con fines de Explotación Laboral </a:t>
            </a:r>
          </a:p>
          <a:p>
            <a:pPr algn="ctr">
              <a:defRPr/>
            </a:pPr>
            <a:r>
              <a:rPr lang="es-NI" altLang="ja-JP" sz="2800"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A través del Apoyo de Autoridades Consulares</a:t>
            </a:r>
            <a:endParaRPr lang="es-NI" altLang="ja-JP" sz="2800" b="1" i="1" dirty="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ctr">
              <a:defRPr/>
            </a:pPr>
            <a:endParaRPr lang="en-US" altLang="ja-JP" sz="3400" b="1" i="1" dirty="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ctr">
              <a:defRPr/>
            </a:pPr>
            <a:endParaRPr lang="en-US" altLang="ja-JP" sz="3400" b="1" i="1" dirty="0">
              <a:solidFill>
                <a:srgbClr val="FFCC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r">
              <a:defRPr/>
            </a:pPr>
            <a:endParaRPr lang="en-US" altLang="ja-JP" b="1" i="1" dirty="0" smtClean="0">
              <a:solidFill>
                <a:srgbClr val="FF505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r">
              <a:defRPr/>
            </a:pPr>
            <a:endParaRPr lang="en-US" altLang="ja-JP" b="1" i="1" dirty="0">
              <a:solidFill>
                <a:srgbClr val="FF505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r">
              <a:defRPr/>
            </a:pPr>
            <a:endParaRPr lang="en-US" altLang="ja-JP" b="1" i="1" dirty="0" smtClean="0">
              <a:solidFill>
                <a:srgbClr val="FF505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r">
              <a:defRPr/>
            </a:pPr>
            <a:endParaRPr lang="en-US" altLang="ja-JP" b="1" i="1" dirty="0">
              <a:solidFill>
                <a:srgbClr val="FF505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a:p>
            <a:pPr algn="r">
              <a:defRPr/>
            </a:pPr>
            <a:r>
              <a:rPr lang="en-US" altLang="ja-JP"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Managua;  </a:t>
            </a:r>
            <a:r>
              <a:rPr lang="en-US" altLang="ja-JP"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03 </a:t>
            </a:r>
            <a:r>
              <a:rPr lang="en-US" altLang="ja-JP"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de Mayo 2012</a:t>
            </a:r>
          </a:p>
          <a:p>
            <a:pPr algn="r">
              <a:defRPr/>
            </a:pPr>
            <a:r>
              <a:rPr lang="en-US" altLang="ja-JP" b="1" i="1" dirty="0" smtClean="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rPr>
              <a:t>Paola Zepeda</a:t>
            </a:r>
            <a:endParaRPr lang="en-US" altLang="ja-JP" b="1" i="1" dirty="0">
              <a:solidFill>
                <a:srgbClr val="FF6600"/>
              </a:solidFill>
              <a:effectLst>
                <a:outerShdw blurRad="38100" dist="38100" dir="2700000" algn="tl">
                  <a:srgbClr val="C0C0C0"/>
                </a:outerShdw>
              </a:effectLst>
              <a:latin typeface="Times New Roman" pitchFamily="18" charset="0"/>
              <a:ea typeface="Arial Unicode MS" pitchFamily="34" charset="-128"/>
              <a:cs typeface="Arial Unicode MS" pitchFamily="34" charset="-128"/>
            </a:endParaRPr>
          </a:p>
        </p:txBody>
      </p:sp>
      <p:pic>
        <p:nvPicPr>
          <p:cNvPr id="8" name="Picture 5" descr="trata de personas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9045" y="4293096"/>
            <a:ext cx="2438400" cy="191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833513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115616" y="332656"/>
            <a:ext cx="8028384" cy="360040"/>
          </a:xfrm>
        </p:spPr>
        <p:txBody>
          <a:bodyPr>
            <a:noAutofit/>
          </a:bodyPr>
          <a:lstStyle/>
          <a:p>
            <a:pPr algn="ctr"/>
            <a:r>
              <a:rPr lang="es-ES" sz="2000" b="1" dirty="0" smtClean="0">
                <a:solidFill>
                  <a:srgbClr val="FF6600"/>
                </a:solidFill>
                <a:latin typeface="Arial" pitchFamily="34" charset="0"/>
                <a:cs typeface="Arial" pitchFamily="34" charset="0"/>
              </a:rPr>
              <a:t>Protección Consular: TdP Laboral y Tráfico Ilícito de Migrantes</a:t>
            </a:r>
          </a:p>
        </p:txBody>
      </p:sp>
      <p:sp>
        <p:nvSpPr>
          <p:cNvPr id="3" name="2 Marcador de contenido"/>
          <p:cNvSpPr>
            <a:spLocks noGrp="1"/>
          </p:cNvSpPr>
          <p:nvPr>
            <p:ph idx="1"/>
          </p:nvPr>
        </p:nvSpPr>
        <p:spPr>
          <a:xfrm>
            <a:off x="395536" y="1412776"/>
            <a:ext cx="8496944" cy="5256584"/>
          </a:xfrm>
        </p:spPr>
        <p:txBody>
          <a:bodyPr>
            <a:normAutofit/>
          </a:bodyPr>
          <a:lstStyle/>
          <a:p>
            <a:pPr>
              <a:buNone/>
            </a:pPr>
            <a:r>
              <a:rPr lang="es-ES" sz="2800" b="1" i="1" dirty="0" smtClean="0">
                <a:solidFill>
                  <a:srgbClr val="FF6600"/>
                </a:solidFill>
              </a:rPr>
              <a:t>Recomendaciones:</a:t>
            </a:r>
          </a:p>
          <a:p>
            <a:pPr algn="just">
              <a:buClr>
                <a:srgbClr val="FF6600"/>
              </a:buClr>
              <a:buFont typeface="Courier New" pitchFamily="49" charset="0"/>
              <a:buChar char="o"/>
            </a:pPr>
            <a:r>
              <a:rPr lang="es-ES" sz="2000" dirty="0" smtClean="0">
                <a:solidFill>
                  <a:srgbClr val="000099"/>
                </a:solidFill>
              </a:rPr>
              <a:t>Capacitación a funcionarios consulares /agregados laborales: legislación vigente en materia de derechos laborales y trata de personas con fines de explotación laboral</a:t>
            </a:r>
          </a:p>
          <a:p>
            <a:pPr algn="just">
              <a:buClr>
                <a:srgbClr val="FF6600"/>
              </a:buClr>
              <a:buFont typeface="Courier New" pitchFamily="49" charset="0"/>
              <a:buChar char="o"/>
            </a:pPr>
            <a:endParaRPr lang="es-ES" sz="2000" dirty="0" smtClean="0">
              <a:solidFill>
                <a:srgbClr val="000099"/>
              </a:solidFill>
            </a:endParaRPr>
          </a:p>
          <a:p>
            <a:pPr algn="just">
              <a:buClr>
                <a:srgbClr val="FF6600"/>
              </a:buClr>
              <a:buFont typeface="Courier New" pitchFamily="49" charset="0"/>
              <a:buChar char="o"/>
            </a:pPr>
            <a:r>
              <a:rPr lang="es-ES" sz="2000" dirty="0" smtClean="0">
                <a:solidFill>
                  <a:srgbClr val="000099"/>
                </a:solidFill>
              </a:rPr>
              <a:t>Optimizar las redes y articulaciones  interinstitucionales existentes para la identificación de la trata con fines de explotación laboral.</a:t>
            </a:r>
          </a:p>
          <a:p>
            <a:pPr algn="just">
              <a:buClr>
                <a:srgbClr val="FF6600"/>
              </a:buClr>
              <a:buFont typeface="Courier New" pitchFamily="49" charset="0"/>
              <a:buChar char="o"/>
            </a:pPr>
            <a:endParaRPr lang="es-ES" sz="2000" dirty="0" smtClean="0">
              <a:solidFill>
                <a:srgbClr val="000099"/>
              </a:solidFill>
            </a:endParaRPr>
          </a:p>
          <a:p>
            <a:pPr algn="just">
              <a:buClr>
                <a:srgbClr val="FF6600"/>
              </a:buClr>
              <a:buFont typeface="Courier New" pitchFamily="49" charset="0"/>
              <a:buChar char="o"/>
            </a:pPr>
            <a:r>
              <a:rPr lang="es-ES" sz="2000" dirty="0" smtClean="0">
                <a:solidFill>
                  <a:srgbClr val="000099"/>
                </a:solidFill>
              </a:rPr>
              <a:t>Crear mecanismos para detección de casos de Trata Laboral dentro de  grupos de migrantes retornados, en situación de retención migratoria, a través de la asistencia consular.</a:t>
            </a:r>
          </a:p>
          <a:p>
            <a:pPr algn="just">
              <a:buClr>
                <a:srgbClr val="FF6600"/>
              </a:buClr>
              <a:buFont typeface="Courier New" pitchFamily="49" charset="0"/>
              <a:buChar char="o"/>
            </a:pPr>
            <a:endParaRPr lang="es-ES" sz="2000" dirty="0" smtClean="0">
              <a:solidFill>
                <a:srgbClr val="000099"/>
              </a:solidFill>
            </a:endParaRPr>
          </a:p>
          <a:p>
            <a:pPr algn="just">
              <a:buClr>
                <a:srgbClr val="FF6600"/>
              </a:buClr>
              <a:buFont typeface="Courier New" pitchFamily="49" charset="0"/>
              <a:buChar char="o"/>
            </a:pPr>
            <a:r>
              <a:rPr lang="es-ES" sz="2000" dirty="0" smtClean="0">
                <a:solidFill>
                  <a:srgbClr val="000099"/>
                </a:solidFill>
              </a:rPr>
              <a:t>Acciones de divulgación e información en los consulados sobre la trata de personas con fines de explotación laboral</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331640" y="188640"/>
            <a:ext cx="7437512" cy="360040"/>
          </a:xfrm>
        </p:spPr>
        <p:txBody>
          <a:bodyPr>
            <a:noAutofit/>
          </a:bodyPr>
          <a:lstStyle/>
          <a:p>
            <a:pPr algn="ctr"/>
            <a:r>
              <a:rPr lang="es-ES" sz="2000" b="1" dirty="0" smtClean="0">
                <a:solidFill>
                  <a:srgbClr val="FF6600"/>
                </a:solidFill>
                <a:latin typeface="Arial" pitchFamily="34" charset="0"/>
                <a:cs typeface="Arial" pitchFamily="34" charset="0"/>
              </a:rPr>
              <a:t>Protección Consular: TdP Laboral y Tráfico Ilícito de Migrantes</a:t>
            </a:r>
          </a:p>
        </p:txBody>
      </p:sp>
      <p:sp>
        <p:nvSpPr>
          <p:cNvPr id="3" name="2 Marcador de contenido"/>
          <p:cNvSpPr>
            <a:spLocks noGrp="1"/>
          </p:cNvSpPr>
          <p:nvPr>
            <p:ph idx="1"/>
          </p:nvPr>
        </p:nvSpPr>
        <p:spPr>
          <a:xfrm>
            <a:off x="395536" y="1601416"/>
            <a:ext cx="8496944" cy="4995936"/>
          </a:xfrm>
        </p:spPr>
        <p:txBody>
          <a:bodyPr>
            <a:normAutofit/>
          </a:bodyPr>
          <a:lstStyle/>
          <a:p>
            <a:pPr>
              <a:buClr>
                <a:srgbClr val="FF6600"/>
              </a:buClr>
              <a:buFont typeface="Wingdings" pitchFamily="2" charset="2"/>
              <a:buChar char="Ø"/>
            </a:pPr>
            <a:r>
              <a:rPr lang="es-ES" sz="2000" dirty="0" smtClean="0">
                <a:solidFill>
                  <a:srgbClr val="000099"/>
                </a:solidFill>
              </a:rPr>
              <a:t>Acciones articuladas entre los consulados y las autoridades laborales y policiales del país de destino para la identificación de casos </a:t>
            </a:r>
          </a:p>
          <a:p>
            <a:pPr>
              <a:buClr>
                <a:srgbClr val="FF6600"/>
              </a:buClr>
              <a:buFont typeface="Wingdings" pitchFamily="2" charset="2"/>
              <a:buChar char="Ø"/>
            </a:pPr>
            <a:endParaRPr lang="es-ES" sz="2000" dirty="0" smtClean="0">
              <a:solidFill>
                <a:srgbClr val="000099"/>
              </a:solidFill>
            </a:endParaRPr>
          </a:p>
          <a:p>
            <a:pPr>
              <a:buClr>
                <a:srgbClr val="FF6600"/>
              </a:buClr>
              <a:buFont typeface="Wingdings" pitchFamily="2" charset="2"/>
              <a:buChar char="Ø"/>
            </a:pPr>
            <a:r>
              <a:rPr lang="es-ES" sz="2000" dirty="0" smtClean="0">
                <a:solidFill>
                  <a:srgbClr val="000099"/>
                </a:solidFill>
              </a:rPr>
              <a:t>Crear un registro en los consulados de los casos de trata y sus distintas modalidades identificados y atendidos.</a:t>
            </a:r>
          </a:p>
          <a:p>
            <a:pPr>
              <a:buClr>
                <a:srgbClr val="FF6600"/>
              </a:buClr>
              <a:buFont typeface="Wingdings" pitchFamily="2" charset="2"/>
              <a:buChar char="Ø"/>
            </a:pPr>
            <a:endParaRPr lang="es-ES" sz="2000" dirty="0" smtClean="0">
              <a:solidFill>
                <a:srgbClr val="000099"/>
              </a:solidFill>
            </a:endParaRPr>
          </a:p>
          <a:p>
            <a:pPr>
              <a:buClr>
                <a:srgbClr val="FF6600"/>
              </a:buClr>
              <a:buFont typeface="Wingdings" pitchFamily="2" charset="2"/>
              <a:buChar char="Ø"/>
            </a:pPr>
            <a:r>
              <a:rPr lang="es-ES" sz="2000" dirty="0" smtClean="0">
                <a:solidFill>
                  <a:srgbClr val="000099"/>
                </a:solidFill>
              </a:rPr>
              <a:t>Protección consular, no limitada a la facilitación de documentos del país de origen para la repatriación, sino estudiar las posibilidades para brindar un acompañamiento y asesoría para la judicialización del caso.</a:t>
            </a:r>
          </a:p>
          <a:p>
            <a:pPr>
              <a:buClr>
                <a:srgbClr val="FF6600"/>
              </a:buClr>
              <a:buFont typeface="Wingdings" pitchFamily="2" charset="2"/>
              <a:buChar char="Ø"/>
            </a:pPr>
            <a:r>
              <a:rPr lang="es-ES" sz="2000" dirty="0" smtClean="0">
                <a:solidFill>
                  <a:srgbClr val="000099"/>
                </a:solidFill>
              </a:rPr>
              <a:t>Brindar información sobre las ofertas laborales y demanda de mano de obra en los países de destino.</a:t>
            </a:r>
          </a:p>
          <a:p>
            <a:pPr>
              <a:buClr>
                <a:srgbClr val="FF6600"/>
              </a:buClr>
              <a:buFont typeface="Wingdings" pitchFamily="2" charset="2"/>
              <a:buChar char="Ø"/>
            </a:pPr>
            <a:r>
              <a:rPr lang="es-ES" sz="2000" dirty="0" smtClean="0">
                <a:solidFill>
                  <a:srgbClr val="000099"/>
                </a:solidFill>
              </a:rPr>
              <a:t>Informar sobre los derechos laborales a los y las trabajadoras migrantes.</a:t>
            </a:r>
          </a:p>
          <a:p>
            <a:pPr>
              <a:buFont typeface="Courier New" pitchFamily="49" charset="0"/>
              <a:buChar char="o"/>
            </a:pPr>
            <a:endParaRPr lang="es-ES" sz="2000" dirty="0" smtClean="0"/>
          </a:p>
          <a:p>
            <a:pPr>
              <a:buNone/>
            </a:pPr>
            <a:endParaRPr lang="es-E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07FB57-56E6-4C43-8D34-F24565C547DF}" type="slidenum">
              <a:rPr lang="en-US" smtClean="0">
                <a:solidFill>
                  <a:schemeClr val="bg1"/>
                </a:solidFill>
                <a:latin typeface="Arial Black" pitchFamily="34" charset="0"/>
              </a:rPr>
              <a:pPr eaLnBrk="1" hangingPunct="1"/>
              <a:t>12</a:t>
            </a:fld>
            <a:endParaRPr lang="en-US" smtClean="0">
              <a:solidFill>
                <a:schemeClr val="bg1"/>
              </a:solidFill>
              <a:latin typeface="Arial Black" pitchFamily="34" charset="0"/>
            </a:endParaRPr>
          </a:p>
        </p:txBody>
      </p:sp>
      <p:sp>
        <p:nvSpPr>
          <p:cNvPr id="15363" name="Rectangle 2"/>
          <p:cNvSpPr>
            <a:spLocks noGrp="1" noChangeArrowheads="1"/>
          </p:cNvSpPr>
          <p:nvPr>
            <p:ph type="body" idx="4294967295"/>
          </p:nvPr>
        </p:nvSpPr>
        <p:spPr bwMode="auto">
          <a:xfrm>
            <a:off x="2987675" y="260350"/>
            <a:ext cx="5761038" cy="5334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1" hangingPunct="1">
              <a:lnSpc>
                <a:spcPct val="90000"/>
              </a:lnSpc>
              <a:buFontTx/>
              <a:buNone/>
            </a:pPr>
            <a:r>
              <a:rPr lang="en-US" sz="3600" dirty="0" smtClean="0">
                <a:solidFill>
                  <a:srgbClr val="FF6600"/>
                </a:solidFill>
                <a:latin typeface="Arial Black" pitchFamily="34" charset="0"/>
              </a:rPr>
              <a:t>Gracias</a:t>
            </a:r>
          </a:p>
        </p:txBody>
      </p:sp>
      <p:sp>
        <p:nvSpPr>
          <p:cNvPr id="15364" name="Text Box 3"/>
          <p:cNvSpPr txBox="1">
            <a:spLocks noChangeArrowheads="1"/>
          </p:cNvSpPr>
          <p:nvPr/>
        </p:nvSpPr>
        <p:spPr bwMode="auto">
          <a:xfrm>
            <a:off x="4643438" y="1557338"/>
            <a:ext cx="1841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p>
        </p:txBody>
      </p:sp>
      <p:pic>
        <p:nvPicPr>
          <p:cNvPr id="6" name="Picture 5" descr="dvd.png"/>
          <p:cNvPicPr>
            <a:picLocks noChangeAspect="1"/>
          </p:cNvPicPr>
          <p:nvPr/>
        </p:nvPicPr>
        <p:blipFill>
          <a:blip r:embed="rId3" cstate="print">
            <a:lum bright="2000" contrast="22000"/>
            <a:extLst>
              <a:ext uri="{28A0092B-C50C-407E-A947-70E740481C1C}">
                <a14:useLocalDpi xmlns:a14="http://schemas.microsoft.com/office/drawing/2010/main" xmlns="" val="0"/>
              </a:ext>
            </a:extLst>
          </a:blip>
          <a:srcRect l="39999" t="18916" b="17535"/>
          <a:stretch>
            <a:fillRect/>
          </a:stretch>
        </p:blipFill>
        <p:spPr bwMode="auto">
          <a:xfrm>
            <a:off x="1980407" y="1557338"/>
            <a:ext cx="5091112" cy="3143250"/>
          </a:xfrm>
          <a:prstGeom prst="rect">
            <a:avLst/>
          </a:prstGeom>
          <a:noFill/>
          <a:ln w="38100" cap="sq">
            <a:solidFill>
              <a:srgbClr val="413416"/>
            </a:solidFill>
            <a:miter lim="800000"/>
            <a:headEnd/>
            <a:tailEnd/>
          </a:ln>
          <a:effectLst>
            <a:outerShdw dist="38100" dir="18900000" algn="tr" rotWithShape="0">
              <a:srgbClr val="808080">
                <a:alpha val="42998"/>
              </a:srgbClr>
            </a:outerShdw>
          </a:effectLst>
          <a:extLst>
            <a:ext uri="{909E8E84-426E-40DD-AFC4-6F175D3DCCD1}">
              <a14:hiddenFill xmlns:a14="http://schemas.microsoft.com/office/drawing/2010/main" xmlns="">
                <a:solidFill>
                  <a:srgbClr val="FFFFFF"/>
                </a:solidFill>
              </a14:hiddenFill>
            </a:ext>
          </a:extLst>
        </p:spPr>
      </p:pic>
      <p:grpSp>
        <p:nvGrpSpPr>
          <p:cNvPr id="2" name="Group 9"/>
          <p:cNvGrpSpPr>
            <a:grpSpLocks/>
          </p:cNvGrpSpPr>
          <p:nvPr/>
        </p:nvGrpSpPr>
        <p:grpSpPr bwMode="auto">
          <a:xfrm>
            <a:off x="1504497" y="4699642"/>
            <a:ext cx="6386512" cy="2133600"/>
            <a:chOff x="975" y="2976"/>
            <a:chExt cx="4023" cy="1344"/>
          </a:xfrm>
        </p:grpSpPr>
        <p:sp>
          <p:nvSpPr>
            <p:cNvPr id="15367" name="TextBox 6"/>
            <p:cNvSpPr txBox="1">
              <a:spLocks noChangeArrowheads="1"/>
            </p:cNvSpPr>
            <p:nvPr/>
          </p:nvSpPr>
          <p:spPr bwMode="auto">
            <a:xfrm>
              <a:off x="1927" y="2976"/>
              <a:ext cx="1619" cy="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FF3300"/>
                  </a:solidFill>
                  <a:hlinkClick r:id="rId4"/>
                </a:rPr>
                <a:t>czepeda@iom.int</a:t>
              </a:r>
              <a:endParaRPr lang="en-US" sz="2400" dirty="0" smtClean="0">
                <a:solidFill>
                  <a:srgbClr val="FF3300"/>
                </a:solidFill>
              </a:endParaRPr>
            </a:p>
            <a:p>
              <a:pPr eaLnBrk="1" hangingPunct="1"/>
              <a:r>
                <a:rPr lang="en-US" sz="2400" dirty="0" smtClean="0">
                  <a:solidFill>
                    <a:srgbClr val="FF3300"/>
                  </a:solidFill>
                </a:rPr>
                <a:t> </a:t>
              </a:r>
              <a:endParaRPr lang="en-US" sz="2400" dirty="0">
                <a:solidFill>
                  <a:srgbClr val="FF3300"/>
                </a:solidFill>
              </a:endParaRPr>
            </a:p>
          </p:txBody>
        </p:sp>
        <p:sp>
          <p:nvSpPr>
            <p:cNvPr id="15368" name="Rectangle 8"/>
            <p:cNvSpPr>
              <a:spLocks noChangeArrowheads="1"/>
            </p:cNvSpPr>
            <p:nvPr/>
          </p:nvSpPr>
          <p:spPr bwMode="auto">
            <a:xfrm>
              <a:off x="975" y="3336"/>
              <a:ext cx="4023" cy="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lgn="in">
                  <a:solidFill>
                    <a:srgbClr val="000000"/>
                  </a:solidFill>
                  <a:miter lim="800000"/>
                  <a:headEnd/>
                  <a:tailEnd/>
                </a14:hiddenLine>
              </a:ext>
            </a:extLst>
          </p:spPr>
          <p:txBody>
            <a:bodyPr lIns="36576" tIns="36576" rIns="36576" bIns="36576" anchor="ctr">
              <a:spAutoFit/>
            </a:bodyPr>
            <a:lstStyle/>
            <a:p>
              <a:pPr algn="ctr"/>
              <a:r>
                <a:rPr lang="es-ES_tradnl" sz="1400" b="1" dirty="0">
                  <a:solidFill>
                    <a:schemeClr val="accent2"/>
                  </a:solidFill>
                  <a:latin typeface="Calibri" pitchFamily="34" charset="0"/>
                </a:rPr>
                <a:t>OIM Managua</a:t>
              </a:r>
              <a:endParaRPr lang="en-US" sz="1400" dirty="0">
                <a:solidFill>
                  <a:schemeClr val="accent2"/>
                </a:solidFill>
                <a:latin typeface="Calibri" pitchFamily="34" charset="0"/>
              </a:endParaRPr>
            </a:p>
            <a:p>
              <a:pPr algn="ctr"/>
              <a:r>
                <a:rPr lang="es-ES_tradnl" sz="1400" dirty="0" err="1">
                  <a:solidFill>
                    <a:schemeClr val="accent2"/>
                  </a:solidFill>
                  <a:latin typeface="Calibri" pitchFamily="34" charset="0"/>
                </a:rPr>
                <a:t>Ofiplaza</a:t>
              </a:r>
              <a:r>
                <a:rPr lang="es-ES_tradnl" sz="1400" dirty="0">
                  <a:solidFill>
                    <a:schemeClr val="accent2"/>
                  </a:solidFill>
                  <a:latin typeface="Calibri" pitchFamily="34" charset="0"/>
                </a:rPr>
                <a:t> El Retiro, Suite 522, Rotonda El Periodista 150 </a:t>
              </a:r>
              <a:r>
                <a:rPr lang="es-ES_tradnl" sz="1400" dirty="0" err="1">
                  <a:solidFill>
                    <a:schemeClr val="accent2"/>
                  </a:solidFill>
                  <a:latin typeface="Calibri" pitchFamily="34" charset="0"/>
                </a:rPr>
                <a:t>mts</a:t>
              </a:r>
              <a:r>
                <a:rPr lang="es-ES_tradnl" sz="1400" dirty="0">
                  <a:solidFill>
                    <a:schemeClr val="accent2"/>
                  </a:solidFill>
                  <a:latin typeface="Calibri" pitchFamily="34" charset="0"/>
                </a:rPr>
                <a:t>. al sur, Managua, Nicaragua</a:t>
              </a:r>
              <a:endParaRPr lang="en-US" sz="1400" dirty="0">
                <a:solidFill>
                  <a:schemeClr val="accent2"/>
                </a:solidFill>
                <a:latin typeface="Calibri" pitchFamily="34" charset="0"/>
              </a:endParaRPr>
            </a:p>
            <a:p>
              <a:pPr algn="ctr"/>
              <a:r>
                <a:rPr lang="es-ES_tradnl" sz="1400" dirty="0">
                  <a:solidFill>
                    <a:schemeClr val="accent2"/>
                  </a:solidFill>
                  <a:latin typeface="Calibri" pitchFamily="34" charset="0"/>
                </a:rPr>
                <a:t>Tel: 2278 9569 / 2278 9613 • Fax: 2278 9673</a:t>
              </a:r>
              <a:endParaRPr lang="en-US" sz="1400" dirty="0">
                <a:solidFill>
                  <a:schemeClr val="accent2"/>
                </a:solidFill>
                <a:latin typeface="Calibri" pitchFamily="34" charset="0"/>
              </a:endParaRPr>
            </a:p>
            <a:p>
              <a:pPr algn="ctr"/>
              <a:r>
                <a:rPr lang="es-ES_tradnl" sz="1400" dirty="0">
                  <a:solidFill>
                    <a:schemeClr val="accent2"/>
                  </a:solidFill>
                  <a:latin typeface="Calibri" pitchFamily="34" charset="0"/>
                </a:rPr>
                <a:t>Correo electrónico: </a:t>
              </a:r>
              <a:r>
                <a:rPr lang="es-ES_tradnl" sz="1400" dirty="0">
                  <a:solidFill>
                    <a:schemeClr val="accent2"/>
                  </a:solidFill>
                  <a:latin typeface="Calibri" pitchFamily="34" charset="0"/>
                  <a:hlinkClick r:id="rId5" tooltip="mailto:iommanaguastaff@iom.int&#10;blocked::mailto:iommanaguastaff@iom.int"/>
                </a:rPr>
                <a:t>iommanaguastaff@iom.int</a:t>
              </a:r>
              <a:endParaRPr lang="en-US" sz="1400" dirty="0">
                <a:solidFill>
                  <a:schemeClr val="accent2"/>
                </a:solidFill>
                <a:latin typeface="Calibri" pitchFamily="34" charset="0"/>
              </a:endParaRPr>
            </a:p>
            <a:p>
              <a:pPr algn="ctr"/>
              <a:r>
                <a:rPr lang="fr-FR" sz="1400" dirty="0">
                  <a:solidFill>
                    <a:schemeClr val="accent2"/>
                  </a:solidFill>
                  <a:latin typeface="Calibri" pitchFamily="34" charset="0"/>
                  <a:hlinkClick r:id="rId6" tooltip="http://www.iom.int/&#10;blocked::http://www.iom.int/"/>
                </a:rPr>
                <a:t>http://www.iom.int</a:t>
              </a:r>
              <a:endParaRPr lang="en-US" sz="1400" dirty="0">
                <a:solidFill>
                  <a:schemeClr val="accent2"/>
                </a:solidFill>
                <a:latin typeface="Calibri" pitchFamily="34" charset="0"/>
              </a:endParaRPr>
            </a:p>
            <a:p>
              <a:pPr algn="ctr"/>
              <a:r>
                <a:rPr lang="fr-FR" sz="1400" dirty="0" err="1">
                  <a:solidFill>
                    <a:schemeClr val="accent2"/>
                  </a:solidFill>
                  <a:latin typeface="Calibri" pitchFamily="34" charset="0"/>
                </a:rPr>
                <a:t>Buscanos</a:t>
              </a:r>
              <a:r>
                <a:rPr lang="fr-FR" sz="1400" dirty="0">
                  <a:solidFill>
                    <a:schemeClr val="accent2"/>
                  </a:solidFill>
                  <a:latin typeface="Calibri" pitchFamily="34" charset="0"/>
                </a:rPr>
                <a:t> en </a:t>
              </a:r>
              <a:r>
                <a:rPr lang="fr-FR" sz="1400" dirty="0" err="1">
                  <a:solidFill>
                    <a:srgbClr val="FF7C80"/>
                  </a:solidFill>
                  <a:latin typeface="Calibri" pitchFamily="34" charset="0"/>
                  <a:hlinkClick r:id="rId7" tooltip="http://www.facebook.com/#!/pages/OIM-Nicaragua/117716744964916&#10;blocked::http://www.facebook.com/#!/pages/OIM-Nicaragua/117716744964916"/>
                </a:rPr>
                <a:t>facebook</a:t>
              </a:r>
              <a:endParaRPr lang="en-US" sz="1400" dirty="0">
                <a:solidFill>
                  <a:srgbClr val="FF7C80"/>
                </a:solidFill>
                <a:latin typeface="Calibri" pitchFamily="34" charset="0"/>
              </a:endParaRPr>
            </a:p>
            <a:p>
              <a:pPr algn="ctr" eaLnBrk="0" hangingPunct="0"/>
              <a:endParaRPr lang="en-US" sz="1400" dirty="0">
                <a:solidFill>
                  <a:srgbClr val="FF7C80"/>
                </a:solidFill>
                <a:latin typeface="Calibri" pitchFamily="34" charset="0"/>
              </a:endParaRPr>
            </a:p>
          </p:txBody>
        </p:sp>
      </p:grpSp>
    </p:spTree>
    <p:extLst>
      <p:ext uri="{BB962C8B-B14F-4D97-AF65-F5344CB8AC3E}">
        <p14:creationId xmlns:p14="http://schemas.microsoft.com/office/powerpoint/2010/main" xmlns="" val="18618845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riángulo isósceles"/>
          <p:cNvSpPr/>
          <p:nvPr/>
        </p:nvSpPr>
        <p:spPr>
          <a:xfrm>
            <a:off x="2957669" y="1844824"/>
            <a:ext cx="2548304" cy="2533650"/>
          </a:xfrm>
          <a:prstGeom prst="triangle">
            <a:avLst/>
          </a:prstGeom>
        </p:spPr>
        <p:style>
          <a:lnRef idx="2">
            <a:schemeClr val="accent6"/>
          </a:lnRef>
          <a:fillRef idx="1">
            <a:schemeClr val="lt1"/>
          </a:fillRef>
          <a:effectRef idx="0">
            <a:schemeClr val="accent6"/>
          </a:effectRef>
          <a:fontRef idx="minor">
            <a:schemeClr val="dk1"/>
          </a:fontRef>
        </p:style>
        <p:txBody>
          <a:bodyPr anchor="ctr"/>
          <a:lstStyle/>
          <a:p>
            <a:pPr algn="ctr">
              <a:lnSpc>
                <a:spcPct val="115000"/>
              </a:lnSpc>
              <a:spcAft>
                <a:spcPts val="1000"/>
              </a:spcAft>
              <a:defRPr/>
            </a:pPr>
            <a:r>
              <a:rPr lang="es-NI" b="1" dirty="0">
                <a:solidFill>
                  <a:srgbClr val="FF6600"/>
                </a:solidFill>
                <a:ea typeface="Calibri"/>
                <a:cs typeface="Times New Roman"/>
              </a:rPr>
              <a:t>Territorio</a:t>
            </a:r>
            <a:endParaRPr lang="en-US" sz="1050" dirty="0">
              <a:solidFill>
                <a:srgbClr val="FF6600"/>
              </a:solidFill>
              <a:ea typeface="Calibri"/>
              <a:cs typeface="Times New Roman"/>
            </a:endParaRPr>
          </a:p>
        </p:txBody>
      </p:sp>
      <p:sp>
        <p:nvSpPr>
          <p:cNvPr id="5" name="2 Cuadro de texto"/>
          <p:cNvSpPr txBox="1"/>
          <p:nvPr/>
        </p:nvSpPr>
        <p:spPr>
          <a:xfrm>
            <a:off x="5724128" y="1484784"/>
            <a:ext cx="3168352" cy="4752678"/>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marL="342900" indent="-342900" algn="just">
              <a:lnSpc>
                <a:spcPct val="115000"/>
              </a:lnSpc>
              <a:spcAft>
                <a:spcPts val="0"/>
              </a:spcAft>
              <a:buClr>
                <a:srgbClr val="FF3300"/>
              </a:buClr>
              <a:buFont typeface="Wingdings" pitchFamily="2" charset="2"/>
              <a:buChar char="ü"/>
              <a:defRPr/>
            </a:pPr>
            <a:r>
              <a:rPr lang="es-NI" sz="1600" dirty="0">
                <a:solidFill>
                  <a:srgbClr val="000099"/>
                </a:solidFill>
                <a:ea typeface="Calibri"/>
                <a:cs typeface="Times New Roman"/>
              </a:rPr>
              <a:t>Intereses del Estado que envía y de los nacionales.</a:t>
            </a:r>
            <a:endParaRPr lang="en-US" sz="1600" dirty="0">
              <a:solidFill>
                <a:srgbClr val="000099"/>
              </a:solidFill>
              <a:ea typeface="Calibri"/>
              <a:cs typeface="Times New Roman"/>
            </a:endParaRPr>
          </a:p>
          <a:p>
            <a:pPr marL="342900" indent="-342900" algn="just">
              <a:lnSpc>
                <a:spcPct val="115000"/>
              </a:lnSpc>
              <a:spcAft>
                <a:spcPts val="0"/>
              </a:spcAft>
              <a:buClr>
                <a:srgbClr val="FF3300"/>
              </a:buClr>
              <a:buFont typeface="Wingdings" pitchFamily="2" charset="2"/>
              <a:buChar char="ü"/>
              <a:defRPr/>
            </a:pPr>
            <a:r>
              <a:rPr lang="es-NI" sz="1600" dirty="0">
                <a:solidFill>
                  <a:srgbClr val="000099"/>
                </a:solidFill>
                <a:ea typeface="Calibri"/>
                <a:cs typeface="Times New Roman"/>
              </a:rPr>
              <a:t>Documentos de viaje, visas</a:t>
            </a:r>
            <a:endParaRPr lang="en-US" sz="1600" dirty="0">
              <a:solidFill>
                <a:srgbClr val="000099"/>
              </a:solidFill>
              <a:ea typeface="Calibri"/>
              <a:cs typeface="Times New Roman"/>
            </a:endParaRPr>
          </a:p>
          <a:p>
            <a:pPr marL="342900" indent="-342900" algn="just">
              <a:lnSpc>
                <a:spcPct val="115000"/>
              </a:lnSpc>
              <a:spcAft>
                <a:spcPts val="0"/>
              </a:spcAft>
              <a:buClr>
                <a:srgbClr val="FF3300"/>
              </a:buClr>
              <a:buFont typeface="Wingdings" pitchFamily="2" charset="2"/>
              <a:buChar char="ü"/>
              <a:defRPr/>
            </a:pPr>
            <a:r>
              <a:rPr lang="es-NI" sz="1600" dirty="0">
                <a:solidFill>
                  <a:srgbClr val="000099"/>
                </a:solidFill>
                <a:ea typeface="Calibri"/>
                <a:cs typeface="Times New Roman"/>
              </a:rPr>
              <a:t>Asistencia</a:t>
            </a:r>
            <a:endParaRPr lang="en-US" sz="1600" dirty="0">
              <a:solidFill>
                <a:srgbClr val="000099"/>
              </a:solidFill>
              <a:ea typeface="Calibri"/>
              <a:cs typeface="Times New Roman"/>
            </a:endParaRPr>
          </a:p>
          <a:p>
            <a:pPr marL="342900" indent="-342900" algn="just">
              <a:lnSpc>
                <a:spcPct val="115000"/>
              </a:lnSpc>
              <a:spcAft>
                <a:spcPts val="0"/>
              </a:spcAft>
              <a:buClr>
                <a:srgbClr val="FF3300"/>
              </a:buClr>
              <a:buFont typeface="Wingdings" pitchFamily="2" charset="2"/>
              <a:buChar char="ü"/>
              <a:defRPr/>
            </a:pPr>
            <a:r>
              <a:rPr lang="es-NI" sz="1600" dirty="0">
                <a:solidFill>
                  <a:srgbClr val="000099"/>
                </a:solidFill>
                <a:ea typeface="Calibri"/>
                <a:cs typeface="Times New Roman"/>
              </a:rPr>
              <a:t>Calidad de Notario, Registro Civil, etc.</a:t>
            </a:r>
            <a:endParaRPr lang="en-US" sz="1600" dirty="0">
              <a:solidFill>
                <a:srgbClr val="000099"/>
              </a:solidFill>
              <a:ea typeface="Calibri"/>
              <a:cs typeface="Times New Roman"/>
            </a:endParaRPr>
          </a:p>
          <a:p>
            <a:pPr marL="342900" indent="-342900" algn="just">
              <a:lnSpc>
                <a:spcPct val="115000"/>
              </a:lnSpc>
              <a:spcAft>
                <a:spcPts val="0"/>
              </a:spcAft>
              <a:buClr>
                <a:srgbClr val="FF3300"/>
              </a:buClr>
              <a:buFont typeface="Wingdings" pitchFamily="2" charset="2"/>
              <a:buChar char="ü"/>
              <a:defRPr/>
            </a:pPr>
            <a:r>
              <a:rPr lang="es-NI" sz="1600" dirty="0">
                <a:solidFill>
                  <a:srgbClr val="000099"/>
                </a:solidFill>
                <a:ea typeface="Calibri"/>
                <a:cs typeface="Times New Roman"/>
              </a:rPr>
              <a:t>Atención menores</a:t>
            </a:r>
            <a:endParaRPr lang="en-US" sz="1600" dirty="0">
              <a:solidFill>
                <a:srgbClr val="000099"/>
              </a:solidFill>
              <a:ea typeface="Calibri"/>
              <a:cs typeface="Times New Roman"/>
            </a:endParaRPr>
          </a:p>
          <a:p>
            <a:pPr marL="342900" indent="-342900" algn="just">
              <a:lnSpc>
                <a:spcPct val="115000"/>
              </a:lnSpc>
              <a:spcAft>
                <a:spcPts val="1000"/>
              </a:spcAft>
              <a:buClr>
                <a:srgbClr val="FF3300"/>
              </a:buClr>
              <a:buFont typeface="Wingdings" pitchFamily="2" charset="2"/>
              <a:buChar char="ü"/>
              <a:defRPr/>
            </a:pPr>
            <a:r>
              <a:rPr lang="es-ES" sz="1600" dirty="0">
                <a:solidFill>
                  <a:srgbClr val="000099"/>
                </a:solidFill>
                <a:ea typeface="Calibri"/>
                <a:cs typeface="Times New Roman"/>
              </a:rPr>
              <a:t>Representar a los nacionales del Estado que envía o tomar las medidas convenientes para su representación ante los tribunales y otras autoridades del Estado receptor</a:t>
            </a:r>
            <a:endParaRPr lang="en-US" sz="1600" dirty="0">
              <a:solidFill>
                <a:srgbClr val="000099"/>
              </a:solidFill>
              <a:ea typeface="Calibri"/>
              <a:cs typeface="Times New Roman"/>
            </a:endParaRPr>
          </a:p>
        </p:txBody>
      </p:sp>
      <p:sp>
        <p:nvSpPr>
          <p:cNvPr id="6" name="3 Cuadro de texto"/>
          <p:cNvSpPr txBox="1"/>
          <p:nvPr/>
        </p:nvSpPr>
        <p:spPr>
          <a:xfrm>
            <a:off x="179512" y="1412776"/>
            <a:ext cx="2808312" cy="424847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marL="285750" indent="-285750">
              <a:lnSpc>
                <a:spcPct val="115000"/>
              </a:lnSpc>
              <a:spcAft>
                <a:spcPts val="1000"/>
              </a:spcAft>
              <a:buClr>
                <a:srgbClr val="FF3300"/>
              </a:buClr>
              <a:buFont typeface="Wingdings" pitchFamily="2" charset="2"/>
              <a:buChar char="ü"/>
              <a:defRPr/>
            </a:pPr>
            <a:r>
              <a:rPr lang="es-NI" sz="1600" dirty="0">
                <a:solidFill>
                  <a:srgbClr val="000099"/>
                </a:solidFill>
                <a:ea typeface="Calibri"/>
                <a:cs typeface="Times New Roman"/>
              </a:rPr>
              <a:t>Convención de Viena sobre Relaciones Consulares, </a:t>
            </a:r>
            <a:r>
              <a:rPr lang="es-NI" sz="1600" dirty="0" smtClean="0">
                <a:solidFill>
                  <a:srgbClr val="000099"/>
                </a:solidFill>
                <a:ea typeface="Calibri"/>
                <a:cs typeface="Times New Roman"/>
              </a:rPr>
              <a:t>1963/ Arto. 36</a:t>
            </a:r>
            <a:endParaRPr lang="en-US" sz="1600" dirty="0">
              <a:solidFill>
                <a:srgbClr val="000099"/>
              </a:solidFill>
              <a:ea typeface="Calibri"/>
              <a:cs typeface="Times New Roman"/>
            </a:endParaRPr>
          </a:p>
          <a:p>
            <a:pPr marL="285750" indent="-285750">
              <a:lnSpc>
                <a:spcPct val="115000"/>
              </a:lnSpc>
              <a:spcAft>
                <a:spcPts val="1000"/>
              </a:spcAft>
              <a:buClr>
                <a:srgbClr val="FF3300"/>
              </a:buClr>
              <a:buFont typeface="Wingdings" pitchFamily="2" charset="2"/>
              <a:buChar char="ü"/>
              <a:defRPr/>
            </a:pPr>
            <a:r>
              <a:rPr lang="es-NI" sz="1600" dirty="0">
                <a:solidFill>
                  <a:srgbClr val="000099"/>
                </a:solidFill>
                <a:ea typeface="Calibri"/>
                <a:cs typeface="Times New Roman"/>
              </a:rPr>
              <a:t>Legislación interna (Cn., leyes, etc.)</a:t>
            </a:r>
            <a:endParaRPr lang="en-US" sz="1600" dirty="0">
              <a:solidFill>
                <a:srgbClr val="000099"/>
              </a:solidFill>
              <a:ea typeface="Calibri"/>
              <a:cs typeface="Times New Roman"/>
            </a:endParaRPr>
          </a:p>
          <a:p>
            <a:pPr marL="285750" indent="-285750">
              <a:lnSpc>
                <a:spcPct val="115000"/>
              </a:lnSpc>
              <a:spcAft>
                <a:spcPts val="1000"/>
              </a:spcAft>
              <a:buClr>
                <a:srgbClr val="FF3300"/>
              </a:buClr>
              <a:buFont typeface="Wingdings" pitchFamily="2" charset="2"/>
              <a:buChar char="ü"/>
              <a:defRPr/>
            </a:pPr>
            <a:r>
              <a:rPr lang="es-NI" sz="1600" dirty="0" smtClean="0">
                <a:solidFill>
                  <a:srgbClr val="000099"/>
                </a:solidFill>
                <a:ea typeface="Calibri"/>
                <a:cs typeface="Times New Roman"/>
              </a:rPr>
              <a:t>Opinión Consultiva </a:t>
            </a:r>
            <a:r>
              <a:rPr lang="es-NI" sz="1600" dirty="0">
                <a:solidFill>
                  <a:srgbClr val="000099"/>
                </a:solidFill>
                <a:ea typeface="Calibri"/>
                <a:cs typeface="Times New Roman"/>
              </a:rPr>
              <a:t>16/99 Corte </a:t>
            </a:r>
            <a:r>
              <a:rPr lang="es-NI" sz="1600" dirty="0" smtClean="0">
                <a:solidFill>
                  <a:srgbClr val="000099"/>
                </a:solidFill>
                <a:ea typeface="Calibri"/>
                <a:cs typeface="Times New Roman"/>
              </a:rPr>
              <a:t>IDH</a:t>
            </a:r>
            <a:endParaRPr lang="en-US" sz="1600" dirty="0">
              <a:solidFill>
                <a:srgbClr val="000099"/>
              </a:solidFill>
              <a:ea typeface="Calibri"/>
              <a:cs typeface="Times New Roman"/>
            </a:endParaRPr>
          </a:p>
          <a:p>
            <a:pPr marL="285750" indent="-285750">
              <a:lnSpc>
                <a:spcPct val="115000"/>
              </a:lnSpc>
              <a:spcAft>
                <a:spcPts val="1000"/>
              </a:spcAft>
              <a:buClr>
                <a:srgbClr val="FF3300"/>
              </a:buClr>
              <a:buFont typeface="Wingdings" pitchFamily="2" charset="2"/>
              <a:buChar char="ü"/>
              <a:defRPr/>
            </a:pPr>
            <a:r>
              <a:rPr lang="es-NI" sz="1600" dirty="0" smtClean="0">
                <a:solidFill>
                  <a:srgbClr val="000099"/>
                </a:solidFill>
                <a:ea typeface="Calibri"/>
                <a:cs typeface="Times New Roman"/>
              </a:rPr>
              <a:t>Convención 90</a:t>
            </a:r>
          </a:p>
          <a:p>
            <a:pPr marL="285750" indent="-285750">
              <a:lnSpc>
                <a:spcPct val="115000"/>
              </a:lnSpc>
              <a:spcAft>
                <a:spcPts val="1000"/>
              </a:spcAft>
              <a:buClr>
                <a:srgbClr val="FF3300"/>
              </a:buClr>
              <a:buFont typeface="Wingdings" pitchFamily="2" charset="2"/>
              <a:buChar char="ü"/>
              <a:defRPr/>
            </a:pPr>
            <a:r>
              <a:rPr lang="es-NI" sz="1600" dirty="0" smtClean="0">
                <a:solidFill>
                  <a:srgbClr val="000099"/>
                </a:solidFill>
                <a:ea typeface="Calibri"/>
                <a:cs typeface="Times New Roman"/>
              </a:rPr>
              <a:t>Protocolos de Palermo (2000)</a:t>
            </a:r>
          </a:p>
          <a:p>
            <a:pPr marL="285750" indent="-285750">
              <a:lnSpc>
                <a:spcPct val="115000"/>
              </a:lnSpc>
              <a:spcAft>
                <a:spcPts val="1000"/>
              </a:spcAft>
              <a:buClr>
                <a:srgbClr val="FF3300"/>
              </a:buClr>
              <a:buFont typeface="Wingdings" pitchFamily="2" charset="2"/>
              <a:buChar char="ü"/>
              <a:defRPr/>
            </a:pPr>
            <a:r>
              <a:rPr lang="es-ES_tradnl" sz="1600" dirty="0" smtClean="0">
                <a:solidFill>
                  <a:srgbClr val="000099"/>
                </a:solidFill>
                <a:ea typeface="Calibri"/>
                <a:cs typeface="Times New Roman"/>
              </a:rPr>
              <a:t>Convenio 29 de la OIT</a:t>
            </a:r>
            <a:endParaRPr lang="en-US" sz="1600" dirty="0">
              <a:solidFill>
                <a:srgbClr val="000099"/>
              </a:solidFill>
              <a:ea typeface="Calibri"/>
              <a:cs typeface="Times New Roman"/>
            </a:endParaRPr>
          </a:p>
          <a:p>
            <a:pPr>
              <a:lnSpc>
                <a:spcPct val="115000"/>
              </a:lnSpc>
              <a:spcAft>
                <a:spcPts val="1000"/>
              </a:spcAft>
              <a:buFont typeface="Courier New" pitchFamily="49" charset="0"/>
              <a:buChar char="o"/>
              <a:defRPr/>
            </a:pPr>
            <a:endParaRPr lang="en-US" sz="1600" dirty="0">
              <a:ea typeface="Calibri"/>
              <a:cs typeface="Times New Roman"/>
            </a:endParaRPr>
          </a:p>
        </p:txBody>
      </p:sp>
      <p:sp>
        <p:nvSpPr>
          <p:cNvPr id="7173" name="6 CuadroTexto"/>
          <p:cNvSpPr txBox="1">
            <a:spLocks noChangeArrowheads="1"/>
          </p:cNvSpPr>
          <p:nvPr/>
        </p:nvSpPr>
        <p:spPr bwMode="auto">
          <a:xfrm>
            <a:off x="1727176" y="116632"/>
            <a:ext cx="7416824" cy="707886"/>
          </a:xfrm>
          <a:prstGeom prst="rect">
            <a:avLst/>
          </a:prstGeom>
          <a:noFill/>
          <a:ln w="9525">
            <a:noFill/>
            <a:miter lim="800000"/>
            <a:headEnd/>
            <a:tailEnd/>
          </a:ln>
        </p:spPr>
        <p:txBody>
          <a:bodyPr wrap="square">
            <a:spAutoFit/>
          </a:bodyPr>
          <a:lstStyle/>
          <a:p>
            <a:pPr algn="ctr"/>
            <a:r>
              <a:rPr lang="es-NI" sz="2000" b="1" dirty="0" smtClean="0">
                <a:solidFill>
                  <a:srgbClr val="FF6600"/>
                </a:solidFill>
              </a:rPr>
              <a:t>Marco legal de protección consular : trata de personas con fines de explotación laboral y tráfico ilícito de migrantes</a:t>
            </a:r>
            <a:endParaRPr lang="en-US" sz="2000" b="1" dirty="0">
              <a:solidFill>
                <a:srgbClr val="FF66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60648"/>
            <a:ext cx="7848872" cy="432048"/>
          </a:xfrm>
        </p:spPr>
        <p:txBody>
          <a:bodyPr>
            <a:noAutofit/>
          </a:bodyPr>
          <a:lstStyle/>
          <a:p>
            <a:pPr algn="ctr"/>
            <a:r>
              <a:rPr lang="es-ES" sz="2000" b="1" dirty="0" smtClean="0">
                <a:solidFill>
                  <a:srgbClr val="FF5050"/>
                </a:solidFill>
                <a:latin typeface="Arial" pitchFamily="34" charset="0"/>
                <a:cs typeface="Arial" pitchFamily="34" charset="0"/>
              </a:rPr>
              <a:t>Protección Consular: TdP Laboral y Tráfico Ilícito de Migrantes</a:t>
            </a:r>
            <a:endParaRPr lang="es-ES" sz="2000" b="1" dirty="0">
              <a:solidFill>
                <a:srgbClr val="FF5050"/>
              </a:solidFill>
              <a:latin typeface="Arial" pitchFamily="34" charset="0"/>
              <a:cs typeface="Arial" pitchFamily="34" charset="0"/>
            </a:endParaRPr>
          </a:p>
        </p:txBody>
      </p:sp>
      <p:sp>
        <p:nvSpPr>
          <p:cNvPr id="3" name="2 Marcador de contenido"/>
          <p:cNvSpPr>
            <a:spLocks noGrp="1"/>
          </p:cNvSpPr>
          <p:nvPr>
            <p:ph idx="1"/>
          </p:nvPr>
        </p:nvSpPr>
        <p:spPr>
          <a:xfrm>
            <a:off x="539552" y="1268760"/>
            <a:ext cx="8229600" cy="4824536"/>
          </a:xfrm>
        </p:spPr>
        <p:txBody>
          <a:bodyPr>
            <a:normAutofit/>
          </a:bodyPr>
          <a:lstStyle/>
          <a:p>
            <a:pPr>
              <a:buNone/>
            </a:pPr>
            <a:endParaRPr lang="es-ES" sz="7200" dirty="0" smtClean="0">
              <a:latin typeface="Arial" pitchFamily="34" charset="0"/>
              <a:cs typeface="Arial" pitchFamily="34" charset="0"/>
            </a:endParaRPr>
          </a:p>
          <a:p>
            <a:pPr>
              <a:buNone/>
            </a:pPr>
            <a:endParaRPr lang="es-ES" sz="3200" b="1" dirty="0" smtClean="0">
              <a:latin typeface="Arial" pitchFamily="34" charset="0"/>
              <a:cs typeface="Arial" pitchFamily="34" charset="0"/>
            </a:endParaRPr>
          </a:p>
          <a:p>
            <a:pPr>
              <a:buNone/>
            </a:pPr>
            <a:r>
              <a:rPr lang="es-ES" sz="3200" i="1" dirty="0" smtClean="0"/>
              <a:t> </a:t>
            </a:r>
          </a:p>
          <a:p>
            <a:pPr>
              <a:buNone/>
            </a:pPr>
            <a:endParaRPr lang="es-ES" dirty="0"/>
          </a:p>
        </p:txBody>
      </p:sp>
      <p:sp>
        <p:nvSpPr>
          <p:cNvPr id="4" name="3 Rectángulo"/>
          <p:cNvSpPr/>
          <p:nvPr/>
        </p:nvSpPr>
        <p:spPr>
          <a:xfrm>
            <a:off x="764851" y="1772816"/>
            <a:ext cx="7704856" cy="3693319"/>
          </a:xfrm>
          <a:prstGeom prst="rect">
            <a:avLst/>
          </a:prstGeom>
        </p:spPr>
        <p:txBody>
          <a:bodyPr wrap="square">
            <a:spAutoFit/>
          </a:bodyPr>
          <a:lstStyle/>
          <a:p>
            <a:pPr marL="342900" indent="-342900" algn="just">
              <a:spcBef>
                <a:spcPct val="50000"/>
              </a:spcBef>
              <a:buAutoNum type="alphaLcParenR"/>
              <a:defRPr/>
            </a:pPr>
            <a:r>
              <a:rPr lang="es-ES_tradnl" dirty="0" smtClean="0">
                <a:solidFill>
                  <a:srgbClr val="000099"/>
                </a:solidFill>
                <a:latin typeface="Arial" pitchFamily="34" charset="0"/>
                <a:cs typeface="Arial" pitchFamily="34" charset="0"/>
              </a:rPr>
              <a:t>Por </a:t>
            </a:r>
            <a:r>
              <a:rPr lang="es-ES_tradnl" dirty="0">
                <a:solidFill>
                  <a:srgbClr val="000099"/>
                </a:solidFill>
                <a:latin typeface="Arial" pitchFamily="34" charset="0"/>
                <a:cs typeface="Arial" pitchFamily="34" charset="0"/>
              </a:rPr>
              <a:t>“trata de personas” se entenderá la captación, el traslado, la acogida o la recepción de personas, </a:t>
            </a:r>
            <a:r>
              <a:rPr lang="es-ES_tradnl" b="1" dirty="0">
                <a:solidFill>
                  <a:srgbClr val="FF6600"/>
                </a:solidFill>
                <a:latin typeface="Arial" pitchFamily="34" charset="0"/>
                <a:cs typeface="Arial" pitchFamily="34" charset="0"/>
              </a:rPr>
              <a:t>recurriendo a la amenaza o al uso de la fuerza u otras formas de coacción, al rapto, al fraude, al engaño, al abuso de poder o de una situación de vulnerabilidad</a:t>
            </a:r>
            <a:r>
              <a:rPr lang="es-ES_tradnl" b="1" dirty="0">
                <a:solidFill>
                  <a:srgbClr val="000099"/>
                </a:solidFill>
                <a:latin typeface="Arial" pitchFamily="34" charset="0"/>
                <a:cs typeface="Arial" pitchFamily="34" charset="0"/>
              </a:rPr>
              <a:t> </a:t>
            </a:r>
            <a:r>
              <a:rPr lang="es-ES_tradnl" dirty="0">
                <a:solidFill>
                  <a:srgbClr val="000099"/>
                </a:solidFill>
                <a:latin typeface="Arial" pitchFamily="34" charset="0"/>
                <a:cs typeface="Arial" pitchFamily="34" charset="0"/>
              </a:rPr>
              <a:t>o a la concesión o recepción de pagos o beneficios para obtener el consentimiento de una persona que tenga autoridad sobre otra, con fines de explotación. </a:t>
            </a:r>
            <a:endParaRPr lang="es-ES_tradnl" dirty="0" smtClean="0">
              <a:solidFill>
                <a:srgbClr val="000099"/>
              </a:solidFill>
              <a:latin typeface="Arial" pitchFamily="34" charset="0"/>
              <a:cs typeface="Arial" pitchFamily="34" charset="0"/>
            </a:endParaRPr>
          </a:p>
          <a:p>
            <a:pPr marL="342900" indent="-342900" algn="just">
              <a:spcBef>
                <a:spcPct val="50000"/>
              </a:spcBef>
              <a:buAutoNum type="alphaLcParenR"/>
              <a:defRPr/>
            </a:pPr>
            <a:r>
              <a:rPr lang="es-ES_tradnl" dirty="0" smtClean="0">
                <a:solidFill>
                  <a:srgbClr val="000099"/>
                </a:solidFill>
                <a:latin typeface="Arial" pitchFamily="34" charset="0"/>
                <a:cs typeface="Arial" pitchFamily="34" charset="0"/>
              </a:rPr>
              <a:t>Esa </a:t>
            </a:r>
            <a:r>
              <a:rPr lang="es-ES_tradnl" dirty="0">
                <a:solidFill>
                  <a:srgbClr val="000099"/>
                </a:solidFill>
                <a:latin typeface="Arial" pitchFamily="34" charset="0"/>
                <a:cs typeface="Arial" pitchFamily="34" charset="0"/>
              </a:rPr>
              <a:t>explotación incluirá, como mínimo, la explotación de la prostitución ajena u otras formas de explotación sexual, </a:t>
            </a:r>
            <a:r>
              <a:rPr lang="es-ES_tradnl" b="1" dirty="0">
                <a:solidFill>
                  <a:srgbClr val="FF6600"/>
                </a:solidFill>
                <a:latin typeface="Arial" pitchFamily="34" charset="0"/>
                <a:cs typeface="Arial" pitchFamily="34" charset="0"/>
              </a:rPr>
              <a:t>los trabajos o servicios forzados, la esclavitud o las prácticas análogas a la esclavitud, la servidumbre</a:t>
            </a:r>
            <a:r>
              <a:rPr lang="es-ES_tradnl" dirty="0">
                <a:solidFill>
                  <a:srgbClr val="FF6600"/>
                </a:solidFill>
                <a:latin typeface="Arial" pitchFamily="34" charset="0"/>
                <a:cs typeface="Arial" pitchFamily="34" charset="0"/>
              </a:rPr>
              <a:t> </a:t>
            </a:r>
            <a:r>
              <a:rPr lang="es-ES_tradnl" dirty="0">
                <a:solidFill>
                  <a:srgbClr val="000099"/>
                </a:solidFill>
                <a:latin typeface="Arial" pitchFamily="34" charset="0"/>
                <a:cs typeface="Arial" pitchFamily="34" charset="0"/>
              </a:rPr>
              <a:t>o la extracción de órganos;</a:t>
            </a:r>
          </a:p>
          <a:p>
            <a:pPr algn="ctr">
              <a:spcBef>
                <a:spcPct val="50000"/>
              </a:spcBef>
              <a:defRPr/>
            </a:pPr>
            <a:endParaRPr lang="es-ES" b="1" dirty="0">
              <a:latin typeface="Verdana" pitchFamily="34" charset="0"/>
            </a:endParaRPr>
          </a:p>
        </p:txBody>
      </p:sp>
    </p:spTree>
    <p:extLst>
      <p:ext uri="{BB962C8B-B14F-4D97-AF65-F5344CB8AC3E}">
        <p14:creationId xmlns:p14="http://schemas.microsoft.com/office/powerpoint/2010/main" xmlns="" val="3520369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260648"/>
            <a:ext cx="8136904" cy="432048"/>
          </a:xfrm>
        </p:spPr>
        <p:txBody>
          <a:bodyPr>
            <a:noAutofit/>
          </a:bodyPr>
          <a:lstStyle/>
          <a:p>
            <a:pPr algn="ctr"/>
            <a:r>
              <a:rPr lang="es-ES" sz="2000" b="1" dirty="0" smtClean="0">
                <a:solidFill>
                  <a:srgbClr val="FF5050"/>
                </a:solidFill>
                <a:latin typeface="Arial" pitchFamily="34" charset="0"/>
                <a:cs typeface="Arial" pitchFamily="34" charset="0"/>
              </a:rPr>
              <a:t>Protección Consular: TdP Laboral y Tráfico Ilícito de Migrantes</a:t>
            </a:r>
            <a:endParaRPr lang="es-ES" sz="2000" b="1" dirty="0">
              <a:solidFill>
                <a:srgbClr val="FF5050"/>
              </a:solidFill>
              <a:latin typeface="Arial" pitchFamily="34" charset="0"/>
              <a:cs typeface="Arial" pitchFamily="34" charset="0"/>
            </a:endParaRPr>
          </a:p>
        </p:txBody>
      </p:sp>
      <p:sp>
        <p:nvSpPr>
          <p:cNvPr id="3" name="2 Marcador de contenido"/>
          <p:cNvSpPr>
            <a:spLocks noGrp="1"/>
          </p:cNvSpPr>
          <p:nvPr>
            <p:ph idx="1"/>
          </p:nvPr>
        </p:nvSpPr>
        <p:spPr>
          <a:xfrm>
            <a:off x="467544" y="1124744"/>
            <a:ext cx="8229600" cy="4824536"/>
          </a:xfrm>
        </p:spPr>
        <p:txBody>
          <a:bodyPr>
            <a:normAutofit fontScale="25000" lnSpcReduction="20000"/>
          </a:bodyPr>
          <a:lstStyle/>
          <a:p>
            <a:pPr>
              <a:buNone/>
            </a:pPr>
            <a:endParaRPr lang="es-ES" sz="7200" dirty="0" smtClean="0">
              <a:latin typeface="Arial" pitchFamily="34" charset="0"/>
              <a:cs typeface="Arial" pitchFamily="34" charset="0"/>
            </a:endParaRPr>
          </a:p>
          <a:p>
            <a:pPr>
              <a:buNone/>
            </a:pPr>
            <a:r>
              <a:rPr lang="es-ES" sz="7200" b="1" dirty="0" smtClean="0">
                <a:solidFill>
                  <a:srgbClr val="000099"/>
                </a:solidFill>
                <a:latin typeface="Arial" pitchFamily="34" charset="0"/>
                <a:cs typeface="Arial" pitchFamily="34" charset="0"/>
              </a:rPr>
              <a:t>Definición</a:t>
            </a:r>
          </a:p>
          <a:p>
            <a:pPr>
              <a:buNone/>
            </a:pPr>
            <a:endParaRPr lang="es-ES" sz="7200" dirty="0" smtClean="0">
              <a:latin typeface="Arial" pitchFamily="34" charset="0"/>
              <a:cs typeface="Arial" pitchFamily="34" charset="0"/>
            </a:endParaRPr>
          </a:p>
          <a:p>
            <a:pPr>
              <a:buClr>
                <a:srgbClr val="FF3300"/>
              </a:buClr>
              <a:buFont typeface="Wingdings" pitchFamily="2" charset="2"/>
              <a:buChar char="ü"/>
            </a:pPr>
            <a:r>
              <a:rPr lang="es-ES" sz="7200" b="1" dirty="0" smtClean="0">
                <a:solidFill>
                  <a:srgbClr val="FF6600"/>
                </a:solidFill>
                <a:latin typeface="Arial" pitchFamily="34" charset="0"/>
                <a:cs typeface="Arial" pitchFamily="34" charset="0"/>
              </a:rPr>
              <a:t>Trata de Personas con fines de explotación laboral: </a:t>
            </a:r>
            <a:r>
              <a:rPr lang="es-ES" sz="7200" dirty="0" smtClean="0">
                <a:solidFill>
                  <a:srgbClr val="000099"/>
                </a:solidFill>
                <a:latin typeface="Arial" pitchFamily="34" charset="0"/>
                <a:cs typeface="Arial" pitchFamily="34" charset="0"/>
              </a:rPr>
              <a:t>“El trabajo forzoso u obligado que ocurre en el contexto amplio de la trata, es decir que se deben tomar en cuenta todos los otros elementos constituyentes de la trata como una dinámica delictiva” no se menciona en el protocolo de Palermo pero es sancionado de forma penal.</a:t>
            </a:r>
          </a:p>
          <a:p>
            <a:pPr>
              <a:buClr>
                <a:srgbClr val="FF3300"/>
              </a:buClr>
              <a:buFont typeface="Wingdings" pitchFamily="2" charset="2"/>
              <a:buChar char="ü"/>
            </a:pPr>
            <a:endParaRPr lang="es-ES" sz="7200" dirty="0" smtClean="0">
              <a:latin typeface="Arial" pitchFamily="34" charset="0"/>
              <a:cs typeface="Arial" pitchFamily="34" charset="0"/>
            </a:endParaRPr>
          </a:p>
          <a:p>
            <a:pPr>
              <a:buClr>
                <a:srgbClr val="FF3300"/>
              </a:buClr>
              <a:buFont typeface="Wingdings" pitchFamily="2" charset="2"/>
              <a:buChar char="ü"/>
            </a:pPr>
            <a:r>
              <a:rPr lang="es-ES" sz="7200" b="1" dirty="0" smtClean="0">
                <a:solidFill>
                  <a:srgbClr val="FF6600"/>
                </a:solidFill>
                <a:latin typeface="Arial" pitchFamily="34" charset="0"/>
                <a:cs typeface="Arial" pitchFamily="34" charset="0"/>
              </a:rPr>
              <a:t>Convenio 29  de OIT (1930): </a:t>
            </a:r>
            <a:r>
              <a:rPr lang="es-ES" sz="7200" dirty="0" smtClean="0">
                <a:solidFill>
                  <a:srgbClr val="000099"/>
                </a:solidFill>
                <a:latin typeface="Arial" pitchFamily="34" charset="0"/>
                <a:cs typeface="Arial" pitchFamily="34" charset="0"/>
              </a:rPr>
              <a:t>define </a:t>
            </a:r>
            <a:r>
              <a:rPr lang="es-ES" sz="7200" b="1" dirty="0" smtClean="0">
                <a:solidFill>
                  <a:srgbClr val="000099"/>
                </a:solidFill>
                <a:latin typeface="Arial" pitchFamily="34" charset="0"/>
                <a:cs typeface="Arial" pitchFamily="34" charset="0"/>
              </a:rPr>
              <a:t>trabajo forzoso </a:t>
            </a:r>
            <a:r>
              <a:rPr lang="es-ES" sz="7200" dirty="0" smtClean="0">
                <a:solidFill>
                  <a:srgbClr val="000099"/>
                </a:solidFill>
                <a:latin typeface="Arial" pitchFamily="34" charset="0"/>
                <a:cs typeface="Arial" pitchFamily="34" charset="0"/>
              </a:rPr>
              <a:t>como  </a:t>
            </a:r>
            <a:r>
              <a:rPr lang="es-ES" sz="7200" i="1" dirty="0" smtClean="0">
                <a:solidFill>
                  <a:srgbClr val="000099"/>
                </a:solidFill>
                <a:latin typeface="Arial" pitchFamily="34" charset="0"/>
                <a:cs typeface="Arial" pitchFamily="34" charset="0"/>
              </a:rPr>
              <a:t>todo trabajo o servicio exigido a un individuo bajo la amenaza de una pena cualquiera y para el cual dicho individuo no se ofrece voluntariamente.</a:t>
            </a:r>
          </a:p>
          <a:p>
            <a:pPr algn="just">
              <a:buClr>
                <a:srgbClr val="FF3300"/>
              </a:buClr>
              <a:buFont typeface="Wingdings" pitchFamily="2" charset="2"/>
              <a:buChar char="ü"/>
            </a:pPr>
            <a:endParaRPr lang="es-ES" sz="7200" i="1" dirty="0" smtClean="0">
              <a:latin typeface="+mj-lt"/>
              <a:cs typeface="Arial" pitchFamily="34" charset="0"/>
            </a:endParaRPr>
          </a:p>
          <a:p>
            <a:pPr algn="just" eaLnBrk="1" hangingPunct="1">
              <a:lnSpc>
                <a:spcPct val="90000"/>
              </a:lnSpc>
              <a:buClr>
                <a:srgbClr val="FF3300"/>
              </a:buClr>
              <a:buFont typeface="Wingdings" pitchFamily="2" charset="2"/>
              <a:buChar char="ü"/>
              <a:defRPr/>
            </a:pPr>
            <a:r>
              <a:rPr lang="es-MX" sz="7200" b="1" dirty="0" smtClean="0">
                <a:solidFill>
                  <a:srgbClr val="FF6600"/>
                </a:solidFill>
                <a:latin typeface="+mj-lt"/>
              </a:rPr>
              <a:t>Trata </a:t>
            </a:r>
            <a:r>
              <a:rPr lang="es-MX" sz="7200" b="1" dirty="0">
                <a:solidFill>
                  <a:srgbClr val="FF6600"/>
                </a:solidFill>
                <a:latin typeface="+mj-lt"/>
              </a:rPr>
              <a:t>para la mano de obra esclava</a:t>
            </a:r>
            <a:r>
              <a:rPr lang="es-MX" sz="7200" dirty="0">
                <a:solidFill>
                  <a:srgbClr val="FF6600"/>
                </a:solidFill>
                <a:latin typeface="+mj-lt"/>
              </a:rPr>
              <a:t>: </a:t>
            </a:r>
            <a:r>
              <a:rPr lang="es-MX" sz="7200" dirty="0">
                <a:solidFill>
                  <a:srgbClr val="000099"/>
                </a:solidFill>
                <a:latin typeface="+mj-lt"/>
              </a:rPr>
              <a:t>Esta es una expresión que se ha popularizado pero no tiene una definición concreta en si misma o relacionada con trata de personas</a:t>
            </a:r>
            <a:r>
              <a:rPr lang="es-MX" sz="7200" dirty="0" smtClean="0">
                <a:solidFill>
                  <a:srgbClr val="000099"/>
                </a:solidFill>
                <a:latin typeface="+mj-lt"/>
              </a:rPr>
              <a:t>.</a:t>
            </a:r>
          </a:p>
          <a:p>
            <a:pPr algn="just" eaLnBrk="1" hangingPunct="1">
              <a:lnSpc>
                <a:spcPct val="90000"/>
              </a:lnSpc>
              <a:buClr>
                <a:srgbClr val="FF3300"/>
              </a:buClr>
              <a:buFont typeface="Wingdings" pitchFamily="2" charset="2"/>
              <a:buChar char="ü"/>
              <a:defRPr/>
            </a:pPr>
            <a:endParaRPr lang="es-MX" sz="7200" dirty="0">
              <a:latin typeface="+mj-lt"/>
            </a:endParaRPr>
          </a:p>
          <a:p>
            <a:pPr algn="just" eaLnBrk="1" hangingPunct="1">
              <a:lnSpc>
                <a:spcPct val="90000"/>
              </a:lnSpc>
              <a:buClr>
                <a:srgbClr val="FF3300"/>
              </a:buClr>
              <a:buFont typeface="Wingdings" pitchFamily="2" charset="2"/>
              <a:buChar char="ü"/>
              <a:defRPr/>
            </a:pPr>
            <a:r>
              <a:rPr lang="es-MX" sz="7200" b="1" dirty="0">
                <a:solidFill>
                  <a:srgbClr val="FF6600"/>
                </a:solidFill>
                <a:latin typeface="+mj-lt"/>
              </a:rPr>
              <a:t>Trata para la servidumbre laboral:</a:t>
            </a:r>
            <a:r>
              <a:rPr lang="es-MX" sz="7200" dirty="0">
                <a:solidFill>
                  <a:srgbClr val="FF6600"/>
                </a:solidFill>
                <a:latin typeface="+mj-lt"/>
              </a:rPr>
              <a:t> </a:t>
            </a:r>
            <a:r>
              <a:rPr lang="es-MX" sz="7200" dirty="0">
                <a:solidFill>
                  <a:srgbClr val="000099"/>
                </a:solidFill>
                <a:latin typeface="+mj-lt"/>
              </a:rPr>
              <a:t>El término no está definido claramente o ligado con la trata. Sin embargo, se utiliza en los catálogos de tipos penales contra la trata de personas.</a:t>
            </a:r>
          </a:p>
          <a:p>
            <a:pPr eaLnBrk="1" hangingPunct="1">
              <a:lnSpc>
                <a:spcPct val="90000"/>
              </a:lnSpc>
              <a:buClr>
                <a:srgbClr val="FF3300"/>
              </a:buClr>
              <a:buFont typeface="Wingdings" pitchFamily="2" charset="2"/>
              <a:buChar char="ü"/>
              <a:defRPr/>
            </a:pPr>
            <a:endParaRPr lang="es-MX" sz="7200" dirty="0">
              <a:latin typeface="+mj-lt"/>
            </a:endParaRPr>
          </a:p>
          <a:p>
            <a:pPr algn="just">
              <a:buNone/>
            </a:pPr>
            <a:endParaRPr lang="es-ES" sz="7200" b="1" dirty="0" smtClean="0">
              <a:latin typeface="+mj-lt"/>
              <a:cs typeface="Arial" pitchFamily="34" charset="0"/>
            </a:endParaRPr>
          </a:p>
          <a:p>
            <a:pPr>
              <a:buNone/>
            </a:pPr>
            <a:r>
              <a:rPr lang="es-ES" sz="7200" i="1" dirty="0" smtClean="0">
                <a:latin typeface="+mj-lt"/>
              </a:rPr>
              <a:t> </a:t>
            </a:r>
          </a:p>
          <a:p>
            <a:pPr>
              <a:buNone/>
            </a:pPr>
            <a:endParaRPr lang="es-ES" dirty="0"/>
          </a:p>
        </p:txBody>
      </p:sp>
    </p:spTree>
    <p:extLst>
      <p:ext uri="{BB962C8B-B14F-4D97-AF65-F5344CB8AC3E}">
        <p14:creationId xmlns:p14="http://schemas.microsoft.com/office/powerpoint/2010/main" xmlns="" val="3520369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90119" y="260648"/>
            <a:ext cx="7920880" cy="432048"/>
          </a:xfrm>
        </p:spPr>
        <p:txBody>
          <a:bodyPr>
            <a:noAutofit/>
          </a:bodyPr>
          <a:lstStyle/>
          <a:p>
            <a:pPr algn="ctr"/>
            <a:r>
              <a:rPr lang="es-ES" sz="2000" b="1" dirty="0" smtClean="0">
                <a:solidFill>
                  <a:srgbClr val="FF5050"/>
                </a:solidFill>
                <a:latin typeface="Arial" pitchFamily="34" charset="0"/>
                <a:cs typeface="Arial" pitchFamily="34" charset="0"/>
              </a:rPr>
              <a:t>Protección Consular: TdP Laboral y Tráfico Ilícito de Migrantes</a:t>
            </a:r>
            <a:endParaRPr lang="es-ES" sz="2000" b="1" dirty="0">
              <a:solidFill>
                <a:srgbClr val="FF5050"/>
              </a:solidFill>
              <a:latin typeface="Arial" pitchFamily="34" charset="0"/>
              <a:cs typeface="Arial" pitchFamily="34" charset="0"/>
            </a:endParaRPr>
          </a:p>
        </p:txBody>
      </p:sp>
      <p:sp>
        <p:nvSpPr>
          <p:cNvPr id="3" name="2 Marcador de contenido"/>
          <p:cNvSpPr>
            <a:spLocks noGrp="1"/>
          </p:cNvSpPr>
          <p:nvPr>
            <p:ph idx="1"/>
          </p:nvPr>
        </p:nvSpPr>
        <p:spPr>
          <a:xfrm>
            <a:off x="539552" y="1268760"/>
            <a:ext cx="8229600" cy="4824536"/>
          </a:xfrm>
        </p:spPr>
        <p:txBody>
          <a:bodyPr>
            <a:normAutofit fontScale="32500" lnSpcReduction="20000"/>
          </a:bodyPr>
          <a:lstStyle/>
          <a:p>
            <a:pPr>
              <a:buNone/>
            </a:pPr>
            <a:endParaRPr lang="es-ES" sz="7200" dirty="0" smtClean="0">
              <a:latin typeface="Arial" pitchFamily="34" charset="0"/>
              <a:cs typeface="Arial" pitchFamily="34" charset="0"/>
            </a:endParaRPr>
          </a:p>
          <a:p>
            <a:pPr>
              <a:buNone/>
            </a:pPr>
            <a:r>
              <a:rPr lang="es-ES" sz="7200" b="1" dirty="0" smtClean="0">
                <a:solidFill>
                  <a:srgbClr val="000099"/>
                </a:solidFill>
                <a:latin typeface="Arial" pitchFamily="34" charset="0"/>
                <a:cs typeface="Arial" pitchFamily="34" charset="0"/>
              </a:rPr>
              <a:t>Definición</a:t>
            </a:r>
          </a:p>
          <a:p>
            <a:pPr>
              <a:buNone/>
            </a:pPr>
            <a:endParaRPr lang="es-ES" sz="7200" i="1" dirty="0" smtClean="0">
              <a:latin typeface="Arial" pitchFamily="34" charset="0"/>
              <a:cs typeface="Arial" pitchFamily="34" charset="0"/>
            </a:endParaRPr>
          </a:p>
          <a:p>
            <a:pPr algn="just">
              <a:buClr>
                <a:srgbClr val="FF6600"/>
              </a:buClr>
              <a:buFont typeface="Wingdings" pitchFamily="2" charset="2"/>
              <a:buChar char="ü"/>
            </a:pPr>
            <a:r>
              <a:rPr lang="es-ES" sz="7200" b="1" dirty="0" smtClean="0">
                <a:solidFill>
                  <a:srgbClr val="FF6600"/>
                </a:solidFill>
                <a:latin typeface="Arial" pitchFamily="34" charset="0"/>
                <a:cs typeface="Arial" pitchFamily="34" charset="0"/>
              </a:rPr>
              <a:t>Tráfico Ilícito de migrantes:</a:t>
            </a:r>
            <a:r>
              <a:rPr lang="es-ES" sz="7200" b="1" dirty="0" smtClean="0">
                <a:solidFill>
                  <a:srgbClr val="000099"/>
                </a:solidFill>
                <a:latin typeface="Arial" pitchFamily="34" charset="0"/>
                <a:cs typeface="Arial" pitchFamily="34" charset="0"/>
              </a:rPr>
              <a:t> </a:t>
            </a:r>
            <a:r>
              <a:rPr lang="es-ES" sz="7200" dirty="0" smtClean="0">
                <a:solidFill>
                  <a:srgbClr val="000099"/>
                </a:solidFill>
                <a:latin typeface="Arial" pitchFamily="34" charset="0"/>
                <a:cs typeface="Arial" pitchFamily="34" charset="0"/>
              </a:rPr>
              <a:t>las redes de traficantes se convierten en suplidores de mano de obra migrante para empleadores inescrupulosos que los pueden colocar en condición de trata. </a:t>
            </a:r>
          </a:p>
          <a:p>
            <a:pPr marL="0" indent="0" algn="just">
              <a:buClr>
                <a:srgbClr val="FF6600"/>
              </a:buClr>
              <a:buNone/>
            </a:pPr>
            <a:endParaRPr lang="es-ES" sz="7200" dirty="0" smtClean="0">
              <a:solidFill>
                <a:srgbClr val="000099"/>
              </a:solidFill>
              <a:latin typeface="Arial" pitchFamily="34" charset="0"/>
              <a:cs typeface="Arial" pitchFamily="34" charset="0"/>
            </a:endParaRPr>
          </a:p>
          <a:p>
            <a:pPr algn="just">
              <a:buClr>
                <a:srgbClr val="FF6600"/>
              </a:buClr>
              <a:buFont typeface="Wingdings" pitchFamily="2" charset="2"/>
              <a:buChar char="ü"/>
            </a:pPr>
            <a:r>
              <a:rPr lang="es-ES" sz="7200" b="1" dirty="0" smtClean="0">
                <a:solidFill>
                  <a:srgbClr val="FF6600"/>
                </a:solidFill>
                <a:latin typeface="Arial" pitchFamily="34" charset="0"/>
                <a:cs typeface="Arial" pitchFamily="34" charset="0"/>
              </a:rPr>
              <a:t>Las redes de traficantes </a:t>
            </a:r>
            <a:r>
              <a:rPr lang="es-ES" sz="7200" dirty="0" smtClean="0">
                <a:solidFill>
                  <a:srgbClr val="000099"/>
                </a:solidFill>
                <a:latin typeface="Arial" pitchFamily="34" charset="0"/>
                <a:cs typeface="Arial" pitchFamily="34" charset="0"/>
              </a:rPr>
              <a:t>establecen conexiones, informan o entregan directamente a los y las migrantes a las redes de la trata y a otras redes de crimen organizado. </a:t>
            </a:r>
          </a:p>
          <a:p>
            <a:pPr marL="0" indent="0" algn="just">
              <a:buClr>
                <a:srgbClr val="FF6600"/>
              </a:buClr>
              <a:buNone/>
            </a:pPr>
            <a:endParaRPr lang="es-ES" sz="7200" dirty="0" smtClean="0">
              <a:solidFill>
                <a:srgbClr val="000099"/>
              </a:solidFill>
              <a:latin typeface="Arial" pitchFamily="34" charset="0"/>
              <a:cs typeface="Arial" pitchFamily="34" charset="0"/>
            </a:endParaRPr>
          </a:p>
          <a:p>
            <a:pPr algn="just">
              <a:buClr>
                <a:srgbClr val="FF6600"/>
              </a:buClr>
              <a:buFont typeface="Wingdings" pitchFamily="2" charset="2"/>
              <a:buChar char="ü"/>
            </a:pPr>
            <a:r>
              <a:rPr lang="es-ES" sz="7200" b="1" dirty="0" smtClean="0">
                <a:solidFill>
                  <a:srgbClr val="FF6600"/>
                </a:solidFill>
                <a:latin typeface="Arial" pitchFamily="34" charset="0"/>
                <a:cs typeface="Arial" pitchFamily="34" charset="0"/>
              </a:rPr>
              <a:t>Experiencia de migrantes </a:t>
            </a:r>
            <a:r>
              <a:rPr lang="es-ES" sz="7200" dirty="0" smtClean="0">
                <a:solidFill>
                  <a:srgbClr val="000099"/>
                </a:solidFill>
                <a:latin typeface="Arial" pitchFamily="34" charset="0"/>
                <a:cs typeface="Arial" pitchFamily="34" charset="0"/>
              </a:rPr>
              <a:t>extra continentales -  Asiáticos y Africanos.</a:t>
            </a:r>
          </a:p>
          <a:p>
            <a:pPr>
              <a:buNone/>
            </a:pPr>
            <a:endParaRPr lang="es-ES" sz="3200" b="1" dirty="0" smtClean="0">
              <a:latin typeface="Arial" pitchFamily="34" charset="0"/>
              <a:cs typeface="Arial" pitchFamily="34" charset="0"/>
            </a:endParaRPr>
          </a:p>
          <a:p>
            <a:pPr>
              <a:buNone/>
            </a:pPr>
            <a:r>
              <a:rPr lang="es-ES" sz="3200" i="1" dirty="0" smtClean="0"/>
              <a:t> </a:t>
            </a:r>
          </a:p>
          <a:p>
            <a:pPr>
              <a:buNone/>
            </a:pPr>
            <a:endParaRPr lang="es-ES" dirty="0"/>
          </a:p>
        </p:txBody>
      </p:sp>
    </p:spTree>
    <p:extLst>
      <p:ext uri="{BB962C8B-B14F-4D97-AF65-F5344CB8AC3E}">
        <p14:creationId xmlns:p14="http://schemas.microsoft.com/office/powerpoint/2010/main" xmlns="" val="1889007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Cuadro de texto"/>
          <p:cNvSpPr txBox="1"/>
          <p:nvPr/>
        </p:nvSpPr>
        <p:spPr>
          <a:xfrm>
            <a:off x="5148064" y="1484784"/>
            <a:ext cx="3168352" cy="4896544"/>
          </a:xfrm>
          <a:prstGeom prst="rect">
            <a:avLst/>
          </a:prstGeom>
          <a:solidFill>
            <a:schemeClr val="lt1"/>
          </a:solidFill>
          <a:ln w="6350">
            <a:solidFill>
              <a:srgbClr val="FF6600"/>
            </a:solidFill>
          </a:ln>
          <a:effectLst/>
        </p:spPr>
        <p:style>
          <a:lnRef idx="0">
            <a:schemeClr val="accent1"/>
          </a:lnRef>
          <a:fillRef idx="0">
            <a:schemeClr val="accent1"/>
          </a:fillRef>
          <a:effectRef idx="0">
            <a:schemeClr val="accent1"/>
          </a:effectRef>
          <a:fontRef idx="minor">
            <a:schemeClr val="dk1"/>
          </a:fontRef>
        </p:style>
        <p:txBody>
          <a:bodyPr/>
          <a:lstStyle/>
          <a:p>
            <a:pPr marL="342900" indent="-342900" algn="just">
              <a:lnSpc>
                <a:spcPct val="115000"/>
              </a:lnSpc>
              <a:spcAft>
                <a:spcPts val="0"/>
              </a:spcAft>
              <a:buClr>
                <a:srgbClr val="FF3300"/>
              </a:buClr>
              <a:buFont typeface="Wingdings" pitchFamily="2" charset="2"/>
              <a:buChar char="ü"/>
              <a:defRPr/>
            </a:pPr>
            <a:r>
              <a:rPr lang="es-NI" sz="1600" b="1" dirty="0" smtClean="0">
                <a:solidFill>
                  <a:srgbClr val="FF6600"/>
                </a:solidFill>
                <a:ea typeface="Calibri"/>
                <a:cs typeface="Times New Roman"/>
              </a:rPr>
              <a:t>Consentimiento</a:t>
            </a:r>
            <a:r>
              <a:rPr lang="es-NI" sz="1600" dirty="0" smtClean="0">
                <a:solidFill>
                  <a:srgbClr val="000099"/>
                </a:solidFill>
                <a:ea typeface="Calibri"/>
                <a:cs typeface="Times New Roman"/>
              </a:rPr>
              <a:t> los migrantes han consentido y buscado la ayuda de un tercero, la victima no ha consentido y si lo han hecho le resta valor  pues lo actuado ha sido por el </a:t>
            </a:r>
            <a:r>
              <a:rPr lang="es-NI" sz="1600" dirty="0" err="1" smtClean="0">
                <a:solidFill>
                  <a:srgbClr val="000099"/>
                </a:solidFill>
                <a:ea typeface="Calibri"/>
                <a:cs typeface="Times New Roman"/>
              </a:rPr>
              <a:t>enga</a:t>
            </a:r>
            <a:r>
              <a:rPr lang="es-ES_tradnl" sz="1600" dirty="0" err="1" smtClean="0">
                <a:solidFill>
                  <a:srgbClr val="000099"/>
                </a:solidFill>
                <a:ea typeface="Calibri"/>
                <a:cs typeface="Times New Roman"/>
              </a:rPr>
              <a:t>ño</a:t>
            </a:r>
            <a:endParaRPr lang="es-ES_tradnl" sz="1600" dirty="0" smtClean="0">
              <a:solidFill>
                <a:srgbClr val="000099"/>
              </a:solidFill>
              <a:ea typeface="Calibri"/>
              <a:cs typeface="Times New Roman"/>
            </a:endParaRPr>
          </a:p>
          <a:p>
            <a:pPr marL="342900" indent="-342900" algn="just">
              <a:lnSpc>
                <a:spcPct val="115000"/>
              </a:lnSpc>
              <a:spcAft>
                <a:spcPts val="0"/>
              </a:spcAft>
              <a:buClr>
                <a:srgbClr val="FF3300"/>
              </a:buClr>
              <a:buFont typeface="Wingdings" pitchFamily="2" charset="2"/>
              <a:buChar char="ü"/>
              <a:defRPr/>
            </a:pPr>
            <a:r>
              <a:rPr lang="es-ES_tradnl" sz="1600" b="1" dirty="0" smtClean="0">
                <a:solidFill>
                  <a:srgbClr val="FF6600"/>
                </a:solidFill>
                <a:ea typeface="Calibri"/>
                <a:cs typeface="Times New Roman"/>
              </a:rPr>
              <a:t>Explotación </a:t>
            </a:r>
            <a:r>
              <a:rPr lang="es-ES_tradnl" sz="1600" dirty="0" smtClean="0">
                <a:solidFill>
                  <a:srgbClr val="000099"/>
                </a:solidFill>
                <a:ea typeface="Calibri"/>
                <a:cs typeface="Times New Roman"/>
              </a:rPr>
              <a:t>el tráfico termina con la llegado del migrante al lugar de destino, la trata es la explotación persistente de las víctimas</a:t>
            </a:r>
          </a:p>
          <a:p>
            <a:pPr marL="342900" indent="-342900" algn="just">
              <a:lnSpc>
                <a:spcPct val="115000"/>
              </a:lnSpc>
              <a:spcAft>
                <a:spcPts val="0"/>
              </a:spcAft>
              <a:buClr>
                <a:srgbClr val="FF3300"/>
              </a:buClr>
              <a:buFont typeface="Wingdings" pitchFamily="2" charset="2"/>
              <a:buChar char="ü"/>
              <a:defRPr/>
            </a:pPr>
            <a:r>
              <a:rPr lang="es-ES_tradnl" sz="1600" b="1" dirty="0" smtClean="0">
                <a:solidFill>
                  <a:srgbClr val="FF6600"/>
                </a:solidFill>
                <a:ea typeface="Calibri"/>
                <a:cs typeface="Times New Roman"/>
              </a:rPr>
              <a:t>Transnacionalidad </a:t>
            </a:r>
            <a:r>
              <a:rPr lang="es-ES_tradnl" sz="1600" dirty="0" smtClean="0">
                <a:solidFill>
                  <a:srgbClr val="000099"/>
                </a:solidFill>
                <a:ea typeface="Calibri"/>
                <a:cs typeface="Times New Roman"/>
              </a:rPr>
              <a:t>el tráfico es transnacional la trata es interna o desplazadas a otro lugar</a:t>
            </a:r>
            <a:endParaRPr lang="en-US" sz="1600" dirty="0">
              <a:solidFill>
                <a:srgbClr val="FF6600"/>
              </a:solidFill>
              <a:ea typeface="Calibri"/>
              <a:cs typeface="Times New Roman"/>
            </a:endParaRPr>
          </a:p>
        </p:txBody>
      </p:sp>
      <p:sp>
        <p:nvSpPr>
          <p:cNvPr id="6" name="3 Cuadro de texto"/>
          <p:cNvSpPr txBox="1"/>
          <p:nvPr/>
        </p:nvSpPr>
        <p:spPr>
          <a:xfrm>
            <a:off x="548471" y="1484784"/>
            <a:ext cx="2808312" cy="4824686"/>
          </a:xfrm>
          <a:prstGeom prst="rect">
            <a:avLst/>
          </a:prstGeom>
          <a:noFill/>
          <a:ln w="6350">
            <a:solidFill>
              <a:srgbClr val="FF6600"/>
            </a:solidFill>
          </a:ln>
          <a:effectLst/>
        </p:spPr>
        <p:style>
          <a:lnRef idx="0">
            <a:schemeClr val="accent1"/>
          </a:lnRef>
          <a:fillRef idx="0">
            <a:schemeClr val="accent1"/>
          </a:fillRef>
          <a:effectRef idx="0">
            <a:schemeClr val="accent1"/>
          </a:effectRef>
          <a:fontRef idx="minor">
            <a:schemeClr val="dk1"/>
          </a:fontRef>
        </p:style>
        <p:txBody>
          <a:bodyPr/>
          <a:lstStyle/>
          <a:p>
            <a:pPr marL="285750" indent="-285750">
              <a:lnSpc>
                <a:spcPct val="115000"/>
              </a:lnSpc>
              <a:spcAft>
                <a:spcPts val="1000"/>
              </a:spcAft>
              <a:buClr>
                <a:srgbClr val="FF6600"/>
              </a:buClr>
              <a:buFont typeface="Wingdings" pitchFamily="2" charset="2"/>
              <a:buChar char="ü"/>
              <a:defRPr/>
            </a:pPr>
            <a:r>
              <a:rPr lang="es-ES_tradnl" sz="1600" b="1" dirty="0" smtClean="0">
                <a:solidFill>
                  <a:srgbClr val="FF6600"/>
                </a:solidFill>
                <a:ea typeface="Calibri"/>
                <a:cs typeface="Times New Roman"/>
              </a:rPr>
              <a:t>Trata y Trafico </a:t>
            </a:r>
            <a:r>
              <a:rPr lang="es-ES_tradnl" sz="1600" dirty="0" smtClean="0">
                <a:solidFill>
                  <a:srgbClr val="000099"/>
                </a:solidFill>
                <a:ea typeface="Calibri"/>
                <a:cs typeface="Times New Roman"/>
              </a:rPr>
              <a:t>implican movimientos o desplazamientos de seres humanos y una operación comercial para obtener un beneficio económico</a:t>
            </a:r>
          </a:p>
          <a:p>
            <a:pPr marL="285750" indent="-285750">
              <a:lnSpc>
                <a:spcPct val="115000"/>
              </a:lnSpc>
              <a:spcAft>
                <a:spcPts val="1000"/>
              </a:spcAft>
              <a:buClr>
                <a:srgbClr val="FF6600"/>
              </a:buClr>
              <a:buFont typeface="Wingdings" pitchFamily="2" charset="2"/>
              <a:buChar char="ü"/>
              <a:defRPr/>
            </a:pPr>
            <a:r>
              <a:rPr lang="es-ES_tradnl" sz="1600" b="1" dirty="0" smtClean="0">
                <a:solidFill>
                  <a:srgbClr val="FF6600"/>
                </a:solidFill>
                <a:ea typeface="Calibri"/>
                <a:cs typeface="Times New Roman"/>
              </a:rPr>
              <a:t>Trafico</a:t>
            </a:r>
            <a:r>
              <a:rPr lang="es-ES_tradnl" sz="1600" b="1" dirty="0" smtClean="0">
                <a:solidFill>
                  <a:srgbClr val="000099"/>
                </a:solidFill>
                <a:ea typeface="Calibri"/>
                <a:cs typeface="Times New Roman"/>
              </a:rPr>
              <a:t> </a:t>
            </a:r>
            <a:r>
              <a:rPr lang="es-ES_tradnl" sz="1600" dirty="0" smtClean="0">
                <a:solidFill>
                  <a:srgbClr val="000099"/>
                </a:solidFill>
                <a:ea typeface="Calibri"/>
                <a:cs typeface="Times New Roman"/>
              </a:rPr>
              <a:t>el precio es convenido y pagado por el migrante irregular siendo la fuente del ingreso del traficante</a:t>
            </a:r>
          </a:p>
          <a:p>
            <a:pPr marL="285750" indent="-285750">
              <a:lnSpc>
                <a:spcPct val="115000"/>
              </a:lnSpc>
              <a:spcAft>
                <a:spcPts val="1000"/>
              </a:spcAft>
              <a:buClr>
                <a:srgbClr val="FF6600"/>
              </a:buClr>
              <a:buFont typeface="Wingdings" pitchFamily="2" charset="2"/>
              <a:buChar char="ü"/>
              <a:defRPr/>
            </a:pPr>
            <a:r>
              <a:rPr lang="es-ES_tradnl" sz="1600" b="1" dirty="0" smtClean="0">
                <a:solidFill>
                  <a:srgbClr val="FF6600"/>
                </a:solidFill>
                <a:ea typeface="Calibri"/>
                <a:cs typeface="Times New Roman"/>
              </a:rPr>
              <a:t>Trata</a:t>
            </a:r>
            <a:r>
              <a:rPr lang="es-ES_tradnl" sz="1600" dirty="0" smtClean="0">
                <a:solidFill>
                  <a:srgbClr val="000099"/>
                </a:solidFill>
                <a:ea typeface="Calibri"/>
                <a:cs typeface="Times New Roman"/>
              </a:rPr>
              <a:t> el tratante obtiene beneficios económicos que provienen de las víctimas</a:t>
            </a:r>
            <a:endParaRPr lang="es-ES_tradnl" sz="1600" dirty="0">
              <a:solidFill>
                <a:srgbClr val="000099"/>
              </a:solidFill>
              <a:ea typeface="Calibri"/>
              <a:cs typeface="Times New Roman"/>
            </a:endParaRPr>
          </a:p>
        </p:txBody>
      </p:sp>
      <p:sp>
        <p:nvSpPr>
          <p:cNvPr id="7173" name="6 CuadroTexto"/>
          <p:cNvSpPr txBox="1">
            <a:spLocks noChangeArrowheads="1"/>
          </p:cNvSpPr>
          <p:nvPr/>
        </p:nvSpPr>
        <p:spPr bwMode="auto">
          <a:xfrm>
            <a:off x="1727176" y="116632"/>
            <a:ext cx="7416824" cy="707886"/>
          </a:xfrm>
          <a:prstGeom prst="rect">
            <a:avLst/>
          </a:prstGeom>
          <a:noFill/>
          <a:ln w="9525">
            <a:noFill/>
            <a:miter lim="800000"/>
            <a:headEnd/>
            <a:tailEnd/>
          </a:ln>
        </p:spPr>
        <p:txBody>
          <a:bodyPr wrap="square">
            <a:spAutoFit/>
          </a:bodyPr>
          <a:lstStyle/>
          <a:p>
            <a:pPr algn="ctr"/>
            <a:r>
              <a:rPr lang="es-NI" sz="2000" b="1" dirty="0" smtClean="0">
                <a:solidFill>
                  <a:srgbClr val="FF6600"/>
                </a:solidFill>
              </a:rPr>
              <a:t>Semejanzas y Diferencias entre Trata de Personas y tráfico ilícito de migrantes</a:t>
            </a:r>
            <a:endParaRPr lang="en-US" sz="2000" b="1" dirty="0">
              <a:solidFill>
                <a:srgbClr val="FF6600"/>
              </a:solidFill>
            </a:endParaRPr>
          </a:p>
        </p:txBody>
      </p:sp>
    </p:spTree>
    <p:extLst>
      <p:ext uri="{BB962C8B-B14F-4D97-AF65-F5344CB8AC3E}">
        <p14:creationId xmlns:p14="http://schemas.microsoft.com/office/powerpoint/2010/main" xmlns="" val="624683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412776"/>
            <a:ext cx="8229600" cy="4389120"/>
          </a:xfrm>
        </p:spPr>
        <p:txBody>
          <a:bodyPr>
            <a:normAutofit fontScale="92500" lnSpcReduction="10000"/>
          </a:bodyPr>
          <a:lstStyle/>
          <a:p>
            <a:pPr>
              <a:buNone/>
            </a:pPr>
            <a:r>
              <a:rPr lang="es-ES" sz="2000" dirty="0" smtClean="0">
                <a:solidFill>
                  <a:srgbClr val="000099"/>
                </a:solidFill>
              </a:rPr>
              <a:t>La trata de personas con fines de explotación laboral puede tomar dos formas particulares:</a:t>
            </a:r>
            <a:r>
              <a:rPr lang="es-ES" sz="2000" dirty="0" smtClean="0"/>
              <a:t> </a:t>
            </a:r>
            <a:r>
              <a:rPr lang="es-ES" sz="2000" i="1" dirty="0" smtClean="0">
                <a:solidFill>
                  <a:srgbClr val="FF6600"/>
                </a:solidFill>
              </a:rPr>
              <a:t>servidumbre por deuda  y servidumbre doméstica</a:t>
            </a:r>
          </a:p>
          <a:p>
            <a:pPr>
              <a:buNone/>
            </a:pPr>
            <a:endParaRPr lang="es-ES" sz="2000" dirty="0" smtClean="0"/>
          </a:p>
          <a:p>
            <a:pPr>
              <a:buNone/>
            </a:pPr>
            <a:r>
              <a:rPr lang="es-ES" sz="2000" i="1" dirty="0" smtClean="0">
                <a:solidFill>
                  <a:srgbClr val="FF6600"/>
                </a:solidFill>
              </a:rPr>
              <a:t>Trata interna: </a:t>
            </a:r>
            <a:r>
              <a:rPr lang="es-ES" sz="2000" dirty="0" smtClean="0">
                <a:solidFill>
                  <a:srgbClr val="000099"/>
                </a:solidFill>
              </a:rPr>
              <a:t>las víctimas  fueron sometidas a la explotación laboral en su propio país, no implica traslados fuera del territorio – servidumbre doméstica (caso de las llamadas hijas de casa)</a:t>
            </a:r>
          </a:p>
          <a:p>
            <a:pPr>
              <a:buNone/>
            </a:pPr>
            <a:endParaRPr lang="es-ES" sz="2000" i="1" dirty="0" smtClean="0"/>
          </a:p>
          <a:p>
            <a:pPr>
              <a:buNone/>
            </a:pPr>
            <a:r>
              <a:rPr lang="es-ES" sz="2000" i="1" dirty="0" smtClean="0">
                <a:solidFill>
                  <a:srgbClr val="FF6600"/>
                </a:solidFill>
              </a:rPr>
              <a:t>Trata externa: </a:t>
            </a:r>
            <a:r>
              <a:rPr lang="es-ES" sz="2000" dirty="0" smtClean="0">
                <a:solidFill>
                  <a:srgbClr val="000099"/>
                </a:solidFill>
              </a:rPr>
              <a:t>la víctima fue desde el primer momento engañada y reclutada (reclutamiento activo), con la finalidad de ser explotada laboralmente fuera de su país de origen (servidumbre doméstica)</a:t>
            </a:r>
          </a:p>
          <a:p>
            <a:pPr>
              <a:buNone/>
            </a:pPr>
            <a:endParaRPr lang="es-ES" sz="2000" i="1" dirty="0" smtClean="0"/>
          </a:p>
          <a:p>
            <a:pPr>
              <a:buNone/>
            </a:pPr>
            <a:r>
              <a:rPr lang="es-ES" sz="2000" i="1" dirty="0" smtClean="0">
                <a:solidFill>
                  <a:srgbClr val="FF6600"/>
                </a:solidFill>
              </a:rPr>
              <a:t>Trata derivada de la migración: </a:t>
            </a:r>
            <a:r>
              <a:rPr lang="es-ES" sz="2000" dirty="0" smtClean="0">
                <a:solidFill>
                  <a:srgbClr val="000099"/>
                </a:solidFill>
              </a:rPr>
              <a:t>la víctima emigró y fue captada por las redes en el país de destino o durante el tránsito: trabajadores y trabajadoras migrantes.</a:t>
            </a:r>
          </a:p>
          <a:p>
            <a:pPr>
              <a:buNone/>
            </a:pPr>
            <a:endParaRPr lang="es-ES" sz="2000" i="1" dirty="0"/>
          </a:p>
        </p:txBody>
      </p:sp>
      <p:sp>
        <p:nvSpPr>
          <p:cNvPr id="4" name="1 Título"/>
          <p:cNvSpPr txBox="1">
            <a:spLocks/>
          </p:cNvSpPr>
          <p:nvPr/>
        </p:nvSpPr>
        <p:spPr>
          <a:xfrm>
            <a:off x="914400" y="0"/>
            <a:ext cx="8229600" cy="504056"/>
          </a:xfrm>
          <a:prstGeom prst="rect">
            <a:avLst/>
          </a:prstGeom>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000" b="1" i="0" u="none" strike="noStrike" kern="1200" cap="none" spc="0" normalizeH="0" baseline="0" noProof="0" dirty="0" smtClean="0">
                <a:ln>
                  <a:noFill/>
                </a:ln>
                <a:solidFill>
                  <a:srgbClr val="FF6600"/>
                </a:solidFill>
                <a:effectLst/>
                <a:uLnTx/>
                <a:uFillTx/>
                <a:latin typeface="Arial" pitchFamily="34" charset="0"/>
                <a:ea typeface="+mj-ea"/>
                <a:cs typeface="Arial" pitchFamily="34" charset="0"/>
              </a:rPr>
              <a:t>Protección Consular: TdP Laboral y Tráfico Ilícito de Migrantes</a:t>
            </a:r>
            <a:endParaRPr kumimoji="0" lang="es-ES" sz="2000" b="1" i="0" u="none" strike="noStrike" kern="1200" cap="none" spc="0" normalizeH="0" baseline="0" noProof="0" dirty="0">
              <a:ln>
                <a:noFill/>
              </a:ln>
              <a:solidFill>
                <a:srgbClr val="FF6600"/>
              </a:solidFill>
              <a:effectLst/>
              <a:uLnTx/>
              <a:uFillTx/>
              <a:latin typeface="Arial" pitchFamily="34" charset="0"/>
              <a:ea typeface="+mj-ea"/>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188640"/>
            <a:ext cx="8229600" cy="506320"/>
          </a:xfrm>
        </p:spPr>
        <p:txBody>
          <a:bodyPr>
            <a:normAutofit/>
          </a:bodyPr>
          <a:lstStyle/>
          <a:p>
            <a:pPr algn="ctr"/>
            <a:r>
              <a:rPr lang="es-ES" sz="2000" b="1" dirty="0" smtClean="0">
                <a:solidFill>
                  <a:srgbClr val="FF6600"/>
                </a:solidFill>
                <a:latin typeface="Arial" pitchFamily="34" charset="0"/>
                <a:cs typeface="Arial" pitchFamily="34" charset="0"/>
              </a:rPr>
              <a:t>Protección Consular: TdP Laboral y Tráfico Ilícito de Migrantes</a:t>
            </a:r>
          </a:p>
        </p:txBody>
      </p:sp>
      <p:sp>
        <p:nvSpPr>
          <p:cNvPr id="3" name="2 Marcador de contenido"/>
          <p:cNvSpPr>
            <a:spLocks noGrp="1"/>
          </p:cNvSpPr>
          <p:nvPr>
            <p:ph idx="1"/>
          </p:nvPr>
        </p:nvSpPr>
        <p:spPr>
          <a:xfrm>
            <a:off x="323528" y="1601416"/>
            <a:ext cx="8568952" cy="4347864"/>
          </a:xfrm>
        </p:spPr>
        <p:txBody>
          <a:bodyPr>
            <a:normAutofit fontScale="92500" lnSpcReduction="10000"/>
          </a:bodyPr>
          <a:lstStyle/>
          <a:p>
            <a:pPr>
              <a:buNone/>
            </a:pPr>
            <a:r>
              <a:rPr lang="es-ES" sz="1800" b="1" i="1" dirty="0" smtClean="0">
                <a:solidFill>
                  <a:srgbClr val="FF6600"/>
                </a:solidFill>
              </a:rPr>
              <a:t>Limitaciones para la detección de la TdP con fines de explotación laboral</a:t>
            </a:r>
          </a:p>
          <a:p>
            <a:pPr>
              <a:buNone/>
            </a:pPr>
            <a:endParaRPr lang="es-ES" sz="1800" b="1" i="1" dirty="0" smtClean="0">
              <a:solidFill>
                <a:srgbClr val="FF6600"/>
              </a:solidFill>
            </a:endParaRPr>
          </a:p>
          <a:p>
            <a:pPr algn="just">
              <a:buClr>
                <a:srgbClr val="FF6600"/>
              </a:buClr>
              <a:buFont typeface="Wingdings" pitchFamily="2" charset="2"/>
              <a:buChar char="Ø"/>
            </a:pPr>
            <a:r>
              <a:rPr lang="es-CR" sz="2000" dirty="0" smtClean="0">
                <a:solidFill>
                  <a:srgbClr val="000099"/>
                </a:solidFill>
                <a:latin typeface="Arial" pitchFamily="34" charset="0"/>
                <a:cs typeface="Arial" pitchFamily="34" charset="0"/>
              </a:rPr>
              <a:t>Normalización de las condiciones de explotación- contexto económico- tolerancia </a:t>
            </a:r>
          </a:p>
          <a:p>
            <a:pPr marL="0" indent="0" algn="just">
              <a:buClr>
                <a:srgbClr val="FF6600"/>
              </a:buClr>
              <a:buNone/>
            </a:pPr>
            <a:endParaRPr lang="es-CR" sz="2000" dirty="0" smtClean="0">
              <a:solidFill>
                <a:srgbClr val="000099"/>
              </a:solidFill>
              <a:latin typeface="Arial" pitchFamily="34" charset="0"/>
              <a:cs typeface="Arial" pitchFamily="34" charset="0"/>
            </a:endParaRPr>
          </a:p>
          <a:p>
            <a:pPr algn="just">
              <a:buClr>
                <a:srgbClr val="FF6600"/>
              </a:buClr>
              <a:buFont typeface="Wingdings" pitchFamily="2" charset="2"/>
              <a:buChar char="Ø"/>
            </a:pPr>
            <a:r>
              <a:rPr lang="es-CR" sz="2000" dirty="0" smtClean="0">
                <a:solidFill>
                  <a:srgbClr val="000099"/>
                </a:solidFill>
                <a:latin typeface="Arial" pitchFamily="34" charset="0"/>
                <a:cs typeface="Arial" pitchFamily="34" charset="0"/>
              </a:rPr>
              <a:t>Mínimas denuncias</a:t>
            </a:r>
          </a:p>
          <a:p>
            <a:pPr algn="just">
              <a:buClr>
                <a:srgbClr val="FF6600"/>
              </a:buClr>
              <a:buFont typeface="Wingdings" pitchFamily="2" charset="2"/>
              <a:buChar char="Ø"/>
            </a:pPr>
            <a:endParaRPr lang="es-CR" sz="2000" dirty="0" smtClean="0">
              <a:solidFill>
                <a:srgbClr val="000099"/>
              </a:solidFill>
              <a:latin typeface="Arial" pitchFamily="34" charset="0"/>
              <a:cs typeface="Arial" pitchFamily="34" charset="0"/>
            </a:endParaRPr>
          </a:p>
          <a:p>
            <a:pPr algn="just">
              <a:buClr>
                <a:srgbClr val="FF6600"/>
              </a:buClr>
              <a:buFont typeface="Wingdings" pitchFamily="2" charset="2"/>
              <a:buChar char="Ø"/>
            </a:pPr>
            <a:r>
              <a:rPr lang="es-CR" sz="2000" dirty="0" smtClean="0">
                <a:solidFill>
                  <a:srgbClr val="000099"/>
                </a:solidFill>
                <a:latin typeface="Arial" pitchFamily="34" charset="0"/>
                <a:cs typeface="Arial" pitchFamily="34" charset="0"/>
              </a:rPr>
              <a:t>Limitaciones en las legislaciones/ Reformas a Códigos Penales (Arto 182 CP - Nicaragua)</a:t>
            </a:r>
            <a:endParaRPr lang="es-CR" sz="2000" i="1" dirty="0" smtClean="0">
              <a:solidFill>
                <a:srgbClr val="000099"/>
              </a:solidFill>
              <a:latin typeface="Arial" pitchFamily="34" charset="0"/>
              <a:cs typeface="Arial" pitchFamily="34" charset="0"/>
            </a:endParaRPr>
          </a:p>
          <a:p>
            <a:pPr algn="just">
              <a:buClr>
                <a:srgbClr val="FF6600"/>
              </a:buClr>
              <a:buFont typeface="Wingdings" pitchFamily="2" charset="2"/>
              <a:buChar char="Ø"/>
            </a:pPr>
            <a:r>
              <a:rPr lang="es-CR" sz="2000" dirty="0" smtClean="0">
                <a:solidFill>
                  <a:srgbClr val="000099"/>
                </a:solidFill>
                <a:latin typeface="Arial" pitchFamily="34" charset="0"/>
                <a:cs typeface="Arial" pitchFamily="34" charset="0"/>
              </a:rPr>
              <a:t>Subregistro de casos, limitaciones en la generación de información, visibilización de las modalidades de trata.</a:t>
            </a:r>
          </a:p>
          <a:p>
            <a:pPr algn="just">
              <a:buClr>
                <a:srgbClr val="FF6600"/>
              </a:buClr>
              <a:buFont typeface="Wingdings" pitchFamily="2" charset="2"/>
              <a:buChar char="Ø"/>
            </a:pPr>
            <a:endParaRPr lang="es-CR" sz="2000" dirty="0" smtClean="0">
              <a:solidFill>
                <a:srgbClr val="000099"/>
              </a:solidFill>
              <a:latin typeface="Arial" pitchFamily="34" charset="0"/>
              <a:cs typeface="Arial" pitchFamily="34" charset="0"/>
            </a:endParaRPr>
          </a:p>
          <a:p>
            <a:pPr algn="just">
              <a:buClr>
                <a:srgbClr val="FF6600"/>
              </a:buClr>
              <a:buFont typeface="Wingdings" pitchFamily="2" charset="2"/>
              <a:buChar char="Ø"/>
            </a:pPr>
            <a:r>
              <a:rPr lang="es-CR" sz="2000" dirty="0" smtClean="0">
                <a:solidFill>
                  <a:srgbClr val="000099"/>
                </a:solidFill>
                <a:latin typeface="Arial" pitchFamily="34" charset="0"/>
                <a:cs typeface="Arial" pitchFamily="34" charset="0"/>
              </a:rPr>
              <a:t>Limitaciones de personal  y recursos para la persecución de este </a:t>
            </a:r>
            <a:r>
              <a:rPr lang="es-CR" sz="2000" dirty="0" err="1" smtClean="0">
                <a:solidFill>
                  <a:srgbClr val="000099"/>
                </a:solidFill>
                <a:latin typeface="Arial" pitchFamily="34" charset="0"/>
                <a:cs typeface="Arial" pitchFamily="34" charset="0"/>
              </a:rPr>
              <a:t>délito</a:t>
            </a:r>
            <a:r>
              <a:rPr lang="es-CR" sz="2000" dirty="0" smtClean="0">
                <a:solidFill>
                  <a:srgbClr val="000099"/>
                </a:solidFill>
                <a:latin typeface="Arial" pitchFamily="34" charset="0"/>
                <a:cs typeface="Arial" pitchFamily="34" charset="0"/>
              </a:rPr>
              <a:t> en los órganos policiales.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71600" y="188640"/>
            <a:ext cx="7941568" cy="432048"/>
          </a:xfrm>
        </p:spPr>
        <p:txBody>
          <a:bodyPr>
            <a:normAutofit/>
          </a:bodyPr>
          <a:lstStyle/>
          <a:p>
            <a:r>
              <a:rPr lang="es-ES" sz="2000" b="1" dirty="0" smtClean="0">
                <a:solidFill>
                  <a:srgbClr val="FF6600"/>
                </a:solidFill>
                <a:latin typeface="Arial" pitchFamily="34" charset="0"/>
                <a:cs typeface="Arial" pitchFamily="34" charset="0"/>
              </a:rPr>
              <a:t>Protección Consular: TdP Laboral y Tráfico Ilícito de Migrantes</a:t>
            </a:r>
          </a:p>
        </p:txBody>
      </p:sp>
      <p:sp>
        <p:nvSpPr>
          <p:cNvPr id="3" name="2 Marcador de contenido"/>
          <p:cNvSpPr>
            <a:spLocks noGrp="1"/>
          </p:cNvSpPr>
          <p:nvPr>
            <p:ph idx="1"/>
          </p:nvPr>
        </p:nvSpPr>
        <p:spPr>
          <a:xfrm>
            <a:off x="395536" y="1988840"/>
            <a:ext cx="8496944" cy="3240360"/>
          </a:xfrm>
        </p:spPr>
        <p:txBody>
          <a:bodyPr>
            <a:normAutofit/>
          </a:bodyPr>
          <a:lstStyle/>
          <a:p>
            <a:pPr algn="just">
              <a:buClr>
                <a:srgbClr val="FF6600"/>
              </a:buClr>
              <a:buFont typeface="Wingdings" pitchFamily="2" charset="2"/>
              <a:buChar char="Ø"/>
            </a:pPr>
            <a:r>
              <a:rPr lang="es-CR" sz="2400" dirty="0" smtClean="0">
                <a:solidFill>
                  <a:srgbClr val="000099"/>
                </a:solidFill>
                <a:latin typeface="Arial" pitchFamily="34" charset="0"/>
                <a:cs typeface="Arial" pitchFamily="34" charset="0"/>
              </a:rPr>
              <a:t>Limitaciones de autoridades laborales para identificar situaciones de trata laboral/ </a:t>
            </a:r>
            <a:r>
              <a:rPr lang="es-CR" sz="2400" b="1" i="1" dirty="0" smtClean="0">
                <a:solidFill>
                  <a:srgbClr val="FF6600"/>
                </a:solidFill>
                <a:latin typeface="Arial" pitchFamily="34" charset="0"/>
                <a:cs typeface="Arial" pitchFamily="34" charset="0"/>
              </a:rPr>
              <a:t>ámbito penal versus ámbito laboral (país de origen y destino)</a:t>
            </a:r>
          </a:p>
          <a:p>
            <a:pPr marL="0" indent="0" algn="just">
              <a:buClr>
                <a:srgbClr val="FF6600"/>
              </a:buClr>
              <a:buNone/>
            </a:pPr>
            <a:endParaRPr lang="es-CR" sz="2400" b="1" i="1" dirty="0" smtClean="0">
              <a:solidFill>
                <a:srgbClr val="FF6600"/>
              </a:solidFill>
              <a:latin typeface="Arial" pitchFamily="34" charset="0"/>
              <a:cs typeface="Arial" pitchFamily="34" charset="0"/>
            </a:endParaRPr>
          </a:p>
          <a:p>
            <a:pPr algn="just">
              <a:buClr>
                <a:srgbClr val="FF6600"/>
              </a:buClr>
              <a:buFont typeface="Wingdings" pitchFamily="2" charset="2"/>
              <a:buChar char="Ø"/>
            </a:pPr>
            <a:r>
              <a:rPr lang="es-CR" sz="2400" dirty="0" smtClean="0">
                <a:latin typeface="Arial" pitchFamily="34" charset="0"/>
                <a:cs typeface="Arial" pitchFamily="34" charset="0"/>
              </a:rPr>
              <a:t> </a:t>
            </a:r>
            <a:r>
              <a:rPr lang="es-CR" sz="2400" dirty="0" smtClean="0">
                <a:solidFill>
                  <a:srgbClr val="000099"/>
                </a:solidFill>
                <a:latin typeface="Arial" pitchFamily="34" charset="0"/>
                <a:cs typeface="Arial" pitchFamily="34" charset="0"/>
              </a:rPr>
              <a:t>Ausencia de mecanismos para identificar a víctimas de trata de personas dentro de los grupos de migrantes irregulares a disposición de las autoridades migratorias y consulares.</a:t>
            </a:r>
          </a:p>
          <a:p>
            <a:pPr>
              <a:buFont typeface="Courier New" pitchFamily="49" charset="0"/>
              <a:buChar char="o"/>
            </a:pPr>
            <a:endParaRPr lang="es-CR" sz="2000" dirty="0" smtClean="0">
              <a:latin typeface="Arial" pitchFamily="34" charset="0"/>
              <a:cs typeface="Arial" pitchFamily="34" charset="0"/>
            </a:endParaRPr>
          </a:p>
          <a:p>
            <a:pPr>
              <a:buFont typeface="Courier New" pitchFamily="49" charset="0"/>
              <a:buChar char="o"/>
            </a:pPr>
            <a:endParaRPr lang="es-CR" sz="2800" dirty="0" smtClean="0"/>
          </a:p>
          <a:p>
            <a:pPr>
              <a:buNone/>
            </a:pPr>
            <a:endParaRPr lang="es-ES" sz="3600" dirty="0" smtClean="0"/>
          </a:p>
          <a:p>
            <a:pPr>
              <a:buNone/>
            </a:pPr>
            <a:endParaRPr lang="es-ES" sz="36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698</TotalTime>
  <Words>1215</Words>
  <Application>Microsoft Office PowerPoint</Application>
  <PresentationFormat>Presentación en pantalla (4:3)</PresentationFormat>
  <Paragraphs>121</Paragraphs>
  <Slides>12</Slides>
  <Notes>5</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2_Default Design</vt:lpstr>
      <vt:lpstr>Diapositiva 1</vt:lpstr>
      <vt:lpstr>Diapositiva 2</vt:lpstr>
      <vt:lpstr>Protección Consular: TdP Laboral y Tráfico Ilícito de Migrantes</vt:lpstr>
      <vt:lpstr>Protección Consular: TdP Laboral y Tráfico Ilícito de Migrantes</vt:lpstr>
      <vt:lpstr>Protección Consular: TdP Laboral y Tráfico Ilícito de Migrantes</vt:lpstr>
      <vt:lpstr>Diapositiva 6</vt:lpstr>
      <vt:lpstr>Diapositiva 7</vt:lpstr>
      <vt:lpstr>Protección Consular: TdP Laboral y Tráfico Ilícito de Migrantes</vt:lpstr>
      <vt:lpstr>Protección Consular: TdP Laboral y Tráfico Ilícito de Migrantes</vt:lpstr>
      <vt:lpstr>Protección Consular: TdP Laboral y Tráfico Ilícito de Migrantes</vt:lpstr>
      <vt:lpstr>Protección Consular: TdP Laboral y Tráfico Ilícito de Migrantes</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Heydi</dc:creator>
  <cp:lastModifiedBy>IT</cp:lastModifiedBy>
  <cp:revision>39</cp:revision>
  <cp:lastPrinted>2012-05-03T14:56:13Z</cp:lastPrinted>
  <dcterms:created xsi:type="dcterms:W3CDTF">2012-04-30T10:53:27Z</dcterms:created>
  <dcterms:modified xsi:type="dcterms:W3CDTF">2012-05-03T20:18:15Z</dcterms:modified>
</cp:coreProperties>
</file>