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3" r:id="rId3"/>
    <p:sldId id="262" r:id="rId4"/>
    <p:sldId id="258" r:id="rId5"/>
    <p:sldId id="261" r:id="rId6"/>
    <p:sldId id="264" r:id="rId7"/>
    <p:sldId id="265" r:id="rId8"/>
    <p:sldId id="271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47" autoAdjust="0"/>
  </p:normalViewPr>
  <p:slideViewPr>
    <p:cSldViewPr>
      <p:cViewPr>
        <p:scale>
          <a:sx n="49" d="100"/>
          <a:sy n="49" d="100"/>
        </p:scale>
        <p:origin x="-108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54C04-2B62-41B4-AC4D-79E023F4A5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C230-7487-478C-8EF1-90E7761D68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8F91-8DD7-4239-BEE2-8500D082F8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E46E2-F35B-45FC-A1EF-BF3296C583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50A30-144D-4DCF-A30B-E79220DEC6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BA9C2-B553-45D2-8561-2A43EDCCEF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D20DA-8E9A-4EDE-AE0E-7BAEA63B90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CCB1A-1AEC-43B2-A3E3-635A54DC6D5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C7A2-206D-40AC-96AE-9D0CE091AB7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847AA-1B7D-4B38-84D9-03BFCFD111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5288C-BC37-473B-BB03-3759E33037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0DFB026-ADA4-4977-9784-9C9D3D2709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502024"/>
            <a:ext cx="8229600" cy="1143000"/>
          </a:xfrm>
        </p:spPr>
        <p:txBody>
          <a:bodyPr/>
          <a:lstStyle/>
          <a:p>
            <a:r>
              <a:rPr lang="es-PA" sz="6600" dirty="0" smtClean="0">
                <a:solidFill>
                  <a:schemeClr val="bg1"/>
                </a:solidFill>
                <a:latin typeface="Georgia" pitchFamily="18" charset="0"/>
                <a:ea typeface="+mn-ea"/>
                <a:cs typeface="+mn-cs"/>
              </a:rPr>
              <a:t>Republica de Panamá</a:t>
            </a:r>
            <a:endParaRPr lang="es-ES" sz="6600" dirty="0" smtClean="0">
              <a:solidFill>
                <a:schemeClr val="bg1"/>
              </a:solidFill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6" y="980728"/>
            <a:ext cx="7113984" cy="5434013"/>
          </a:xfrm>
        </p:spPr>
        <p:txBody>
          <a:bodyPr/>
          <a:lstStyle/>
          <a:p>
            <a:pPr>
              <a:buNone/>
            </a:pPr>
            <a:endParaRPr lang="es-PA" dirty="0" smtClean="0"/>
          </a:p>
          <a:p>
            <a:endParaRPr lang="es-PA" dirty="0" smtClean="0"/>
          </a:p>
          <a:p>
            <a:endParaRPr lang="es-PA" dirty="0" smtClean="0"/>
          </a:p>
          <a:p>
            <a:pPr>
              <a:buFontTx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b="1" smtClean="0">
                <a:solidFill>
                  <a:srgbClr val="FFFF99"/>
                </a:solidFill>
              </a:rPr>
              <a:t>BASE LEGAL DEL SERVICIO NACIONAL DE MIGRACION</a:t>
            </a:r>
            <a:endParaRPr lang="es-MX" sz="3200" b="1" smtClean="0">
              <a:solidFill>
                <a:srgbClr val="FFFF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bg1"/>
                </a:solidFill>
              </a:rPr>
              <a:t>Decreto Ley 3 del 22 de febrero del 2008, por el cual se crea el Servicio Nacional de Migración, la Carrera Migratoria y se dicta otras disposiciones.</a:t>
            </a:r>
          </a:p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bg1"/>
                </a:solidFill>
              </a:rPr>
              <a:t>Decreto Ejecutivo Nº 320 de 8 de agosto de 2008 que reglamenta el Decreto Ley Nº 3 de 22 de febrero  de 2008, que crea el Servicio Nacional de Migración y dicta otras disposiciones.</a:t>
            </a:r>
          </a:p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bg1"/>
                </a:solidFill>
              </a:rPr>
              <a:t>Decreto Ejecutivo Nº 26 de 2 de marzo de 2009 que modifica, adiciona y deroga artículos del Decreto Ejecutivo Nº 320 de 8 de agosto de 2008, reglamentario del Decreto Ley Nº 3 de 22 de febrero de 2008 y dicta otras disposiciones.</a:t>
            </a:r>
          </a:p>
          <a:p>
            <a:pPr eaLnBrk="1" hangingPunct="1">
              <a:lnSpc>
                <a:spcPct val="90000"/>
              </a:lnSpc>
            </a:pPr>
            <a:endParaRPr lang="es-MX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200" b="1" smtClean="0">
                <a:solidFill>
                  <a:srgbClr val="FFFF99"/>
                </a:solidFill>
              </a:rPr>
              <a:t>LEY 15 DE 14 DE ABRIL DE 2010</a:t>
            </a:r>
            <a:br>
              <a:rPr lang="es-MX" sz="3200" b="1" smtClean="0">
                <a:solidFill>
                  <a:srgbClr val="FFFF99"/>
                </a:solidFill>
              </a:rPr>
            </a:br>
            <a:r>
              <a:rPr lang="es-MX" sz="2800" b="1" smtClean="0">
                <a:solidFill>
                  <a:srgbClr val="FFFF99"/>
                </a:solidFill>
              </a:rPr>
              <a:t>Que crea el Ministerio de Seguridad Pública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smtClean="0">
                <a:solidFill>
                  <a:schemeClr val="bg1"/>
                </a:solidFill>
              </a:rPr>
              <a:t>Artículo 11. </a:t>
            </a:r>
            <a:r>
              <a:rPr lang="es-ES" smtClean="0">
                <a:solidFill>
                  <a:schemeClr val="bg1"/>
                </a:solidFill>
              </a:rPr>
              <a:t>El Nivel Operativo estará constituido por los siguientes servicios de seguridad pública: la Policía Nacional, el Servicio Nacional Aeronaval, el Servicio Nacional de Fronteras y el Servicio Nacional de Migración, los cuales se rigen por sus respectivas leyes orgánicas, decretos y reglamentos.</a:t>
            </a:r>
          </a:p>
          <a:p>
            <a:pPr eaLnBrk="1" hangingPunct="1"/>
            <a:endParaRPr lang="es-MX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b="1" smtClean="0">
                <a:solidFill>
                  <a:srgbClr val="FFFF99"/>
                </a:solidFill>
              </a:rPr>
              <a:t>OBJETIVOS</a:t>
            </a:r>
            <a:endParaRPr lang="es-MX" b="1" smtClean="0">
              <a:solidFill>
                <a:srgbClr val="FFFF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 smtClean="0">
                <a:solidFill>
                  <a:schemeClr val="bg1"/>
                </a:solidFill>
              </a:rPr>
              <a:t>Regular el movimiento migratorio de entradas y salidas de los nacionales y de los extranjeros, la estadía de estos últimos en el territorio nacional; establecer los requisitos y procedimientos para adquirir la nacionalidad panameña por naturalización, y crear el Servicio Nacional de Migración y la Carrera Migratoria, sin perjuicio de lo dispuesto en tratados, convenios internacionales y acuerdos de integración ratificados por la República de Panamá y en leyes especiales.</a:t>
            </a:r>
          </a:p>
          <a:p>
            <a:pPr eaLnBrk="1" hangingPunct="1">
              <a:lnSpc>
                <a:spcPct val="90000"/>
              </a:lnSpc>
            </a:pPr>
            <a:endParaRPr lang="es-MX" sz="2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FFFF99"/>
                </a:solidFill>
              </a:rPr>
              <a:t>ASPECTOS LEGALES</a:t>
            </a:r>
            <a:endParaRPr lang="es-MX" b="1" smtClean="0">
              <a:solidFill>
                <a:srgbClr val="FFFF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800" smtClean="0">
                <a:solidFill>
                  <a:schemeClr val="bg1"/>
                </a:solidFill>
              </a:rPr>
              <a:t>El Servicio Nacional de Migración (SNM) presta una función pública de seguridad, administración, supervisión, control y aplicación de las políticas que dicte el  Órgano Ejecutivo de conformidad con el Decreto Ley Nº3 del 22 de febrero de 2008.</a:t>
            </a:r>
          </a:p>
          <a:p>
            <a:r>
              <a:rPr lang="es-ES_tradnl" sz="2800" smtClean="0">
                <a:solidFill>
                  <a:schemeClr val="bg1"/>
                </a:solidFill>
              </a:rPr>
              <a:t>El SNM, funcionará de manera ininterrumpida  en todo el territorio nacional y velará por el estricto  cumplimiento de las legislaciones migratorias vigentes.</a:t>
            </a:r>
            <a:endParaRPr lang="es-ES" sz="2800" smtClean="0">
              <a:solidFill>
                <a:schemeClr val="bg1"/>
              </a:solidFill>
            </a:endParaRPr>
          </a:p>
          <a:p>
            <a:pPr eaLnBrk="1" hangingPunct="1"/>
            <a:endParaRPr lang="es-MX" sz="2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smtClean="0">
                <a:solidFill>
                  <a:srgbClr val="FFFF99"/>
                </a:solidFill>
              </a:rPr>
              <a:t>PROCESO DE REGULARIZACIÓN MIGRATORIA </a:t>
            </a:r>
            <a:br>
              <a:rPr lang="es-ES_tradnl" sz="2800" b="1" smtClean="0">
                <a:solidFill>
                  <a:srgbClr val="FFFF99"/>
                </a:solidFill>
              </a:rPr>
            </a:br>
            <a:r>
              <a:rPr lang="es-ES_tradnl" sz="2800" b="1" smtClean="0">
                <a:solidFill>
                  <a:srgbClr val="FFFF99"/>
                </a:solidFill>
              </a:rPr>
              <a:t>“PANAMÁ CRISOL DE RAZAS”</a:t>
            </a:r>
            <a:endParaRPr lang="es-ES" sz="2800" b="1" smtClean="0">
              <a:solidFill>
                <a:srgbClr val="FFFF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1540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bg1"/>
                </a:solidFill>
              </a:rPr>
              <a:t>En el 2010 se realizaron cinco procesos de regularización migratoria extraordinaria, denominados “Panamá, Crisol de Razas y puesta en marcha otra entre el 21 al 25 de noviembre  . Se han regularizados en estos periodos mas de 17 mil extranjeros que residían en el país sin estatus migratorio. </a:t>
            </a:r>
          </a:p>
          <a:p>
            <a:pPr>
              <a:lnSpc>
                <a:spcPct val="90000"/>
              </a:lnSpc>
              <a:buNone/>
            </a:pPr>
            <a:endParaRPr lang="es-E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 dirty="0" smtClean="0">
                <a:solidFill>
                  <a:srgbClr val="FFFF99"/>
                </a:solidFill>
              </a:rPr>
              <a:t>Visión del Titulo</a:t>
            </a:r>
            <a:endParaRPr lang="es-ES" sz="3600" b="1" dirty="0" smtClean="0">
              <a:solidFill>
                <a:srgbClr val="FFFF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Panamá asumirá la presidencia Pro - Tempore  de la Conferencia Regional de Migración en el año 2012. Se prevé desarrollar el tema </a:t>
            </a:r>
            <a:r>
              <a:rPr lang="es-ES" b="1" i="1" dirty="0" smtClean="0">
                <a:solidFill>
                  <a:schemeClr val="bg1"/>
                </a:solidFill>
              </a:rPr>
              <a:t>“Seguridad en el marco de los Derechos Humanos de los Migrantes y los Flujos Migratorios Mixtos”</a:t>
            </a:r>
            <a:endParaRPr lang="es-ES" dirty="0" smtClean="0">
              <a:solidFill>
                <a:schemeClr val="bg1"/>
              </a:solidFill>
            </a:endParaRPr>
          </a:p>
          <a:p>
            <a:endParaRPr lang="es-ES" dirty="0" smtClean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139952" y="5373216"/>
            <a:ext cx="477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A" b="1" dirty="0" smtClean="0">
                <a:solidFill>
                  <a:srgbClr val="FFFF99"/>
                </a:solidFill>
              </a:rPr>
              <a:t>MIGRACION mas  ORDENADA Y SEGURA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2963"/>
            <a:ext cx="8229600" cy="1473200"/>
          </a:xfrm>
        </p:spPr>
        <p:txBody>
          <a:bodyPr/>
          <a:lstStyle/>
          <a:p>
            <a:pPr algn="ctr">
              <a:buFontTx/>
              <a:buNone/>
            </a:pPr>
            <a:r>
              <a:rPr lang="es-MX" sz="4800" b="1" smtClean="0">
                <a:solidFill>
                  <a:schemeClr val="bg1"/>
                </a:solidFill>
              </a:rPr>
              <a:t>MUCHAS GRACIAS</a:t>
            </a:r>
            <a:endParaRPr lang="es-ES" sz="4800" b="1" smtClean="0">
              <a:solidFill>
                <a:schemeClr val="bg1"/>
              </a:solidFill>
            </a:endParaRPr>
          </a:p>
        </p:txBody>
      </p:sp>
      <p:pic>
        <p:nvPicPr>
          <p:cNvPr id="16388" name="Picture 4" descr="ESCUDO DE ARMAS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87675" y="908050"/>
            <a:ext cx="3313113" cy="31543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435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Republica de Panamá</vt:lpstr>
      <vt:lpstr>BASE LEGAL DEL SERVICIO NACIONAL DE MIGRACION</vt:lpstr>
      <vt:lpstr>LEY 15 DE 14 DE ABRIL DE 2010 Que crea el Ministerio de Seguridad Pública</vt:lpstr>
      <vt:lpstr>OBJETIVOS</vt:lpstr>
      <vt:lpstr>ASPECTOS LEGALES</vt:lpstr>
      <vt:lpstr>PROCESO DE REGULARIZACIÓN MIGRATORIA  “PANAMÁ CRISOL DE RAZAS”</vt:lpstr>
      <vt:lpstr>Visión del Titulo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jahir</dc:creator>
  <cp:lastModifiedBy>CON Ana Paola</cp:lastModifiedBy>
  <cp:revision>29</cp:revision>
  <dcterms:created xsi:type="dcterms:W3CDTF">2011-04-04T20:52:57Z</dcterms:created>
  <dcterms:modified xsi:type="dcterms:W3CDTF">2017-03-07T16:37:22Z</dcterms:modified>
</cp:coreProperties>
</file>