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50075" cy="9236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7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B86D8-2538-49CC-A6FA-B7CD0144AD2F}" type="datetimeFigureOut">
              <a:rPr lang="es-ES" smtClean="0"/>
              <a:pPr/>
              <a:t>6/23/13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74366-4D06-46FC-B6A1-A6F0CF5352AE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2423142"/>
            <a:ext cx="6286544" cy="1571635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Republic of Panama</a:t>
            </a:r>
            <a:br>
              <a:rPr lang="en-GB" sz="3000" b="1" dirty="0" smtClean="0"/>
            </a:br>
            <a:r>
              <a:rPr lang="en-GB" sz="3000" b="1" dirty="0" smtClean="0"/>
              <a:t>Ministry of Public Security</a:t>
            </a:r>
            <a:br>
              <a:rPr lang="en-GB" sz="3000" b="1" dirty="0" smtClean="0"/>
            </a:br>
            <a:r>
              <a:rPr lang="en-GB" sz="3000" b="1" dirty="0" smtClean="0"/>
              <a:t>National Immigration Service</a:t>
            </a:r>
            <a:endParaRPr lang="en-GB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4637720"/>
            <a:ext cx="6400800" cy="928694"/>
          </a:xfrm>
        </p:spPr>
        <p:txBody>
          <a:bodyPr>
            <a:normAutofit/>
          </a:bodyPr>
          <a:lstStyle/>
          <a:p>
            <a:r>
              <a:rPr lang="en-GB" sz="2500" b="1" dirty="0" smtClean="0">
                <a:solidFill>
                  <a:schemeClr val="tx1"/>
                </a:solidFill>
              </a:rPr>
              <a:t>Act 36, March 24, 2013 on Migrant Smuggling and Related Activities</a:t>
            </a:r>
            <a:endParaRPr lang="en-GB" sz="2500" dirty="0" smtClean="0">
              <a:solidFill>
                <a:schemeClr val="tx1"/>
              </a:solidFill>
            </a:endParaRPr>
          </a:p>
        </p:txBody>
      </p:sp>
      <p:pic>
        <p:nvPicPr>
          <p:cNvPr id="4" name="3 Imagen" descr="Copia%20de%20Nuevo_logo_MIgracion%20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714356"/>
            <a:ext cx="1500198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1604" y="785794"/>
            <a:ext cx="6186502" cy="785818"/>
          </a:xfrm>
        </p:spPr>
        <p:txBody>
          <a:bodyPr/>
          <a:lstStyle/>
          <a:p>
            <a:r>
              <a:rPr lang="en-GB" b="1" dirty="0" smtClean="0"/>
              <a:t>GENERAL ASPECTS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9005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en-GB" sz="2800" dirty="0" smtClean="0"/>
              <a:t>In March 2013 a law against </a:t>
            </a:r>
            <a:r>
              <a:rPr lang="en-GB" sz="2800" b="1" dirty="0" smtClean="0"/>
              <a:t>MIGRANT SMUGGLING AND RELATED ACTIVITIES</a:t>
            </a:r>
            <a:r>
              <a:rPr lang="en-GB" sz="2800" dirty="0" smtClean="0"/>
              <a:t> was </a:t>
            </a:r>
            <a:r>
              <a:rPr lang="en-GB" sz="2800" dirty="0" smtClean="0"/>
              <a:t>passed at the National Assembly of </a:t>
            </a:r>
            <a:r>
              <a:rPr lang="en-GB" sz="2800" dirty="0" smtClean="0"/>
              <a:t>the Republic of Panama.</a:t>
            </a:r>
          </a:p>
          <a:p>
            <a:pPr algn="just">
              <a:buNone/>
            </a:pPr>
            <a:endParaRPr lang="en-GB" sz="2800" b="1" dirty="0" smtClean="0"/>
          </a:p>
          <a:p>
            <a:pPr algn="just">
              <a:buNone/>
            </a:pPr>
            <a:r>
              <a:rPr lang="en-GB" sz="2800" b="1" dirty="0" smtClean="0"/>
              <a:t>	ACT </a:t>
            </a:r>
            <a:r>
              <a:rPr lang="en-GB" sz="2800" b="1" dirty="0" smtClean="0"/>
              <a:t>36, MARCH 24, 2013, ON MIGRANT SMUGGLING AND RELATED ACTIVITIES.</a:t>
            </a:r>
            <a:endParaRPr lang="en-GB" sz="2800" dirty="0" smtClean="0"/>
          </a:p>
          <a:p>
            <a:pPr algn="just">
              <a:buNone/>
            </a:pPr>
            <a:endParaRPr lang="en-GB" sz="3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1000108"/>
            <a:ext cx="6015022" cy="868346"/>
          </a:xfrm>
        </p:spPr>
        <p:txBody>
          <a:bodyPr>
            <a:normAutofit/>
          </a:bodyPr>
          <a:lstStyle/>
          <a:p>
            <a:r>
              <a:rPr lang="en-GB" b="1" dirty="0" smtClean="0"/>
              <a:t>DEFINITION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643182"/>
            <a:ext cx="8043890" cy="26860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	Facilitating the illegal entry and exit of a person into a country other than the person’s country of origin or permanent </a:t>
            </a:r>
            <a:r>
              <a:rPr lang="en-GB" dirty="0" smtClean="0"/>
              <a:t>residence </a:t>
            </a:r>
            <a:r>
              <a:rPr lang="en-GB" dirty="0" smtClean="0"/>
              <a:t>avoiding established immigration controls.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143800" cy="796908"/>
          </a:xfrm>
        </p:spPr>
        <p:txBody>
          <a:bodyPr>
            <a:normAutofit/>
          </a:bodyPr>
          <a:lstStyle/>
          <a:p>
            <a:r>
              <a:rPr lang="en-GB" b="1" dirty="0" smtClean="0"/>
              <a:t>IMPLEMENTATION SPHERE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2000240"/>
            <a:ext cx="7686700" cy="3686188"/>
          </a:xfrm>
        </p:spPr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To prevent </a:t>
            </a:r>
            <a:r>
              <a:rPr lang="en-GB" dirty="0" smtClean="0"/>
              <a:t>the crime and </a:t>
            </a:r>
            <a:r>
              <a:rPr lang="en-GB" dirty="0" smtClean="0"/>
              <a:t>assist victims of migrant smuggling – Panamanian and foreign nationals that are entered into to national territory or taken outside of national territory, as well as Panamanian nationals abroad.</a:t>
            </a:r>
          </a:p>
          <a:p>
            <a:pPr algn="just"/>
            <a:r>
              <a:rPr lang="en-GB" dirty="0" smtClean="0"/>
              <a:t>To investigate and punish migrant smuggling by land, sea, and air. 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RELATED ACTIVITIES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en-GB" sz="2800" dirty="0" smtClean="0"/>
              <a:t>It is important to highlight that the Act includes related activities, as follows:</a:t>
            </a:r>
          </a:p>
          <a:p>
            <a:pPr algn="just">
              <a:buNone/>
            </a:pPr>
            <a:endParaRPr lang="en-GB" sz="28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GB" dirty="0" smtClean="0"/>
              <a:t>The following are activities related to migrant smuggling: illegal actions of carriers and persons renting, owning and managing moveable property and real estate related to migrant smuggling.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96908"/>
          </a:xfrm>
        </p:spPr>
        <p:txBody>
          <a:bodyPr>
            <a:normAutofit/>
          </a:bodyPr>
          <a:lstStyle/>
          <a:p>
            <a:r>
              <a:rPr lang="en-GB" b="1" dirty="0" smtClean="0"/>
              <a:t>THE CRIME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785926"/>
            <a:ext cx="7901014" cy="3929090"/>
          </a:xfrm>
        </p:spPr>
        <p:txBody>
          <a:bodyPr>
            <a:normAutofit/>
          </a:bodyPr>
          <a:lstStyle/>
          <a:p>
            <a:pPr algn="just"/>
            <a:r>
              <a:rPr lang="en-GB" sz="3000" dirty="0" smtClean="0"/>
              <a:t>The Criminal Code of the Republic of Panama </a:t>
            </a:r>
            <a:r>
              <a:rPr lang="en-GB" sz="3000" dirty="0" smtClean="0"/>
              <a:t>has been </a:t>
            </a:r>
            <a:r>
              <a:rPr lang="en-GB" sz="3000" dirty="0" smtClean="0"/>
              <a:t>reformed in regard to classification of the crime, </a:t>
            </a:r>
            <a:r>
              <a:rPr lang="en-GB" sz="3000" dirty="0" smtClean="0"/>
              <a:t>adding </a:t>
            </a:r>
            <a:r>
              <a:rPr lang="en-GB" sz="3000" dirty="0" smtClean="0"/>
              <a:t>Chapter V, </a:t>
            </a:r>
            <a:r>
              <a:rPr lang="en-GB" sz="3000" b="1" dirty="0" smtClean="0"/>
              <a:t>MIGRANT </a:t>
            </a:r>
            <a:r>
              <a:rPr lang="en-GB" sz="3000" b="1" dirty="0" smtClean="0"/>
              <a:t>SMUGGLING</a:t>
            </a:r>
            <a:r>
              <a:rPr lang="en-GB" sz="3000" dirty="0" smtClean="0"/>
              <a:t>, which includes </a:t>
            </a:r>
            <a:r>
              <a:rPr lang="en-GB" sz="3000" dirty="0" smtClean="0"/>
              <a:t>Articles </a:t>
            </a:r>
            <a:r>
              <a:rPr lang="en-GB" sz="3000" dirty="0" smtClean="0"/>
              <a:t>456F, 456G</a:t>
            </a:r>
            <a:r>
              <a:rPr lang="en-GB" sz="3000" dirty="0"/>
              <a:t> </a:t>
            </a:r>
            <a:r>
              <a:rPr lang="en-GB" sz="3000" dirty="0" smtClean="0"/>
              <a:t>&amp;</a:t>
            </a:r>
            <a:r>
              <a:rPr lang="en-GB" sz="3000" dirty="0" smtClean="0"/>
              <a:t> </a:t>
            </a:r>
            <a:r>
              <a:rPr lang="en-GB" sz="3000" dirty="0" smtClean="0"/>
              <a:t>456H </a:t>
            </a:r>
            <a:r>
              <a:rPr lang="en-GB" sz="3000" dirty="0" smtClean="0"/>
              <a:t>establishing a punishment </a:t>
            </a:r>
            <a:r>
              <a:rPr lang="en-GB" sz="3000" dirty="0" smtClean="0"/>
              <a:t>of 15-20 years imprisonment.</a:t>
            </a:r>
          </a:p>
          <a:p>
            <a:pPr algn="just"/>
            <a:r>
              <a:rPr lang="en-GB" sz="3000" dirty="0" smtClean="0"/>
              <a:t>The sentence </a:t>
            </a:r>
            <a:r>
              <a:rPr lang="en-GB" sz="3000" dirty="0" smtClean="0"/>
              <a:t>is 20</a:t>
            </a:r>
            <a:r>
              <a:rPr lang="en-GB" sz="3000" dirty="0" smtClean="0"/>
              <a:t>-30 years imprisonment </a:t>
            </a:r>
            <a:r>
              <a:rPr lang="en-GB" sz="3000" dirty="0" smtClean="0"/>
              <a:t>in case of aggravated </a:t>
            </a:r>
            <a:r>
              <a:rPr lang="en-GB" sz="3000" dirty="0" smtClean="0"/>
              <a:t>behaviour.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AGGRAVATED BEHAVIOUR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T</a:t>
            </a:r>
            <a:r>
              <a:rPr lang="en-GB" dirty="0" smtClean="0"/>
              <a:t>he smuggled migrant is </a:t>
            </a:r>
            <a:r>
              <a:rPr lang="en-GB" dirty="0" smtClean="0"/>
              <a:t>under the age of majority; </a:t>
            </a:r>
            <a:endParaRPr lang="en-GB" dirty="0" smtClean="0"/>
          </a:p>
          <a:p>
            <a:pPr algn="just"/>
            <a:r>
              <a:rPr lang="en-GB" dirty="0" smtClean="0"/>
              <a:t>The act is perpetrated endangering the life or </a:t>
            </a:r>
            <a:r>
              <a:rPr lang="en-GB" dirty="0" smtClean="0"/>
              <a:t>security </a:t>
            </a:r>
            <a:r>
              <a:rPr lang="en-GB" dirty="0" smtClean="0"/>
              <a:t>of the migrant</a:t>
            </a:r>
            <a:r>
              <a:rPr lang="en-GB" dirty="0"/>
              <a:t>;</a:t>
            </a:r>
            <a:endParaRPr lang="en-GB" dirty="0" smtClean="0"/>
          </a:p>
          <a:p>
            <a:pPr algn="just"/>
            <a:r>
              <a:rPr lang="en-GB" dirty="0" smtClean="0"/>
              <a:t>The smuggled migrant is pregnant;</a:t>
            </a:r>
          </a:p>
          <a:p>
            <a:pPr algn="just"/>
            <a:r>
              <a:rPr lang="en-GB" dirty="0" smtClean="0"/>
              <a:t>The smuggled migrant is physically or mentally disabled; </a:t>
            </a:r>
          </a:p>
          <a:p>
            <a:pPr algn="just"/>
            <a:r>
              <a:rPr lang="en-GB" dirty="0" smtClean="0"/>
              <a:t>The perpetrator is a member of a national or international migrant smuggling organization;</a:t>
            </a:r>
          </a:p>
          <a:p>
            <a:pPr algn="just"/>
            <a:r>
              <a:rPr lang="en-GB" dirty="0" smtClean="0"/>
              <a:t>The act of migrant smuggling is perpetrated by a civil servant.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</p:spPr>
        <p:txBody>
          <a:bodyPr>
            <a:noAutofit/>
          </a:bodyPr>
          <a:lstStyle/>
          <a:p>
            <a:r>
              <a:rPr lang="en-GB" sz="3800" b="1" dirty="0" smtClean="0"/>
              <a:t>TEMPORARY SEIZURE OF ASSETS</a:t>
            </a:r>
            <a:endParaRPr lang="en-GB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85926"/>
            <a:ext cx="7972452" cy="4043378"/>
          </a:xfrm>
        </p:spPr>
        <p:txBody>
          <a:bodyPr>
            <a:normAutofit/>
          </a:bodyPr>
          <a:lstStyle/>
          <a:p>
            <a:pPr algn="just"/>
            <a:r>
              <a:rPr lang="en-GB" sz="3000" dirty="0" smtClean="0"/>
              <a:t>Is a</a:t>
            </a:r>
            <a:r>
              <a:rPr lang="en-GB" sz="3000" dirty="0" smtClean="0"/>
              <a:t>llowed, </a:t>
            </a:r>
            <a:r>
              <a:rPr lang="en-GB" sz="3000" dirty="0" smtClean="0"/>
              <a:t>as established in Articles 43, </a:t>
            </a:r>
            <a:r>
              <a:rPr lang="en-GB" sz="3000" dirty="0" smtClean="0"/>
              <a:t>44 &amp; 45 </a:t>
            </a:r>
            <a:r>
              <a:rPr lang="en-GB" sz="3000" dirty="0" smtClean="0"/>
              <a:t>of the </a:t>
            </a:r>
            <a:r>
              <a:rPr lang="en-GB" sz="3000" dirty="0" smtClean="0"/>
              <a:t>Act </a:t>
            </a:r>
            <a:r>
              <a:rPr lang="en-GB" sz="3000" dirty="0" smtClean="0"/>
              <a:t>on seizure of instruments, moveable property and real estate, </a:t>
            </a:r>
            <a:r>
              <a:rPr lang="en-GB" sz="3000" dirty="0" smtClean="0"/>
              <a:t>assets </a:t>
            </a:r>
            <a:r>
              <a:rPr lang="en-GB" sz="3000" dirty="0" smtClean="0"/>
              <a:t>related to the crime.  </a:t>
            </a:r>
          </a:p>
          <a:p>
            <a:pPr algn="just"/>
            <a:r>
              <a:rPr lang="en-GB" sz="3000" dirty="0" smtClean="0"/>
              <a:t>Investigation should be completed four months after having been initiated; two additional months are </a:t>
            </a:r>
            <a:r>
              <a:rPr lang="en-GB" sz="3000" dirty="0" smtClean="0"/>
              <a:t>granted </a:t>
            </a:r>
            <a:r>
              <a:rPr lang="en-GB" sz="3000" dirty="0" smtClean="0"/>
              <a:t>if required.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571480"/>
            <a:ext cx="5972188" cy="725470"/>
          </a:xfrm>
        </p:spPr>
        <p:txBody>
          <a:bodyPr>
            <a:normAutofit fontScale="90000"/>
          </a:bodyPr>
          <a:lstStyle/>
          <a:p>
            <a:r>
              <a:rPr lang="en-GB" sz="4500" b="1" dirty="0" smtClean="0"/>
              <a:t>CHALLENGES</a:t>
            </a:r>
            <a:endParaRPr lang="en-GB" sz="4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2906" y="1785926"/>
            <a:ext cx="7929618" cy="3786214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endParaRPr lang="en-GB" dirty="0" smtClean="0"/>
          </a:p>
          <a:p>
            <a:pPr marL="514350" indent="-514350" algn="just">
              <a:buAutoNum type="arabicPeriod"/>
            </a:pPr>
            <a:r>
              <a:rPr lang="en-GB" dirty="0" smtClean="0"/>
              <a:t>TO PROMOTE KNOWLEDGE OF THE LAW AMONG </a:t>
            </a:r>
            <a:r>
              <a:rPr lang="en-GB" dirty="0" smtClean="0"/>
              <a:t>PANAMANIAN AND FOREIGN NATIONALS;</a:t>
            </a:r>
          </a:p>
          <a:p>
            <a:pPr marL="514350" indent="-514350" algn="just">
              <a:buAutoNum type="arabicPeriod"/>
            </a:pPr>
            <a:r>
              <a:rPr lang="en-GB" dirty="0" smtClean="0"/>
              <a:t>TO PROSECUTE </a:t>
            </a:r>
            <a:r>
              <a:rPr lang="en-GB" dirty="0" smtClean="0"/>
              <a:t>AND </a:t>
            </a:r>
            <a:r>
              <a:rPr lang="en-GB" dirty="0" smtClean="0"/>
              <a:t>PUNISH PERPETRATORS OF THE CRIME </a:t>
            </a:r>
            <a:r>
              <a:rPr lang="en-GB" dirty="0" smtClean="0"/>
              <a:t>OF MIGRANT SMUGGLING; </a:t>
            </a:r>
          </a:p>
          <a:p>
            <a:pPr marL="514350" indent="-514350" algn="just">
              <a:buAutoNum type="arabicPeriod"/>
            </a:pPr>
            <a:r>
              <a:rPr lang="en-GB" dirty="0" smtClean="0"/>
              <a:t>TO DEVELOP A NATIONAL PLAN AGAINST MIGRANT SMUGGLING; </a:t>
            </a:r>
          </a:p>
          <a:p>
            <a:pPr marL="514350" indent="-514350" algn="just">
              <a:buAutoNum type="arabicPeriod"/>
            </a:pPr>
            <a:r>
              <a:rPr lang="en-GB" dirty="0" smtClean="0"/>
              <a:t>TO ESTABLISH A UNIT TO ADDRESS MIGRANT SMUGGLING (UATIM, SPANISH ACRONYM).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284</Words>
  <Application>Microsoft Macintosh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Republic of Panama Ministry of Public Security National Immigration Service</vt:lpstr>
      <vt:lpstr>GENERAL ASPECTS</vt:lpstr>
      <vt:lpstr>DEFINITION</vt:lpstr>
      <vt:lpstr>IMPLEMENTATION SPHERE</vt:lpstr>
      <vt:lpstr>RELATED ACTIVITIES</vt:lpstr>
      <vt:lpstr>THE CRIME</vt:lpstr>
      <vt:lpstr>AGGRAVATED BEHAVIOUR</vt:lpstr>
      <vt:lpstr>TEMPORARY SEIZURE OF ASSETS</vt:lpstr>
      <vt:lpstr>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rdocumentos</dc:creator>
  <cp:lastModifiedBy>Christiane Lehnhoff</cp:lastModifiedBy>
  <cp:revision>34</cp:revision>
  <dcterms:created xsi:type="dcterms:W3CDTF">2013-06-11T17:04:39Z</dcterms:created>
  <dcterms:modified xsi:type="dcterms:W3CDTF">2013-06-23T17:27:01Z</dcterms:modified>
</cp:coreProperties>
</file>