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950075" cy="9236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B86D8-2538-49CC-A6FA-B7CD0144AD2F}" type="datetimeFigureOut">
              <a:rPr lang="es-ES" smtClean="0"/>
              <a:pPr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74366-4D06-46FC-B6A1-A6F0CF5352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2423142"/>
            <a:ext cx="6286544" cy="1571635"/>
          </a:xfrm>
        </p:spPr>
        <p:txBody>
          <a:bodyPr>
            <a:normAutofit/>
          </a:bodyPr>
          <a:lstStyle/>
          <a:p>
            <a:r>
              <a:rPr lang="es-ES" sz="3000" b="1" dirty="0" smtClean="0"/>
              <a:t>República de Panamá</a:t>
            </a:r>
            <a:br>
              <a:rPr lang="es-ES" sz="3000" b="1" dirty="0" smtClean="0"/>
            </a:br>
            <a:r>
              <a:rPr lang="es-ES" sz="3000" b="1" dirty="0" smtClean="0"/>
              <a:t>Ministerio de Seguridad Pública</a:t>
            </a:r>
            <a:br>
              <a:rPr lang="es-ES" sz="3000" b="1" dirty="0" smtClean="0"/>
            </a:br>
            <a:r>
              <a:rPr lang="es-ES" sz="3000" b="1" dirty="0" smtClean="0"/>
              <a:t>Servicio Nacional de Migración</a:t>
            </a:r>
            <a:endParaRPr lang="es-ES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85852" y="4637720"/>
            <a:ext cx="6400800" cy="928694"/>
          </a:xfrm>
        </p:spPr>
        <p:txBody>
          <a:bodyPr>
            <a:normAutofit/>
          </a:bodyPr>
          <a:lstStyle/>
          <a:p>
            <a:r>
              <a:rPr lang="es-MX" sz="2500" b="1" dirty="0" smtClean="0">
                <a:solidFill>
                  <a:schemeClr val="tx1"/>
                </a:solidFill>
              </a:rPr>
              <a:t>Ley 36 de 24 de marzo de 2013, sobre el Tráfico Ilícito de Migrantes y Actividades Conexas</a:t>
            </a:r>
            <a:endParaRPr lang="es-ES" sz="2500" dirty="0" smtClean="0">
              <a:solidFill>
                <a:schemeClr val="tx1"/>
              </a:solidFill>
            </a:endParaRPr>
          </a:p>
        </p:txBody>
      </p:sp>
      <p:pic>
        <p:nvPicPr>
          <p:cNvPr id="4" name="3 Imagen" descr="Copia%20de%20Nuevo_logo_MIgracion%20co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714356"/>
            <a:ext cx="1500198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71604" y="785794"/>
            <a:ext cx="6186502" cy="785818"/>
          </a:xfrm>
        </p:spPr>
        <p:txBody>
          <a:bodyPr/>
          <a:lstStyle/>
          <a:p>
            <a:r>
              <a:rPr lang="es-ES" b="1" dirty="0" smtClean="0"/>
              <a:t>GENERALIDADES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3900502"/>
          </a:xfrm>
        </p:spPr>
        <p:txBody>
          <a:bodyPr/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sz="2800" dirty="0" smtClean="0"/>
              <a:t>En </a:t>
            </a:r>
            <a:r>
              <a:rPr lang="es-MX" sz="2800" dirty="0"/>
              <a:t>marzo de este </a:t>
            </a:r>
            <a:r>
              <a:rPr lang="es-MX" sz="2800" dirty="0" smtClean="0"/>
              <a:t>año (2013), </a:t>
            </a:r>
            <a:r>
              <a:rPr lang="es-MX" sz="2800" dirty="0"/>
              <a:t>fue aprobada en la Asamblea de Diputados de la República de Panamá, la Ley sobre </a:t>
            </a:r>
            <a:r>
              <a:rPr lang="es-MX" sz="2800" b="1" dirty="0"/>
              <a:t>TRÁFICO ILÍCTO DE MIGRANTES Y ACTIVIDADES </a:t>
            </a:r>
            <a:r>
              <a:rPr lang="es-MX" sz="2800" b="1" dirty="0" smtClean="0"/>
              <a:t>CONEXAS.</a:t>
            </a:r>
          </a:p>
          <a:p>
            <a:pPr algn="just">
              <a:buNone/>
            </a:pPr>
            <a:endParaRPr lang="es-MX" sz="2800" b="1" dirty="0"/>
          </a:p>
          <a:p>
            <a:pPr algn="just">
              <a:buNone/>
            </a:pPr>
            <a:r>
              <a:rPr lang="es-MX" sz="2800" b="1" dirty="0" smtClean="0"/>
              <a:t>	LEY </a:t>
            </a:r>
            <a:r>
              <a:rPr lang="es-MX" sz="2800" b="1" dirty="0"/>
              <a:t>36 DE 24 DE MARZO DE </a:t>
            </a:r>
            <a:r>
              <a:rPr lang="es-MX" sz="2800" b="1" dirty="0" smtClean="0"/>
              <a:t>2013</a:t>
            </a:r>
            <a:r>
              <a:rPr lang="es-ES" sz="2800" b="1" dirty="0" smtClean="0"/>
              <a:t>, </a:t>
            </a:r>
            <a:r>
              <a:rPr lang="es-MX" sz="2800" b="1" dirty="0" smtClean="0"/>
              <a:t>SOBRE </a:t>
            </a:r>
            <a:r>
              <a:rPr lang="es-MX" sz="2800" b="1" dirty="0"/>
              <a:t>EL </a:t>
            </a:r>
            <a:r>
              <a:rPr lang="es-MX" sz="2800" b="1" dirty="0" smtClean="0"/>
              <a:t>TRÁFICO </a:t>
            </a:r>
            <a:r>
              <a:rPr lang="es-MX" sz="2800" b="1" dirty="0"/>
              <a:t>ILÍCITO DE MIGRANTES Y ACTIVIDADES </a:t>
            </a:r>
            <a:r>
              <a:rPr lang="es-MX" sz="2800" b="1" dirty="0" smtClean="0"/>
              <a:t>CONEXAS.</a:t>
            </a:r>
            <a:endParaRPr lang="es-ES" sz="2800" dirty="0"/>
          </a:p>
          <a:p>
            <a:pPr algn="just">
              <a:buNone/>
            </a:pPr>
            <a:endParaRPr lang="es-ES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3042" y="1000108"/>
            <a:ext cx="6015022" cy="868346"/>
          </a:xfrm>
        </p:spPr>
        <p:txBody>
          <a:bodyPr>
            <a:normAutofit/>
          </a:bodyPr>
          <a:lstStyle/>
          <a:p>
            <a:r>
              <a:rPr lang="es-MX" b="1" dirty="0" smtClean="0"/>
              <a:t>DEFINICIÓN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643182"/>
            <a:ext cx="8043890" cy="2686056"/>
          </a:xfrm>
        </p:spPr>
        <p:txBody>
          <a:bodyPr/>
          <a:lstStyle/>
          <a:p>
            <a:pPr algn="just">
              <a:buNone/>
            </a:pPr>
            <a:r>
              <a:rPr lang="es-MX" dirty="0" smtClean="0"/>
              <a:t>	La </a:t>
            </a:r>
            <a:r>
              <a:rPr lang="es-MX" dirty="0"/>
              <a:t>facilitación de la entrada y salida ilegal de una persona en un país del cual dicha persona no sea nacional o residente permanente evitando de alguna manera los controles migratorios establecidos</a:t>
            </a:r>
            <a:r>
              <a:rPr lang="es-MX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642918"/>
            <a:ext cx="7143800" cy="796908"/>
          </a:xfrm>
        </p:spPr>
        <p:txBody>
          <a:bodyPr>
            <a:normAutofit/>
          </a:bodyPr>
          <a:lstStyle/>
          <a:p>
            <a:r>
              <a:rPr lang="es-MX" b="1" dirty="0" smtClean="0"/>
              <a:t>AMBITO DE APLICACIÓN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2000240"/>
            <a:ext cx="7686700" cy="3686188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Prevenir </a:t>
            </a:r>
            <a:r>
              <a:rPr lang="es-MX" dirty="0"/>
              <a:t>y asistir a las  víctimas de tráfico tanto nacionales panameños como extranjeras trasladadas al territorio nacional o desde el territorio nacional,  así como las panameñas en el exterior.</a:t>
            </a:r>
            <a:endParaRPr lang="es-ES" dirty="0"/>
          </a:p>
          <a:p>
            <a:pPr algn="just"/>
            <a:r>
              <a:rPr lang="es-MX" dirty="0"/>
              <a:t>Investigar y penalizar el tráfico ilícito de migrantes por tierra,  mar y aire</a:t>
            </a:r>
            <a:r>
              <a:rPr lang="es-MX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ACTIVIADES CONEXAS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/>
              <a:t>	</a:t>
            </a:r>
            <a:r>
              <a:rPr lang="es-MX" sz="2800" dirty="0" smtClean="0"/>
              <a:t>Es </a:t>
            </a:r>
            <a:r>
              <a:rPr lang="es-MX" sz="2800" dirty="0"/>
              <a:t>importante destacar que la ley extiende </a:t>
            </a:r>
            <a:r>
              <a:rPr lang="es-MX" sz="2800" dirty="0" smtClean="0"/>
              <a:t>su aplicación </a:t>
            </a:r>
            <a:r>
              <a:rPr lang="es-MX" sz="2800" dirty="0"/>
              <a:t>a actividades conexas </a:t>
            </a:r>
            <a:r>
              <a:rPr lang="es-MX" sz="2800" dirty="0" smtClean="0"/>
              <a:t>entendiéndose </a:t>
            </a:r>
            <a:r>
              <a:rPr lang="es-MX" sz="2800" dirty="0"/>
              <a:t>como tales</a:t>
            </a:r>
            <a:r>
              <a:rPr lang="es-MX" sz="2800" dirty="0" smtClean="0"/>
              <a:t>:</a:t>
            </a:r>
          </a:p>
          <a:p>
            <a:pPr algn="just">
              <a:buNone/>
            </a:pPr>
            <a:endParaRPr lang="es-ES" sz="2800" dirty="0"/>
          </a:p>
          <a:p>
            <a:pPr lvl="1" algn="just">
              <a:buFont typeface="Wingdings" pitchFamily="2" charset="2"/>
              <a:buChar char="§"/>
            </a:pPr>
            <a:r>
              <a:rPr lang="es-MX" dirty="0" smtClean="0"/>
              <a:t>Son </a:t>
            </a:r>
            <a:r>
              <a:rPr lang="es-MX" dirty="0"/>
              <a:t>actividades conexas del tráfico ilícito de migrantes la actividad ilícita de transportistas y arrendatarios, poseedores y administradores de bienes muebles e inmuebles que estén relacionadas con el tráfico ilícito de migrantes.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96908"/>
          </a:xfrm>
        </p:spPr>
        <p:txBody>
          <a:bodyPr>
            <a:normAutofit/>
          </a:bodyPr>
          <a:lstStyle/>
          <a:p>
            <a:r>
              <a:rPr lang="es-MX" b="1" dirty="0" smtClean="0"/>
              <a:t>EL DELITO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785926"/>
            <a:ext cx="7901014" cy="3929090"/>
          </a:xfrm>
        </p:spPr>
        <p:txBody>
          <a:bodyPr>
            <a:normAutofit/>
          </a:bodyPr>
          <a:lstStyle/>
          <a:p>
            <a:pPr algn="just"/>
            <a:r>
              <a:rPr lang="es-MX" sz="3000" dirty="0" smtClean="0"/>
              <a:t>Se </a:t>
            </a:r>
            <a:r>
              <a:rPr lang="es-MX" sz="3000" dirty="0"/>
              <a:t>reforma el Código Penal de la República de Panamá en cuanto a la tipificación del delito y se adiciona el Capítulo V, </a:t>
            </a:r>
            <a:r>
              <a:rPr lang="es-MX" sz="3000" b="1" dirty="0"/>
              <a:t>TRAFICO ILICITO DE MIGRANTES,</a:t>
            </a:r>
            <a:r>
              <a:rPr lang="es-MX" sz="3000" dirty="0"/>
              <a:t> que desarrolla los artículos 456 F,  456G, 456H, estableciendo sanciones de veinte a quince años.</a:t>
            </a:r>
            <a:endParaRPr lang="es-ES" sz="3000" dirty="0"/>
          </a:p>
          <a:p>
            <a:pPr algn="just"/>
            <a:r>
              <a:rPr lang="es-MX" sz="3000" dirty="0"/>
              <a:t>La sanción será de veinte a treinta años en el caso de conductas </a:t>
            </a:r>
            <a:r>
              <a:rPr lang="es-MX" sz="3000" dirty="0" smtClean="0"/>
              <a:t>agravadas.</a:t>
            </a:r>
            <a:endParaRPr lang="es-ES" sz="3000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CONDUCTAS AGRAVADAS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0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El </a:t>
            </a:r>
            <a:r>
              <a:rPr lang="es-MX" dirty="0"/>
              <a:t>migrante objeto de tráfico sea menor de edad.</a:t>
            </a:r>
            <a:endParaRPr lang="es-ES" dirty="0"/>
          </a:p>
          <a:p>
            <a:pPr algn="just"/>
            <a:r>
              <a:rPr lang="es-MX" dirty="0"/>
              <a:t>El acto se ejecute en peligro de la vida del migrante o de su seguridad.</a:t>
            </a:r>
            <a:endParaRPr lang="es-ES" dirty="0"/>
          </a:p>
          <a:p>
            <a:pPr algn="just"/>
            <a:r>
              <a:rPr lang="es-MX" dirty="0"/>
              <a:t>La migrante se encuentre embarazada.</a:t>
            </a:r>
            <a:endParaRPr lang="es-ES" dirty="0"/>
          </a:p>
          <a:p>
            <a:pPr algn="just"/>
            <a:r>
              <a:rPr lang="es-MX" dirty="0"/>
              <a:t>El migrante tenga discapacidad física o mental.</a:t>
            </a:r>
            <a:endParaRPr lang="es-ES" dirty="0"/>
          </a:p>
          <a:p>
            <a:pPr algn="just"/>
            <a:r>
              <a:rPr lang="es-MX" dirty="0"/>
              <a:t>El agente forme parte de una organización nacional o internacional dedicada al tráfico de migrantes.</a:t>
            </a:r>
            <a:endParaRPr lang="es-ES" dirty="0"/>
          </a:p>
          <a:p>
            <a:pPr algn="just"/>
            <a:r>
              <a:rPr lang="es-MX" dirty="0"/>
              <a:t> El hecho sea cometido por un servidor público</a:t>
            </a:r>
            <a:r>
              <a:rPr lang="es-MX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68346"/>
          </a:xfrm>
        </p:spPr>
        <p:txBody>
          <a:bodyPr>
            <a:noAutofit/>
          </a:bodyPr>
          <a:lstStyle/>
          <a:p>
            <a:r>
              <a:rPr lang="es-MX" sz="3800" b="1" dirty="0" smtClean="0"/>
              <a:t>APREHENSIÓN PROVISIONAL DE BIENES</a:t>
            </a:r>
            <a:endParaRPr lang="es-ES" sz="3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785926"/>
            <a:ext cx="7972452" cy="4043378"/>
          </a:xfrm>
        </p:spPr>
        <p:txBody>
          <a:bodyPr>
            <a:normAutofit/>
          </a:bodyPr>
          <a:lstStyle/>
          <a:p>
            <a:pPr algn="just"/>
            <a:r>
              <a:rPr lang="es-MX" sz="3000" dirty="0" smtClean="0"/>
              <a:t>Se </a:t>
            </a:r>
            <a:r>
              <a:rPr lang="es-MX" sz="3000" dirty="0"/>
              <a:t>permite a través de los artículos 43, 44, 45 de la ley la aprehensión de instrumentos, bienes muebles e inmuebles,  los valores que tengan relación con el ilícito</a:t>
            </a:r>
            <a:r>
              <a:rPr lang="es-MX" sz="3000" dirty="0" smtClean="0"/>
              <a:t>.</a:t>
            </a:r>
            <a:r>
              <a:rPr lang="es-MX" sz="3000" dirty="0"/>
              <a:t> </a:t>
            </a:r>
            <a:endParaRPr lang="es-ES" sz="3000" dirty="0"/>
          </a:p>
          <a:p>
            <a:pPr algn="just"/>
            <a:r>
              <a:rPr lang="es-MX" sz="3000" dirty="0"/>
              <a:t>La investigación debe estar perfeccionada en los cuatro meses siguientes a su iniciación y se concede el término de dos meses adicionales en caso de que sea </a:t>
            </a:r>
            <a:r>
              <a:rPr lang="es-MX" sz="3000" dirty="0" smtClean="0"/>
              <a:t>necesario</a:t>
            </a:r>
            <a:r>
              <a:rPr lang="es-MX" sz="3000" dirty="0"/>
              <a:t>.</a:t>
            </a:r>
            <a:endParaRPr lang="es-ES" sz="3000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3042" y="571480"/>
            <a:ext cx="5972188" cy="725470"/>
          </a:xfrm>
        </p:spPr>
        <p:txBody>
          <a:bodyPr>
            <a:normAutofit fontScale="90000"/>
          </a:bodyPr>
          <a:lstStyle/>
          <a:p>
            <a:r>
              <a:rPr lang="es-MX" sz="4500" b="1" dirty="0" smtClean="0"/>
              <a:t>RETOS</a:t>
            </a:r>
            <a:endParaRPr lang="es-ES" sz="4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2906" y="1785926"/>
            <a:ext cx="7929618" cy="3786214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endParaRPr lang="es-MX" dirty="0" smtClean="0"/>
          </a:p>
          <a:p>
            <a:pPr marL="514350" indent="-514350" algn="just">
              <a:buAutoNum type="arabicPeriod"/>
            </a:pPr>
            <a:r>
              <a:rPr lang="es-MX" dirty="0" smtClean="0"/>
              <a:t>PROMOCIÓN </a:t>
            </a:r>
            <a:r>
              <a:rPr lang="es-MX" dirty="0"/>
              <a:t>DEL CONOCIMIENTO DE LA LEY TANTO PARA </a:t>
            </a:r>
            <a:r>
              <a:rPr lang="es-MX" dirty="0" smtClean="0"/>
              <a:t> </a:t>
            </a:r>
            <a:r>
              <a:rPr lang="es-MX" dirty="0"/>
              <a:t>PANAMEÑOS COMO PARA LOS </a:t>
            </a:r>
            <a:r>
              <a:rPr lang="es-MX" dirty="0" smtClean="0"/>
              <a:t>EXTRANJEROS.</a:t>
            </a:r>
            <a:endParaRPr lang="es-ES" dirty="0" smtClean="0"/>
          </a:p>
          <a:p>
            <a:pPr marL="514350" indent="-514350" algn="just">
              <a:buAutoNum type="arabicPeriod"/>
            </a:pPr>
            <a:r>
              <a:rPr lang="es-MX" dirty="0" smtClean="0"/>
              <a:t>JUDICIALIZACIÓN </a:t>
            </a:r>
            <a:r>
              <a:rPr lang="es-MX" dirty="0"/>
              <a:t>Y PENALIZACIÓN  DE LOS </a:t>
            </a:r>
            <a:r>
              <a:rPr lang="es-MX" dirty="0" smtClean="0"/>
              <a:t>CASOS DE TRÁFICO ILÍCTO DE MIGRANTES</a:t>
            </a:r>
            <a:endParaRPr lang="es-ES" dirty="0" smtClean="0"/>
          </a:p>
          <a:p>
            <a:pPr marL="514350" indent="-514350" algn="just">
              <a:buAutoNum type="arabicPeriod"/>
            </a:pPr>
            <a:r>
              <a:rPr lang="es-MX" dirty="0" smtClean="0"/>
              <a:t>ELABORACIÓN DEL PLAN NACIONAL CONTRA EL TRAFICO DE MIGRANTES</a:t>
            </a:r>
          </a:p>
          <a:p>
            <a:pPr marL="514350" indent="-514350" algn="just">
              <a:buAutoNum type="arabicPeriod"/>
            </a:pPr>
            <a:r>
              <a:rPr lang="es-MX" dirty="0" smtClean="0"/>
              <a:t>CREACIÓN DE LA UNIDAD PARA ASUNTOS DEL TRÁFICO ILÍCITO DE MIGRANTES (UATIM)  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294</Words>
  <Application>Microsoft Office PowerPoint</Application>
  <PresentationFormat>Presentación en pantalla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República de Panamá Ministerio de Seguridad Pública Servicio Nacional de Migración</vt:lpstr>
      <vt:lpstr>GENERALIDADES</vt:lpstr>
      <vt:lpstr>DEFINICIÓN</vt:lpstr>
      <vt:lpstr>AMBITO DE APLICACIÓN</vt:lpstr>
      <vt:lpstr>ACTIVIADES CONEXAS</vt:lpstr>
      <vt:lpstr>EL DELITO</vt:lpstr>
      <vt:lpstr>CONDUCTAS AGRAVADAS</vt:lpstr>
      <vt:lpstr>APREHENSIÓN PROVISIONAL DE BIENES</vt:lpstr>
      <vt:lpstr>RETOS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rdocumentos</dc:creator>
  <cp:lastModifiedBy>rdocumentos</cp:lastModifiedBy>
  <cp:revision>7</cp:revision>
  <dcterms:created xsi:type="dcterms:W3CDTF">2013-06-11T17:04:39Z</dcterms:created>
  <dcterms:modified xsi:type="dcterms:W3CDTF">2013-06-14T19:41:51Z</dcterms:modified>
</cp:coreProperties>
</file>