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92ACE-3A54-4574-89CF-BA990EFC33AD}" type="datetimeFigureOut">
              <a:rPr lang="es-PA" smtClean="0"/>
              <a:pPr/>
              <a:t>04/09/2012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787D8-6D9F-4CCD-A1DC-508F2AEE272E}" type="slidenum">
              <a:rPr lang="es-PA" smtClean="0"/>
              <a:pPr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1</a:t>
            </a:fld>
            <a:endParaRPr lang="es-P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2</a:t>
            </a:fld>
            <a:endParaRPr lang="es-P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3</a:t>
            </a:fld>
            <a:endParaRPr lang="es-P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4</a:t>
            </a:fld>
            <a:endParaRPr lang="es-P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5</a:t>
            </a:fld>
            <a:endParaRPr lang="es-P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6</a:t>
            </a:fld>
            <a:endParaRPr lang="es-P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7</a:t>
            </a:fld>
            <a:endParaRPr lang="es-P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787D8-6D9F-4CCD-A1DC-508F2AEE272E}" type="slidenum">
              <a:rPr lang="es-PA" smtClean="0"/>
              <a:pPr/>
              <a:t>8</a:t>
            </a:fld>
            <a:endParaRPr lang="es-P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04/09/2012</a:t>
            </a:r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dirty="0" smtClean="0"/>
              <a:t>Conferencia Regional de Migración CRM</a:t>
            </a:r>
            <a:endParaRPr lang="es-ES" dirty="0"/>
          </a:p>
        </p:txBody>
      </p:sp>
      <p:pic>
        <p:nvPicPr>
          <p:cNvPr id="11" name="Imagen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56792"/>
            <a:ext cx="1636713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04/09/2012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Conferencia Regional de </a:t>
            </a:r>
            <a:r>
              <a:rPr lang="es-ES" dirty="0" err="1" smtClean="0"/>
              <a:t>Migracion</a:t>
            </a:r>
            <a:endParaRPr lang="es-ES" dirty="0" smtClean="0"/>
          </a:p>
          <a:p>
            <a:r>
              <a:rPr lang="es-ES" dirty="0" smtClean="0"/>
              <a:t>CRM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20466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A3C92A5-3691-4121-B84F-1A2398751541}" type="datetimeFigureOut">
              <a:rPr lang="es-ES" smtClean="0"/>
              <a:pPr/>
              <a:t>04/09/2012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D88B034-89C6-41C4-BDE5-3B1A014172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resentacion%20a%20Peru%202.av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340767"/>
            <a:ext cx="9144000" cy="3536033"/>
          </a:xfrm>
        </p:spPr>
        <p:txBody>
          <a:bodyPr/>
          <a:lstStyle/>
          <a:p>
            <a:r>
              <a:rPr lang="es-ES" sz="6000" dirty="0" smtClean="0"/>
              <a:t>Seguridad y Operaciones Migratorias</a:t>
            </a:r>
            <a:endParaRPr lang="es-ES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Servicio Nacional de Panamá</a:t>
            </a:r>
          </a:p>
          <a:p>
            <a:r>
              <a:rPr lang="es-ES" dirty="0" smtClean="0"/>
              <a:t>Ministerio de Seguridad Publica</a:t>
            </a:r>
            <a:endParaRPr lang="es-ES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899592" y="260648"/>
            <a:ext cx="7344816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800" noProof="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Conferencia Regional sobre Migración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CRM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8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6995120" cy="1600200"/>
          </a:xfrm>
        </p:spPr>
        <p:txBody>
          <a:bodyPr>
            <a:noAutofit/>
          </a:bodyPr>
          <a:lstStyle/>
          <a:p>
            <a:r>
              <a:rPr lang="es-PA" sz="3200" dirty="0" smtClean="0"/>
              <a:t>Seguridad y Operaciones Migratorias en Aeropuertos: (Ingreso y Salidas)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>
            <a:normAutofit lnSpcReduction="10000"/>
          </a:bodyPr>
          <a:lstStyle/>
          <a:p>
            <a:pPr lvl="0"/>
            <a:r>
              <a:rPr lang="es-PA" dirty="0" smtClean="0"/>
              <a:t>Sistema </a:t>
            </a:r>
            <a:r>
              <a:rPr lang="es-PA" dirty="0"/>
              <a:t>de Impedimentos.</a:t>
            </a:r>
            <a:endParaRPr lang="es-ES" dirty="0"/>
          </a:p>
          <a:p>
            <a:pPr lvl="0"/>
            <a:r>
              <a:rPr lang="es-PA" dirty="0"/>
              <a:t>Sistema de Información Anticipada.(APIS)</a:t>
            </a:r>
            <a:endParaRPr lang="es-ES" dirty="0"/>
          </a:p>
          <a:p>
            <a:pPr lvl="0"/>
            <a:r>
              <a:rPr lang="es-PA" dirty="0"/>
              <a:t>Grupo Interinstitucional de Registro Aleatorio de </a:t>
            </a:r>
            <a:r>
              <a:rPr lang="es-PA" dirty="0" smtClean="0"/>
              <a:t>Personas en Aeropuerto Internacionales. </a:t>
            </a:r>
            <a:r>
              <a:rPr lang="es-PA" dirty="0"/>
              <a:t>(ROVERS)</a:t>
            </a:r>
            <a:endParaRPr lang="es-ES" dirty="0"/>
          </a:p>
          <a:p>
            <a:pPr lvl="0"/>
            <a:r>
              <a:rPr lang="es-PA" dirty="0"/>
              <a:t>Sistema de Registro de Ingreso.</a:t>
            </a:r>
            <a:endParaRPr lang="es-ES" dirty="0"/>
          </a:p>
          <a:p>
            <a:pPr lvl="0"/>
            <a:r>
              <a:rPr lang="es-PA" dirty="0" smtClean="0"/>
              <a:t>Sistema de Migración Invisible.</a:t>
            </a:r>
            <a:endParaRPr lang="es-ES" dirty="0" smtClean="0"/>
          </a:p>
          <a:p>
            <a:pPr lvl="0"/>
            <a:r>
              <a:rPr lang="es-PA" dirty="0" smtClean="0"/>
              <a:t>Controles de salida Obligatoria de Extranjeros detectados Irregulares.</a:t>
            </a:r>
            <a:endParaRPr lang="es-ES" dirty="0" smtClean="0"/>
          </a:p>
          <a:p>
            <a:pPr lvl="0"/>
            <a:r>
              <a:rPr lang="es-PA" dirty="0" smtClean="0"/>
              <a:t>Sistema de Visas Consultadas.</a:t>
            </a:r>
            <a:endParaRPr lang="es-ES" dirty="0" smtClean="0"/>
          </a:p>
          <a:p>
            <a:pPr lvl="0"/>
            <a:r>
              <a:rPr lang="es-PA" dirty="0" smtClean="0"/>
              <a:t>Sistema de Tecnología que soportan los requerimientos.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0028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067128" cy="1600200"/>
          </a:xfrm>
        </p:spPr>
        <p:txBody>
          <a:bodyPr>
            <a:noAutofit/>
          </a:bodyPr>
          <a:lstStyle/>
          <a:p>
            <a:r>
              <a:rPr lang="es-PA" sz="3200" dirty="0" smtClean="0"/>
              <a:t>Seguridad y Operaciones Migratorias en Controles de Permanencia.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s-PA" dirty="0" smtClean="0"/>
              <a:t>Registro </a:t>
            </a:r>
            <a:r>
              <a:rPr lang="es-PA" dirty="0"/>
              <a:t>de Extranjería.</a:t>
            </a:r>
            <a:endParaRPr lang="es-ES" dirty="0"/>
          </a:p>
          <a:p>
            <a:pPr lvl="1"/>
            <a:r>
              <a:rPr lang="es-PA" sz="2400" dirty="0" smtClean="0"/>
              <a:t>Registro </a:t>
            </a:r>
            <a:r>
              <a:rPr lang="es-PA" sz="2400" dirty="0"/>
              <a:t>Biométrico</a:t>
            </a:r>
            <a:endParaRPr lang="es-ES" sz="2400" dirty="0"/>
          </a:p>
          <a:p>
            <a:pPr lvl="2"/>
            <a:r>
              <a:rPr lang="es-PA" sz="2400" dirty="0"/>
              <a:t>Enlace con el Sistema de Identificación Criminal de la Dirección de Investigación Judicial.</a:t>
            </a:r>
            <a:endParaRPr lang="es-ES" sz="2400" dirty="0"/>
          </a:p>
          <a:p>
            <a:pPr lvl="1"/>
            <a:r>
              <a:rPr lang="es-PA" sz="2400" dirty="0"/>
              <a:t>Sistema de Impedimentos.</a:t>
            </a:r>
            <a:endParaRPr lang="es-ES" sz="2400" dirty="0"/>
          </a:p>
          <a:p>
            <a:pPr lvl="0"/>
            <a:r>
              <a:rPr lang="es-PA" dirty="0"/>
              <a:t>Recepción de Documentación para trámites de Permisos Migratorios.</a:t>
            </a:r>
            <a:endParaRPr lang="es-ES" dirty="0"/>
          </a:p>
          <a:p>
            <a:pPr lvl="1"/>
            <a:r>
              <a:rPr lang="es-PA" sz="2400" dirty="0"/>
              <a:t>Sistema de Impedimentos.</a:t>
            </a:r>
            <a:endParaRPr lang="es-ES" sz="2400" dirty="0"/>
          </a:p>
          <a:p>
            <a:pPr lvl="1"/>
            <a:r>
              <a:rPr lang="es-PA" sz="2400" dirty="0" smtClean="0"/>
              <a:t>Control </a:t>
            </a:r>
            <a:r>
              <a:rPr lang="es-PA" sz="2400" dirty="0"/>
              <a:t>de Tramites</a:t>
            </a:r>
            <a:r>
              <a:rPr lang="es-PA" sz="24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9899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6995120" cy="1600200"/>
          </a:xfrm>
        </p:spPr>
        <p:txBody>
          <a:bodyPr>
            <a:normAutofit/>
          </a:bodyPr>
          <a:lstStyle/>
          <a:p>
            <a:r>
              <a:rPr lang="es-PA" sz="3200" dirty="0" smtClean="0"/>
              <a:t>Seguridad y Operaciones Migratorias en Controles de Permanencia.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s-PA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s-PA" sz="2400" dirty="0" smtClean="0">
                <a:hlinkClick r:id="rId3" action="ppaction://hlinkfile"/>
              </a:rPr>
              <a:t>Proceso de Regularización de Status Migratorio. (Moratorias o Crisol de Razas)</a:t>
            </a:r>
            <a:endParaRPr lang="es-ES" sz="2400" dirty="0" smtClean="0"/>
          </a:p>
          <a:p>
            <a:r>
              <a:rPr lang="es-PA" dirty="0" smtClean="0"/>
              <a:t>Unidad </a:t>
            </a:r>
            <a:r>
              <a:rPr lang="es-PA" dirty="0"/>
              <a:t>Migratoria de Acciones de Campo (UMAC).</a:t>
            </a:r>
            <a:endParaRPr lang="es-ES" dirty="0"/>
          </a:p>
          <a:p>
            <a:pPr lvl="1"/>
            <a:r>
              <a:rPr lang="es-PA" sz="2400" dirty="0"/>
              <a:t>Coordinaciones de Operaciones de Profilaxis.</a:t>
            </a:r>
            <a:endParaRPr lang="es-ES" sz="2400" dirty="0"/>
          </a:p>
          <a:p>
            <a:pPr lvl="1"/>
            <a:r>
              <a:rPr lang="es-PA" sz="2400" dirty="0"/>
              <a:t>Denuncias.</a:t>
            </a:r>
            <a:endParaRPr lang="es-ES" sz="2400" dirty="0"/>
          </a:p>
          <a:p>
            <a:pPr lvl="0"/>
            <a:r>
              <a:rPr lang="es-PA" dirty="0"/>
              <a:t>Albergues Migratorios</a:t>
            </a:r>
            <a:endParaRPr lang="es-ES" dirty="0"/>
          </a:p>
          <a:p>
            <a:pPr lvl="0"/>
            <a:r>
              <a:rPr lang="es-PA" dirty="0"/>
              <a:t>Sección de Investigaciones Migratorias.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7861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139136" cy="1600200"/>
          </a:xfrm>
        </p:spPr>
        <p:txBody>
          <a:bodyPr/>
          <a:lstStyle/>
          <a:p>
            <a:r>
              <a:rPr lang="es-PA" sz="3600" dirty="0" smtClean="0"/>
              <a:t>Seguridad y Operaciones Migratorias en el Sector Marítimo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s-PA" dirty="0" smtClean="0"/>
          </a:p>
          <a:p>
            <a:pPr lvl="0"/>
            <a:r>
              <a:rPr lang="es-PA" dirty="0" smtClean="0"/>
              <a:t>Recepción </a:t>
            </a:r>
            <a:r>
              <a:rPr lang="es-PA" dirty="0"/>
              <a:t>de Naves</a:t>
            </a:r>
            <a:endParaRPr lang="es-ES" dirty="0"/>
          </a:p>
          <a:p>
            <a:pPr lvl="1"/>
            <a:r>
              <a:rPr lang="es-PA" sz="2400" dirty="0"/>
              <a:t>Documentación para Ingreso.</a:t>
            </a:r>
            <a:endParaRPr lang="es-ES" sz="2400" dirty="0"/>
          </a:p>
          <a:p>
            <a:pPr lvl="1"/>
            <a:r>
              <a:rPr lang="es-PA" sz="2400" dirty="0"/>
              <a:t>Pases a Tierra.</a:t>
            </a:r>
            <a:endParaRPr lang="es-ES" sz="2400" dirty="0"/>
          </a:p>
          <a:p>
            <a:pPr lvl="0"/>
            <a:r>
              <a:rPr lang="es-PA" dirty="0"/>
              <a:t>Visas Especiales de Marino</a:t>
            </a:r>
            <a:endParaRPr lang="es-ES" dirty="0"/>
          </a:p>
          <a:p>
            <a:pPr lvl="0"/>
            <a:r>
              <a:rPr lang="es-PA" dirty="0"/>
              <a:t>Permiso para Tripulaciones</a:t>
            </a:r>
            <a:endParaRPr lang="es-ES" dirty="0"/>
          </a:p>
          <a:p>
            <a:pPr lvl="0"/>
            <a:r>
              <a:rPr lang="es-PA" dirty="0"/>
              <a:t>Visas para Yates.</a:t>
            </a:r>
            <a:endParaRPr lang="es-ES" dirty="0"/>
          </a:p>
          <a:p>
            <a:pPr lvl="0"/>
            <a:r>
              <a:rPr lang="es-PA" dirty="0"/>
              <a:t>Cambios de Tripulación de naves en tránsitos por el canal.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5060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6635080" cy="1600200"/>
          </a:xfrm>
        </p:spPr>
        <p:txBody>
          <a:bodyPr>
            <a:normAutofit/>
          </a:bodyPr>
          <a:lstStyle/>
          <a:p>
            <a:r>
              <a:rPr lang="es-PA" sz="3200" dirty="0" smtClean="0"/>
              <a:t>Seguridad y Operaciones Migratorias de Ingreso Terrestre.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s-PA" dirty="0" smtClean="0"/>
          </a:p>
          <a:p>
            <a:pPr lvl="0"/>
            <a:endParaRPr lang="es-PA" dirty="0"/>
          </a:p>
          <a:p>
            <a:pPr lvl="0"/>
            <a:r>
              <a:rPr lang="es-PA" dirty="0" smtClean="0"/>
              <a:t>Solicitud de requerimientos.</a:t>
            </a:r>
            <a:endParaRPr lang="es-ES" dirty="0" smtClean="0"/>
          </a:p>
          <a:p>
            <a:pPr lvl="0"/>
            <a:r>
              <a:rPr lang="es-PA" dirty="0" smtClean="0"/>
              <a:t>Permisos vecinales.</a:t>
            </a:r>
            <a:endParaRPr lang="es-ES" dirty="0" smtClean="0"/>
          </a:p>
          <a:p>
            <a:pPr lvl="0"/>
            <a:r>
              <a:rPr lang="es-PA" dirty="0" smtClean="0"/>
              <a:t>Expedición de Salvoconductos para nacionales a países fronterizos.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97740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139136" cy="1600200"/>
          </a:xfrm>
        </p:spPr>
        <p:txBody>
          <a:bodyPr/>
          <a:lstStyle/>
          <a:p>
            <a:r>
              <a:rPr lang="es-ES" sz="4000" dirty="0" smtClean="0"/>
              <a:t>Seguridad y Operaciones Migratorias</a:t>
            </a:r>
            <a:endParaRPr lang="es-PA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 dirty="0" smtClean="0"/>
          </a:p>
          <a:p>
            <a:endParaRPr lang="es-PA" dirty="0" smtClean="0"/>
          </a:p>
          <a:p>
            <a:endParaRPr lang="es-PA" dirty="0" smtClean="0"/>
          </a:p>
          <a:p>
            <a:endParaRPr lang="es-PA" dirty="0" smtClean="0"/>
          </a:p>
          <a:p>
            <a:pPr algn="ctr">
              <a:buNone/>
            </a:pPr>
            <a:r>
              <a:rPr lang="es-PA" sz="3200" dirty="0" smtClean="0"/>
              <a:t>Iniciamos el Periodo de Preguntas.</a:t>
            </a:r>
          </a:p>
          <a:p>
            <a:pPr>
              <a:buNone/>
            </a:pPr>
            <a:endParaRPr lang="es-P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139136" cy="1600200"/>
          </a:xfrm>
        </p:spPr>
        <p:txBody>
          <a:bodyPr/>
          <a:lstStyle/>
          <a:p>
            <a:r>
              <a:rPr lang="es-ES" sz="4000" dirty="0" smtClean="0"/>
              <a:t>Seguridad y Operaciones Migratorias</a:t>
            </a:r>
            <a:endParaRPr lang="es-PA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 dirty="0" smtClean="0"/>
          </a:p>
          <a:p>
            <a:endParaRPr lang="es-PA" dirty="0" smtClean="0"/>
          </a:p>
          <a:p>
            <a:endParaRPr lang="es-PA" dirty="0" smtClean="0"/>
          </a:p>
          <a:p>
            <a:endParaRPr lang="es-PA" dirty="0" smtClean="0"/>
          </a:p>
          <a:p>
            <a:pPr algn="ctr">
              <a:buNone/>
            </a:pPr>
            <a:r>
              <a:rPr lang="es-PA" sz="3200" dirty="0" smtClean="0"/>
              <a:t>Muchas Gracias por su </a:t>
            </a:r>
            <a:r>
              <a:rPr lang="es-PA" sz="3200" dirty="0" err="1" smtClean="0"/>
              <a:t>Atencion</a:t>
            </a:r>
            <a:endParaRPr lang="es-PA" sz="3200" dirty="0" smtClean="0"/>
          </a:p>
          <a:p>
            <a:pPr>
              <a:buNone/>
            </a:pPr>
            <a:endParaRPr lang="es-P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</TotalTime>
  <Words>276</Words>
  <Application>Microsoft Office PowerPoint</Application>
  <PresentationFormat>Presentación en pantalla (4:3)</PresentationFormat>
  <Paragraphs>65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Ejecutivo</vt:lpstr>
      <vt:lpstr>Seguridad y Operaciones Migratorias</vt:lpstr>
      <vt:lpstr>Seguridad y Operaciones Migratorias en Aeropuertos: (Ingreso y Salidas)</vt:lpstr>
      <vt:lpstr>Seguridad y Operaciones Migratorias en Controles de Permanencia.</vt:lpstr>
      <vt:lpstr>Seguridad y Operaciones Migratorias en Controles de Permanencia.</vt:lpstr>
      <vt:lpstr>Seguridad y Operaciones Migratorias en el Sector Marítimo</vt:lpstr>
      <vt:lpstr>Seguridad y Operaciones Migratorias de Ingreso Terrestre.</vt:lpstr>
      <vt:lpstr>Seguridad y Operaciones Migratorias</vt:lpstr>
      <vt:lpstr>Seguridad y Operaciones Migratorias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avemor</dc:creator>
  <cp:lastModifiedBy>klinares</cp:lastModifiedBy>
  <cp:revision>8</cp:revision>
  <dcterms:created xsi:type="dcterms:W3CDTF">2012-08-21T23:28:17Z</dcterms:created>
  <dcterms:modified xsi:type="dcterms:W3CDTF">2012-09-04T14:10:20Z</dcterms:modified>
</cp:coreProperties>
</file>