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15"/>
  </p:notesMasterIdLst>
  <p:sldIdLst>
    <p:sldId id="256" r:id="rId2"/>
    <p:sldId id="257" r:id="rId3"/>
    <p:sldId id="263" r:id="rId4"/>
    <p:sldId id="264" r:id="rId5"/>
    <p:sldId id="266" r:id="rId6"/>
    <p:sldId id="267" r:id="rId7"/>
    <p:sldId id="269" r:id="rId8"/>
    <p:sldId id="270" r:id="rId9"/>
    <p:sldId id="258" r:id="rId10"/>
    <p:sldId id="259" r:id="rId11"/>
    <p:sldId id="262" r:id="rId12"/>
    <p:sldId id="271" r:id="rId13"/>
    <p:sldId id="261" r:id="rId14"/>
  </p:sldIdLst>
  <p:sldSz cx="12192000" cy="6858000"/>
  <p:notesSz cx="7010400" cy="9223375"/>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31" d="100"/>
          <a:sy n="131" d="100"/>
        </p:scale>
        <p:origin x="-120" y="-32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2771"/>
          </a:xfrm>
          <a:prstGeom prst="rect">
            <a:avLst/>
          </a:prstGeom>
        </p:spPr>
        <p:txBody>
          <a:bodyPr vert="horz" lIns="92757" tIns="46378" rIns="92757" bIns="46378" rtlCol="0"/>
          <a:lstStyle>
            <a:lvl1pPr algn="l">
              <a:defRPr sz="1200"/>
            </a:lvl1pPr>
          </a:lstStyle>
          <a:p>
            <a:endParaRPr lang="es-PA"/>
          </a:p>
        </p:txBody>
      </p:sp>
      <p:sp>
        <p:nvSpPr>
          <p:cNvPr id="3" name="Marcador de fecha 2"/>
          <p:cNvSpPr>
            <a:spLocks noGrp="1"/>
          </p:cNvSpPr>
          <p:nvPr>
            <p:ph type="dt" idx="1"/>
          </p:nvPr>
        </p:nvSpPr>
        <p:spPr>
          <a:xfrm>
            <a:off x="3970938" y="0"/>
            <a:ext cx="3037840" cy="462771"/>
          </a:xfrm>
          <a:prstGeom prst="rect">
            <a:avLst/>
          </a:prstGeom>
        </p:spPr>
        <p:txBody>
          <a:bodyPr vert="horz" lIns="92757" tIns="46378" rIns="92757" bIns="46378" rtlCol="0"/>
          <a:lstStyle>
            <a:lvl1pPr algn="r">
              <a:defRPr sz="1200"/>
            </a:lvl1pPr>
          </a:lstStyle>
          <a:p>
            <a:fld id="{AD474B42-63F9-412C-9B11-3E5BBFCC07F3}" type="datetimeFigureOut">
              <a:rPr lang="es-PA" smtClean="0"/>
              <a:t>11/10/15</a:t>
            </a:fld>
            <a:endParaRPr lang="es-PA"/>
          </a:p>
        </p:txBody>
      </p:sp>
      <p:sp>
        <p:nvSpPr>
          <p:cNvPr id="4" name="Marcador de imagen de diapositiva 3"/>
          <p:cNvSpPr>
            <a:spLocks noGrp="1" noRot="1" noChangeAspect="1"/>
          </p:cNvSpPr>
          <p:nvPr>
            <p:ph type="sldImg" idx="2"/>
          </p:nvPr>
        </p:nvSpPr>
        <p:spPr>
          <a:xfrm>
            <a:off x="738188" y="1152525"/>
            <a:ext cx="5534025" cy="3113088"/>
          </a:xfrm>
          <a:prstGeom prst="rect">
            <a:avLst/>
          </a:prstGeom>
          <a:noFill/>
          <a:ln w="12700">
            <a:solidFill>
              <a:prstClr val="black"/>
            </a:solidFill>
          </a:ln>
        </p:spPr>
        <p:txBody>
          <a:bodyPr vert="horz" lIns="92757" tIns="46378" rIns="92757" bIns="46378" rtlCol="0" anchor="ctr"/>
          <a:lstStyle/>
          <a:p>
            <a:endParaRPr lang="es-PA"/>
          </a:p>
        </p:txBody>
      </p:sp>
      <p:sp>
        <p:nvSpPr>
          <p:cNvPr id="5" name="Marcador de notas 4"/>
          <p:cNvSpPr>
            <a:spLocks noGrp="1"/>
          </p:cNvSpPr>
          <p:nvPr>
            <p:ph type="body" sz="quarter" idx="3"/>
          </p:nvPr>
        </p:nvSpPr>
        <p:spPr>
          <a:xfrm>
            <a:off x="701040" y="4438749"/>
            <a:ext cx="5608320" cy="3631704"/>
          </a:xfrm>
          <a:prstGeom prst="rect">
            <a:avLst/>
          </a:prstGeom>
        </p:spPr>
        <p:txBody>
          <a:bodyPr vert="horz" lIns="92757" tIns="46378" rIns="92757" bIns="46378"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Marcador de pie de página 5"/>
          <p:cNvSpPr>
            <a:spLocks noGrp="1"/>
          </p:cNvSpPr>
          <p:nvPr>
            <p:ph type="ftr" sz="quarter" idx="4"/>
          </p:nvPr>
        </p:nvSpPr>
        <p:spPr>
          <a:xfrm>
            <a:off x="0" y="8760606"/>
            <a:ext cx="3037840" cy="462770"/>
          </a:xfrm>
          <a:prstGeom prst="rect">
            <a:avLst/>
          </a:prstGeom>
        </p:spPr>
        <p:txBody>
          <a:bodyPr vert="horz" lIns="92757" tIns="46378" rIns="92757" bIns="46378" rtlCol="0" anchor="b"/>
          <a:lstStyle>
            <a:lvl1pPr algn="l">
              <a:defRPr sz="1200"/>
            </a:lvl1pPr>
          </a:lstStyle>
          <a:p>
            <a:endParaRPr lang="es-PA"/>
          </a:p>
        </p:txBody>
      </p:sp>
      <p:sp>
        <p:nvSpPr>
          <p:cNvPr id="7" name="Marcador de número de diapositiva 6"/>
          <p:cNvSpPr>
            <a:spLocks noGrp="1"/>
          </p:cNvSpPr>
          <p:nvPr>
            <p:ph type="sldNum" sz="quarter" idx="5"/>
          </p:nvPr>
        </p:nvSpPr>
        <p:spPr>
          <a:xfrm>
            <a:off x="3970938" y="8760606"/>
            <a:ext cx="3037840" cy="462770"/>
          </a:xfrm>
          <a:prstGeom prst="rect">
            <a:avLst/>
          </a:prstGeom>
        </p:spPr>
        <p:txBody>
          <a:bodyPr vert="horz" lIns="92757" tIns="46378" rIns="92757" bIns="46378" rtlCol="0" anchor="b"/>
          <a:lstStyle>
            <a:lvl1pPr algn="r">
              <a:defRPr sz="1200"/>
            </a:lvl1pPr>
          </a:lstStyle>
          <a:p>
            <a:fld id="{C5713B81-FBCC-4E05-8A6C-674EF7FAF268}" type="slidenum">
              <a:rPr lang="es-PA" smtClean="0"/>
              <a:t>‹Nr.›</a:t>
            </a:fld>
            <a:endParaRPr lang="es-PA"/>
          </a:p>
        </p:txBody>
      </p:sp>
    </p:spTree>
    <p:extLst>
      <p:ext uri="{BB962C8B-B14F-4D97-AF65-F5344CB8AC3E}">
        <p14:creationId xmlns:p14="http://schemas.microsoft.com/office/powerpoint/2010/main" val="1954003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A"/>
          </a:p>
        </p:txBody>
      </p:sp>
      <p:sp>
        <p:nvSpPr>
          <p:cNvPr id="4" name="Marcador de número de diapositiva 3"/>
          <p:cNvSpPr>
            <a:spLocks noGrp="1"/>
          </p:cNvSpPr>
          <p:nvPr>
            <p:ph type="sldNum" sz="quarter" idx="10"/>
          </p:nvPr>
        </p:nvSpPr>
        <p:spPr/>
        <p:txBody>
          <a:bodyPr/>
          <a:lstStyle/>
          <a:p>
            <a:fld id="{C5713B81-FBCC-4E05-8A6C-674EF7FAF268}" type="slidenum">
              <a:rPr lang="es-PA" smtClean="0"/>
              <a:t>1</a:t>
            </a:fld>
            <a:endParaRPr lang="es-PA"/>
          </a:p>
        </p:txBody>
      </p:sp>
    </p:spTree>
    <p:extLst>
      <p:ext uri="{BB962C8B-B14F-4D97-AF65-F5344CB8AC3E}">
        <p14:creationId xmlns:p14="http://schemas.microsoft.com/office/powerpoint/2010/main" val="500244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4023824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60417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5174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506238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3728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050626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19188342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152977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351118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8638CDE-A3A0-46E5-B64F-564976F90AA4}" type="datetimeFigureOut">
              <a:rPr lang="es-PA" smtClean="0"/>
              <a:t>11/10/15</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22870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8638CDE-A3A0-46E5-B64F-564976F90AA4}" type="datetimeFigureOut">
              <a:rPr lang="es-PA" smtClean="0"/>
              <a:t>11/10/15</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0927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8638CDE-A3A0-46E5-B64F-564976F90AA4}" type="datetimeFigureOut">
              <a:rPr lang="es-PA" smtClean="0"/>
              <a:t>11/10/15</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425971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8638CDE-A3A0-46E5-B64F-564976F90AA4}" type="datetimeFigureOut">
              <a:rPr lang="es-PA" smtClean="0"/>
              <a:t>11/10/15</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0883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38CDE-A3A0-46E5-B64F-564976F90AA4}" type="datetimeFigureOut">
              <a:rPr lang="es-PA" smtClean="0"/>
              <a:t>11/10/15</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115769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8638CDE-A3A0-46E5-B64F-564976F90AA4}" type="datetimeFigureOut">
              <a:rPr lang="es-PA" smtClean="0"/>
              <a:t>11/10/15</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Tree>
    <p:extLst>
      <p:ext uri="{BB962C8B-B14F-4D97-AF65-F5344CB8AC3E}">
        <p14:creationId xmlns:p14="http://schemas.microsoft.com/office/powerpoint/2010/main" val="2479352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EAE38E04-CF6C-4748-BFDA-7C24E5C3492B}" type="slidenum">
              <a:rPr lang="es-PA" smtClean="0"/>
              <a:t>‹Nr.›</a:t>
            </a:fld>
            <a:endParaRPr lang="es-PA"/>
          </a:p>
        </p:txBody>
      </p:sp>
      <p:sp>
        <p:nvSpPr>
          <p:cNvPr id="5" name="Date Placeholder 4"/>
          <p:cNvSpPr>
            <a:spLocks noGrp="1"/>
          </p:cNvSpPr>
          <p:nvPr>
            <p:ph type="dt" sz="half" idx="10"/>
          </p:nvPr>
        </p:nvSpPr>
        <p:spPr/>
        <p:txBody>
          <a:bodyPr/>
          <a:lstStyle/>
          <a:p>
            <a:fld id="{98638CDE-A3A0-46E5-B64F-564976F90AA4}" type="datetimeFigureOut">
              <a:rPr lang="es-PA" smtClean="0"/>
              <a:t>11/10/15</a:t>
            </a:fld>
            <a:endParaRPr lang="es-PA"/>
          </a:p>
        </p:txBody>
      </p:sp>
    </p:spTree>
    <p:extLst>
      <p:ext uri="{BB962C8B-B14F-4D97-AF65-F5344CB8AC3E}">
        <p14:creationId xmlns:p14="http://schemas.microsoft.com/office/powerpoint/2010/main" val="14081736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638CDE-A3A0-46E5-B64F-564976F90AA4}" type="datetimeFigureOut">
              <a:rPr lang="es-PA" smtClean="0"/>
              <a:t>11/10/15</a:t>
            </a:fld>
            <a:endParaRPr lang="es-P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AE38E04-CF6C-4748-BFDA-7C24E5C3492B}" type="slidenum">
              <a:rPr lang="es-PA" smtClean="0"/>
              <a:t>‹Nr.›</a:t>
            </a:fld>
            <a:endParaRPr lang="es-PA"/>
          </a:p>
        </p:txBody>
      </p:sp>
    </p:spTree>
    <p:extLst>
      <p:ext uri="{BB962C8B-B14F-4D97-AF65-F5344CB8AC3E}">
        <p14:creationId xmlns:p14="http://schemas.microsoft.com/office/powerpoint/2010/main" val="3807229092"/>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 id="2147483944" r:id="rId13"/>
    <p:sldLayoutId id="2147483945" r:id="rId14"/>
    <p:sldLayoutId id="2147483946" r:id="rId15"/>
    <p:sldLayoutId id="21474839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5038" y="1278478"/>
            <a:ext cx="9336241" cy="2882967"/>
          </a:xfrm>
        </p:spPr>
        <p:txBody>
          <a:bodyPr>
            <a:normAutofit fontScale="90000"/>
          </a:bodyPr>
          <a:lstStyle/>
          <a:p>
            <a:pPr algn="ctr"/>
            <a:r>
              <a:rPr lang="en-GB" sz="2800" b="1" dirty="0" smtClean="0">
                <a:solidFill>
                  <a:schemeClr val="tx1"/>
                </a:solidFill>
                <a:latin typeface="Arial" panose="020B0604020202020204" pitchFamily="34" charset="0"/>
                <a:cs typeface="Arial" panose="020B0604020202020204" pitchFamily="34" charset="0"/>
              </a:rPr>
              <a:t>PRESENTATION BEFORE THE LIAISON DELEGATIONS FOR EFFECTIVE PRACTICES IN CONSULAR PROTECTION </a:t>
            </a:r>
            <a:br>
              <a:rPr lang="en-GB" sz="2800" b="1" dirty="0" smtClean="0">
                <a:solidFill>
                  <a:schemeClr val="tx1"/>
                </a:solidFill>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b="1" dirty="0" smtClean="0">
                <a:latin typeface="Arial" panose="020B0604020202020204" pitchFamily="34" charset="0"/>
                <a:cs typeface="Arial" panose="020B0604020202020204" pitchFamily="34" charset="0"/>
              </a:rPr>
              <a:t>Ambassador ANALUISA BUSTAMANTE</a:t>
            </a:r>
            <a:r>
              <a:rPr lang="en-GB" sz="2800" b="1" dirty="0">
                <a:latin typeface="Arial" panose="020B0604020202020204" pitchFamily="34" charset="0"/>
                <a:cs typeface="Arial" panose="020B0604020202020204" pitchFamily="34" charset="0"/>
              </a:rPr>
              <a:t/>
            </a:r>
            <a:br>
              <a:rPr lang="en-GB" sz="2800" b="1" dirty="0">
                <a:latin typeface="Arial" panose="020B0604020202020204" pitchFamily="34" charset="0"/>
                <a:cs typeface="Arial" panose="020B0604020202020204" pitchFamily="34" charset="0"/>
              </a:rPr>
            </a:br>
            <a:r>
              <a:rPr lang="en-GB" sz="2800" b="1" dirty="0" smtClean="0">
                <a:latin typeface="Arial" panose="020B0604020202020204" pitchFamily="34" charset="0"/>
                <a:cs typeface="Arial" panose="020B0604020202020204" pitchFamily="34" charset="0"/>
              </a:rPr>
              <a:t>Director General of Foreign Policy</a:t>
            </a:r>
            <a:r>
              <a:rPr lang="en-GB" sz="2800" b="1" dirty="0" smtClean="0">
                <a:latin typeface="Arial" panose="020B0604020202020204" pitchFamily="34" charset="0"/>
                <a:cs typeface="Arial" panose="020B0604020202020204" pitchFamily="34" charset="0"/>
              </a:rPr>
              <a:t/>
            </a:r>
            <a:br>
              <a:rPr lang="en-GB" sz="2800" b="1" dirty="0" smtClean="0">
                <a:latin typeface="Arial" panose="020B0604020202020204" pitchFamily="34" charset="0"/>
                <a:cs typeface="Arial" panose="020B0604020202020204" pitchFamily="34" charset="0"/>
              </a:rPr>
            </a:br>
            <a:endParaRPr lang="en-GB" sz="2800" b="1"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1411583" y="4603582"/>
            <a:ext cx="9390382" cy="1942184"/>
          </a:xfrm>
        </p:spPr>
        <p:txBody>
          <a:bodyPr>
            <a:normAutofit/>
          </a:bodyPr>
          <a:lstStyle/>
          <a:p>
            <a:pPr algn="ctr"/>
            <a:r>
              <a:rPr lang="en-GB" sz="1900" b="1" dirty="0" smtClean="0">
                <a:solidFill>
                  <a:schemeClr val="tx1"/>
                </a:solidFill>
                <a:latin typeface="Arial" panose="020B0604020202020204" pitchFamily="34" charset="0"/>
                <a:cs typeface="Arial" panose="020B0604020202020204" pitchFamily="34" charset="0"/>
              </a:rPr>
              <a:t>Meeting of the Liaison Officer Network for </a:t>
            </a:r>
            <a:r>
              <a:rPr lang="en-GB" sz="1900" b="1" dirty="0" smtClean="0">
                <a:solidFill>
                  <a:schemeClr val="tx1"/>
                </a:solidFill>
                <a:latin typeface="Arial" panose="020B0604020202020204" pitchFamily="34" charset="0"/>
                <a:cs typeface="Arial" panose="020B0604020202020204" pitchFamily="34" charset="0"/>
              </a:rPr>
              <a:t>Consular Protection </a:t>
            </a:r>
          </a:p>
          <a:p>
            <a:pPr algn="ctr"/>
            <a:r>
              <a:rPr lang="en-GB" sz="1900" b="1" dirty="0" smtClean="0">
                <a:solidFill>
                  <a:schemeClr val="tx1"/>
                </a:solidFill>
                <a:latin typeface="Arial" panose="020B0604020202020204" pitchFamily="34" charset="0"/>
                <a:cs typeface="Arial" panose="020B0604020202020204" pitchFamily="34" charset="0"/>
              </a:rPr>
              <a:t>Regional Consultation Group on Migration (RCGM) </a:t>
            </a:r>
            <a:endParaRPr lang="en-GB" sz="1900" b="1" dirty="0" smtClean="0">
              <a:solidFill>
                <a:schemeClr val="tx1"/>
              </a:solidFill>
              <a:latin typeface="Arial" panose="020B0604020202020204" pitchFamily="34" charset="0"/>
              <a:cs typeface="Arial" panose="020B0604020202020204" pitchFamily="34" charset="0"/>
            </a:endParaRPr>
          </a:p>
          <a:p>
            <a:pPr algn="ctr"/>
            <a:r>
              <a:rPr lang="en-GB" sz="1900" b="1" dirty="0" smtClean="0">
                <a:solidFill>
                  <a:schemeClr val="tx1"/>
                </a:solidFill>
                <a:latin typeface="Arial" panose="020B0604020202020204" pitchFamily="34" charset="0"/>
                <a:cs typeface="Arial" panose="020B0604020202020204" pitchFamily="34" charset="0"/>
              </a:rPr>
              <a:t>Mexico City, November </a:t>
            </a:r>
            <a:r>
              <a:rPr lang="en-GB" sz="1900" b="1" dirty="0" smtClean="0">
                <a:solidFill>
                  <a:schemeClr val="tx1"/>
                </a:solidFill>
                <a:latin typeface="Arial" panose="020B0604020202020204" pitchFamily="34" charset="0"/>
                <a:cs typeface="Arial" panose="020B0604020202020204" pitchFamily="34" charset="0"/>
              </a:rPr>
              <a:t>9-12, 2015</a:t>
            </a:r>
            <a:endParaRPr lang="en-GB" sz="1900" dirty="0" smtClean="0">
              <a:solidFill>
                <a:schemeClr val="tx1"/>
              </a:solidFill>
              <a:latin typeface="Arial" panose="020B0604020202020204" pitchFamily="34" charset="0"/>
              <a:cs typeface="Arial" panose="020B0604020202020204" pitchFamily="34" charset="0"/>
            </a:endParaRPr>
          </a:p>
          <a:p>
            <a:endParaRPr lang="en-GB" dirty="0"/>
          </a:p>
        </p:txBody>
      </p:sp>
      <p:pic>
        <p:nvPicPr>
          <p:cNvPr id="1027" name="Imagen 1" descr="cid:image001.jpg@01CFAFF0.14DCA4D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1031" y="101510"/>
            <a:ext cx="86829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3"/>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36341" y="58299"/>
            <a:ext cx="3601844" cy="778042"/>
          </a:xfrm>
          <a:prstGeom prst="rect">
            <a:avLst/>
          </a:prstGeom>
        </p:spPr>
      </p:pic>
    </p:spTree>
    <p:extLst>
      <p:ext uri="{BB962C8B-B14F-4D97-AF65-F5344CB8AC3E}">
        <p14:creationId xmlns:p14="http://schemas.microsoft.com/office/powerpoint/2010/main" val="13287079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01444"/>
            <a:ext cx="9404723" cy="1451803"/>
          </a:xfrm>
        </p:spPr>
        <p:txBody>
          <a:bodyPr>
            <a:normAutofit/>
          </a:bodyPr>
          <a:lstStyle/>
          <a:p>
            <a:pPr algn="ct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a:t>
            </a:r>
            <a:r>
              <a:rPr lang="en-GB" sz="2800" dirty="0" smtClean="0">
                <a:solidFill>
                  <a:schemeClr val="tx1">
                    <a:lumMod val="95000"/>
                    <a:lumOff val="5000"/>
                  </a:schemeClr>
                </a:solidFill>
                <a:latin typeface="Arial" panose="020B0604020202020204" pitchFamily="34" charset="0"/>
                <a:cs typeface="Arial" panose="020B0604020202020204" pitchFamily="34" charset="0"/>
              </a:rPr>
              <a:t>NEW CONSULAR ASSISTANCE AND PROTECTION MECHANISMS</a:t>
            </a:r>
            <a:endParaRPr lang="en-GB" sz="2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1853247"/>
            <a:ext cx="8946541" cy="5004753"/>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Implementing an agreement between the Electoral Court and the Ministry of Foreign Affairs on implementation of the process of issuance of personal identity documents at consulates of the Republic of Panama.</a:t>
            </a:r>
          </a:p>
          <a:p>
            <a:pPr marL="0" indent="0" algn="just">
              <a:buNone/>
            </a:pPr>
            <a:endParaRPr lang="en-GB" sz="2400" dirty="0" smtClean="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190" y="3735659"/>
            <a:ext cx="4819650" cy="2843561"/>
          </a:xfrm>
          <a:prstGeom prst="rect">
            <a:avLst/>
          </a:prstGeom>
        </p:spPr>
      </p:pic>
    </p:spTree>
    <p:extLst>
      <p:ext uri="{BB962C8B-B14F-4D97-AF65-F5344CB8AC3E}">
        <p14:creationId xmlns:p14="http://schemas.microsoft.com/office/powerpoint/2010/main" val="3041453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8742" y="-16937"/>
            <a:ext cx="9824884" cy="1806498"/>
          </a:xfrm>
        </p:spPr>
        <p:txBody>
          <a:bodyPr/>
          <a:lstStyle/>
          <a:p>
            <a:r>
              <a:rPr lang="en-GB" sz="2800" dirty="0" smtClean="0">
                <a:latin typeface="Arial" panose="020B0604020202020204" pitchFamily="34" charset="0"/>
                <a:cs typeface="Arial" panose="020B0604020202020204" pitchFamily="34" charset="0"/>
              </a:rPr>
              <a:t>                               </a:t>
            </a:r>
            <a:r>
              <a:rPr lang="en-GB" sz="2800" dirty="0" smtClean="0">
                <a:solidFill>
                  <a:schemeClr val="tx1">
                    <a:lumMod val="95000"/>
                    <a:lumOff val="5000"/>
                  </a:schemeClr>
                </a:solidFill>
                <a:latin typeface="Arial" panose="020B0604020202020204" pitchFamily="34" charset="0"/>
                <a:cs typeface="Arial" panose="020B0604020202020204" pitchFamily="34" charset="0"/>
              </a:rPr>
              <a:t/>
            </a:r>
            <a:br>
              <a:rPr lang="en-GB" sz="2800" dirty="0" smtClean="0">
                <a:solidFill>
                  <a:schemeClr val="tx1">
                    <a:lumMod val="95000"/>
                    <a:lumOff val="5000"/>
                  </a:schemeClr>
                </a:solidFill>
                <a:latin typeface="Arial" panose="020B0604020202020204" pitchFamily="34" charset="0"/>
                <a:cs typeface="Arial" panose="020B0604020202020204" pitchFamily="34" charset="0"/>
              </a:rPr>
            </a:br>
            <a:r>
              <a:rPr lang="en-GB" sz="2800" dirty="0" smtClean="0">
                <a:solidFill>
                  <a:schemeClr val="tx1">
                    <a:lumMod val="95000"/>
                    <a:lumOff val="5000"/>
                  </a:schemeClr>
                </a:solidFill>
                <a:latin typeface="Arial" panose="020B0604020202020204" pitchFamily="34" charset="0"/>
                <a:cs typeface="Arial" panose="020B0604020202020204" pitchFamily="34" charset="0"/>
              </a:rPr>
              <a:t>                               REPATRIATIONS </a:t>
            </a:r>
            <a:endParaRPr lang="en-GB" sz="2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51782" y="1226635"/>
            <a:ext cx="8946541" cy="5631366"/>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Ministry of Foreign Affairs, through the Consular Department, has completed 20 repatriation processes and located 16 persons this year. It is important to mention that IOM collaborated in one of the repatriation processes, which was </a:t>
            </a:r>
            <a:r>
              <a:rPr lang="en-GB" sz="2400" dirty="0" smtClean="0">
                <a:latin typeface="Arial" panose="020B0604020202020204" pitchFamily="34" charset="0"/>
                <a:cs typeface="Arial" panose="020B0604020202020204" pitchFamily="34" charset="0"/>
              </a:rPr>
              <a:t>a case of family reunification</a:t>
            </a:r>
            <a:r>
              <a:rPr lang="en-GB" sz="2400" dirty="0" smtClean="0">
                <a:latin typeface="Arial" panose="020B0604020202020204" pitchFamily="34" charset="0"/>
                <a:cs typeface="Arial" panose="020B0604020202020204" pitchFamily="34" charset="0"/>
              </a:rPr>
              <a:t>.</a:t>
            </a:r>
          </a:p>
          <a:p>
            <a:pPr algn="just">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Repatriations for humanitarian reasons and in accordance with the principle of family reunification have been successfully completed this year</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3474" y="2851693"/>
            <a:ext cx="2857500" cy="2381250"/>
          </a:xfrm>
          <a:prstGeom prst="rect">
            <a:avLst/>
          </a:prstGeom>
        </p:spPr>
      </p:pic>
    </p:spTree>
    <p:extLst>
      <p:ext uri="{BB962C8B-B14F-4D97-AF65-F5344CB8AC3E}">
        <p14:creationId xmlns:p14="http://schemas.microsoft.com/office/powerpoint/2010/main" val="227820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03312" y="512956"/>
            <a:ext cx="8947522" cy="1340292"/>
          </a:xfrm>
        </p:spPr>
        <p:txBody>
          <a:bodyPr/>
          <a:lstStyle/>
          <a:p>
            <a:pPr algn="ctr"/>
            <a:r>
              <a:rPr lang="en-GB" sz="2800" dirty="0" smtClean="0">
                <a:solidFill>
                  <a:schemeClr val="tx1">
                    <a:lumMod val="95000"/>
                    <a:lumOff val="5000"/>
                  </a:schemeClr>
                </a:solidFill>
                <a:latin typeface="Arial" panose="020B0604020202020204" pitchFamily="34" charset="0"/>
                <a:cs typeface="Arial" panose="020B0604020202020204" pitchFamily="34" charset="0"/>
              </a:rPr>
              <a:t>OTHER CONSULAR SERVICES</a:t>
            </a:r>
            <a:endParaRPr lang="en-GB" sz="2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1193179"/>
            <a:ext cx="8946541" cy="5055219"/>
          </a:xfrm>
        </p:spPr>
        <p:txBody>
          <a:bodyPr>
            <a:no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Acting as an intermediary between nationals abroad and institutions of the </a:t>
            </a:r>
            <a:r>
              <a:rPr lang="en-GB" sz="2400" dirty="0" smtClean="0">
                <a:latin typeface="Arial" panose="020B0604020202020204" pitchFamily="34" charset="0"/>
                <a:cs typeface="Arial" panose="020B0604020202020204" pitchFamily="34" charset="0"/>
              </a:rPr>
              <a:t>State of Panama;</a:t>
            </a: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Issuance of travel documents (passports and safe-conducts) and police records;</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Issuance of </a:t>
            </a:r>
            <a:r>
              <a:rPr lang="en-GB" sz="2400" i="1" dirty="0" smtClean="0">
                <a:latin typeface="Arial" panose="020B0604020202020204" pitchFamily="34" charset="0"/>
                <a:cs typeface="Arial" panose="020B0604020202020204" pitchFamily="34" charset="0"/>
              </a:rPr>
              <a:t>“Fe de </a:t>
            </a:r>
            <a:r>
              <a:rPr lang="en-GB" sz="2400" i="1" dirty="0" smtClean="0">
                <a:latin typeface="Arial" panose="020B0604020202020204" pitchFamily="34" charset="0"/>
                <a:cs typeface="Arial" panose="020B0604020202020204" pitchFamily="34" charset="0"/>
              </a:rPr>
              <a:t>vida</a:t>
            </a:r>
            <a:r>
              <a:rPr lang="en-GB" sz="2400" i="1"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certificates (p</a:t>
            </a:r>
            <a:r>
              <a:rPr lang="en-GB" sz="2400" dirty="0" smtClean="0">
                <a:latin typeface="Arial" panose="020B0604020202020204" pitchFamily="34" charset="0"/>
                <a:cs typeface="Arial" panose="020B0604020202020204" pitchFamily="34" charset="0"/>
              </a:rPr>
              <a:t>roof that a person is alive);</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Legalization and authentication of documents;</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Notary and civil registry functions;</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Issuance of </a:t>
            </a:r>
            <a:r>
              <a:rPr lang="en-GB" sz="2400" dirty="0" smtClean="0">
                <a:latin typeface="Arial" panose="020B0604020202020204" pitchFamily="34" charset="0"/>
                <a:cs typeface="Arial" panose="020B0604020202020204" pitchFamily="34" charset="0"/>
              </a:rPr>
              <a:t>stamped, authorized and diplomatic visas; </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Registration of vessel records and documents and issuance of seafarer licences; </a:t>
            </a:r>
          </a:p>
          <a:p>
            <a:pPr algn="just">
              <a:buFont typeface="Arial" panose="020B0604020202020204" pitchFamily="34" charset="0"/>
              <a:buChar char="•"/>
            </a:pPr>
            <a:r>
              <a:rPr lang="es-GT" sz="2400" dirty="0" smtClean="0">
                <a:latin typeface="Arial"/>
                <a:cs typeface="Arial"/>
              </a:rPr>
              <a:t>Procedures relating to letters </a:t>
            </a:r>
            <a:r>
              <a:rPr lang="es-GT" sz="2400" dirty="0">
                <a:latin typeface="Arial"/>
                <a:cs typeface="Arial"/>
              </a:rPr>
              <a:t>requisitory </a:t>
            </a:r>
            <a:r>
              <a:rPr lang="es-GT" sz="2400" dirty="0" smtClean="0">
                <a:latin typeface="Arial"/>
                <a:cs typeface="Arial"/>
              </a:rPr>
              <a:t>and </a:t>
            </a:r>
            <a:r>
              <a:rPr lang="es-GT" sz="2400" dirty="0">
                <a:latin typeface="Arial"/>
                <a:cs typeface="Arial"/>
              </a:rPr>
              <a:t>l</a:t>
            </a:r>
            <a:r>
              <a:rPr lang="es-GT" sz="2400" dirty="0" smtClean="0">
                <a:latin typeface="Arial"/>
                <a:cs typeface="Arial"/>
              </a:rPr>
              <a:t>etters rogatory. </a:t>
            </a:r>
            <a:endParaRPr lang="en-GB" sz="2400" dirty="0">
              <a:latin typeface="Arial"/>
              <a:cs typeface="Arial"/>
            </a:endParaRPr>
          </a:p>
        </p:txBody>
      </p:sp>
    </p:spTree>
    <p:extLst>
      <p:ext uri="{BB962C8B-B14F-4D97-AF65-F5344CB8AC3E}">
        <p14:creationId xmlns:p14="http://schemas.microsoft.com/office/powerpoint/2010/main" val="4101155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1081668"/>
            <a:ext cx="9404723" cy="971249"/>
          </a:xfrm>
        </p:spPr>
        <p:txBody>
          <a:bodyPr/>
          <a:lstStyle/>
          <a:p>
            <a:pPr algn="ctr"/>
            <a:r>
              <a:rPr lang="en-GB" sz="2800" dirty="0" smtClean="0">
                <a:latin typeface="Arial" panose="020B0604020202020204" pitchFamily="34" charset="0"/>
                <a:cs typeface="Arial" panose="020B0604020202020204" pitchFamily="34" charset="0"/>
              </a:rPr>
              <a:t>        </a:t>
            </a:r>
            <a:r>
              <a:rPr lang="en-GB" sz="2800" dirty="0" smtClean="0">
                <a:solidFill>
                  <a:schemeClr val="tx1">
                    <a:lumMod val="95000"/>
                    <a:lumOff val="5000"/>
                  </a:schemeClr>
                </a:solidFill>
                <a:latin typeface="Arial" panose="020B0604020202020204" pitchFamily="34" charset="0"/>
                <a:cs typeface="Arial" panose="020B0604020202020204" pitchFamily="34" charset="0"/>
              </a:rPr>
              <a:t>EXPANDING CONSULAR ASSISTANCE AND PROTECTION </a:t>
            </a:r>
            <a:endParaRPr lang="en-GB" sz="280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4293" y="2397512"/>
            <a:ext cx="8946541" cy="4151970"/>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Ministry of Foreign Affairs officially opened the Consular Section of the Embassy of Panama in </a:t>
            </a:r>
            <a:r>
              <a:rPr lang="en-GB" sz="2400" dirty="0" smtClean="0">
                <a:latin typeface="Arial" panose="020B0604020202020204" pitchFamily="34" charset="0"/>
                <a:cs typeface="Arial" panose="020B0604020202020204" pitchFamily="34" charset="0"/>
              </a:rPr>
              <a:t>Casa Blanca, Morocco in April 2014, with the purpose of providing the necessary consular assistance to Panamanians living in Morocco. In addition, Honorary Consulates of Panama were officially opened in the Principality of Liechtenstein and San Juan, Puerto Rico.</a:t>
            </a: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On April 22, 2015 relevant procedures were completed to open the Honorary Consulate of Panama in Porto </a:t>
            </a:r>
            <a:r>
              <a:rPr lang="en-GB" sz="2400" dirty="0" smtClean="0">
                <a:latin typeface="Arial" panose="020B0604020202020204" pitchFamily="34" charset="0"/>
                <a:cs typeface="Arial" panose="020B0604020202020204" pitchFamily="34" charset="0"/>
              </a:rPr>
              <a:t>Alegre</a:t>
            </a:r>
            <a:r>
              <a:rPr lang="en-GB" sz="2400" dirty="0" smtClean="0">
                <a:latin typeface="Arial" panose="020B0604020202020204" pitchFamily="34" charset="0"/>
                <a:cs typeface="Arial" panose="020B0604020202020204" pitchFamily="34" charset="0"/>
              </a:rPr>
              <a:t>, Brazil.</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96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642" y="367990"/>
            <a:ext cx="9404723" cy="1806498"/>
          </a:xfrm>
        </p:spPr>
        <p:txBody>
          <a:bodyPr>
            <a:normAutofit fontScale="90000"/>
          </a:bodyPr>
          <a:lstStyle/>
          <a:p>
            <a:pPr algn="ct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b="1" dirty="0" smtClean="0">
                <a:solidFill>
                  <a:schemeClr val="tx1">
                    <a:lumMod val="95000"/>
                    <a:lumOff val="5000"/>
                  </a:schemeClr>
                </a:solidFill>
                <a:latin typeface="Arial" panose="020B0604020202020204" pitchFamily="34" charset="0"/>
                <a:cs typeface="Arial" panose="020B0604020202020204" pitchFamily="34" charset="0"/>
              </a:rPr>
              <a:t>CONTENTS OF THE PRESENTATION</a:t>
            </a: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a:r>
            <a:br>
              <a:rPr lang="en-GB" sz="2800" dirty="0" smtClean="0">
                <a:latin typeface="Arial" panose="020B0604020202020204" pitchFamily="34" charset="0"/>
                <a:cs typeface="Arial" panose="020B0604020202020204" pitchFamily="34" charset="0"/>
              </a:rPr>
            </a:br>
            <a:r>
              <a:rPr lang="en-GB" sz="2800" dirty="0" smtClean="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3312" y="2399659"/>
            <a:ext cx="8946541" cy="4246468"/>
          </a:xfrm>
        </p:spPr>
        <p:txBody>
          <a:bodyPr/>
          <a:lstStyle/>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Main consular functions and consular services </a:t>
            </a:r>
          </a:p>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Effective practices in consular protection</a:t>
            </a:r>
          </a:p>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New consular assistance and protection mechanisms</a:t>
            </a:r>
          </a:p>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Modernizing the diplomatic and consular career </a:t>
            </a:r>
          </a:p>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Repatriations </a:t>
            </a:r>
          </a:p>
          <a:p>
            <a:pP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Expanding consular assistance and protection</a:t>
            </a:r>
          </a:p>
          <a:p>
            <a:pPr>
              <a:buFont typeface="Arial" panose="020B0604020202020204" pitchFamily="34" charset="0"/>
              <a:buChar char="•"/>
            </a:pPr>
            <a:endParaRPr lang="en-GB" dirty="0" smtClean="0"/>
          </a:p>
          <a:p>
            <a:pPr marL="0" indent="0">
              <a:buNone/>
            </a:pPr>
            <a:endParaRPr lang="en-GB" dirty="0"/>
          </a:p>
        </p:txBody>
      </p:sp>
    </p:spTree>
    <p:extLst>
      <p:ext uri="{BB962C8B-B14F-4D97-AF65-F5344CB8AC3E}">
        <p14:creationId xmlns:p14="http://schemas.microsoft.com/office/powerpoint/2010/main" val="147574419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38507" y="747132"/>
            <a:ext cx="8612327" cy="1405052"/>
          </a:xfrm>
        </p:spPr>
        <p:txBody>
          <a:bodyPr/>
          <a:lstStyle/>
          <a:p>
            <a:r>
              <a:rPr lang="en-GB" sz="2800" dirty="0" smtClean="0">
                <a:solidFill>
                  <a:schemeClr val="tx1">
                    <a:lumMod val="95000"/>
                    <a:lumOff val="5000"/>
                  </a:schemeClr>
                </a:solidFill>
                <a:latin typeface="Arial"/>
                <a:cs typeface="Arial"/>
              </a:rPr>
              <a:t>MAIN CONSULAR FUNCTIONS AND SERVICES</a:t>
            </a:r>
            <a:r>
              <a:rPr lang="en-GB" sz="2800" dirty="0" smtClean="0">
                <a:latin typeface="Arial"/>
                <a:cs typeface="Arial"/>
              </a:rPr>
              <a:t/>
            </a:r>
            <a:br>
              <a:rPr lang="en-GB" sz="2800" dirty="0" smtClean="0">
                <a:latin typeface="Arial"/>
                <a:cs typeface="Arial"/>
              </a:rPr>
            </a:br>
            <a:endParaRPr lang="en-GB" sz="2800" dirty="0">
              <a:latin typeface="Arial"/>
              <a:cs typeface="Arial"/>
            </a:endParaRPr>
          </a:p>
        </p:txBody>
      </p:sp>
      <p:sp>
        <p:nvSpPr>
          <p:cNvPr id="3" name="Marcador de contenido 2"/>
          <p:cNvSpPr>
            <a:spLocks noGrp="1"/>
          </p:cNvSpPr>
          <p:nvPr>
            <p:ph idx="1"/>
          </p:nvPr>
        </p:nvSpPr>
        <p:spPr>
          <a:xfrm>
            <a:off x="1103312" y="970156"/>
            <a:ext cx="8946541" cy="5452946"/>
          </a:xfrm>
        </p:spPr>
        <p:txBody>
          <a:bodyPr>
            <a:normAutofit fontScale="85000" lnSpcReduction="10000"/>
          </a:bodyPr>
          <a:lstStyle/>
          <a:p>
            <a:pPr marL="0" indent="0" algn="just">
              <a:lnSpc>
                <a:spcPct val="110000"/>
              </a:lnSpc>
              <a:buNone/>
            </a:pPr>
            <a:endParaRPr lang="en-GB" sz="2600" dirty="0" smtClean="0">
              <a:latin typeface="Arial" panose="020B0604020202020204" pitchFamily="34" charset="0"/>
              <a:cs typeface="Arial" panose="020B0604020202020204" pitchFamily="34" charset="0"/>
            </a:endParaRPr>
          </a:p>
          <a:p>
            <a:pPr algn="just">
              <a:lnSpc>
                <a:spcPct val="110000"/>
              </a:lnSpc>
              <a:buFont typeface="Arial" panose="020B0604020202020204" pitchFamily="34" charset="0"/>
              <a:buChar char="•"/>
            </a:pPr>
            <a:r>
              <a:rPr lang="en-GB" sz="2600" dirty="0" smtClean="0">
                <a:latin typeface="Arial" panose="020B0604020202020204" pitchFamily="34" charset="0"/>
                <a:cs typeface="Arial" panose="020B0604020202020204" pitchFamily="34" charset="0"/>
              </a:rPr>
              <a:t>To protect the interests of Panamanian nationals in receiving States, providing assistance and protection within the framework </a:t>
            </a:r>
            <a:r>
              <a:rPr lang="en-GB" sz="2600" dirty="0" smtClean="0">
                <a:latin typeface="Arial" panose="020B0604020202020204" pitchFamily="34" charset="0"/>
                <a:cs typeface="Arial" panose="020B0604020202020204" pitchFamily="34" charset="0"/>
              </a:rPr>
              <a:t>of </a:t>
            </a:r>
            <a:r>
              <a:rPr lang="en-GB" sz="2600" dirty="0" smtClean="0">
                <a:latin typeface="Arial" panose="020B0604020202020204" pitchFamily="34" charset="0"/>
                <a:cs typeface="Arial" panose="020B0604020202020204" pitchFamily="34" charset="0"/>
              </a:rPr>
              <a:t>international law. In addition, to safeguard the maritime and commercial interests of the Republic of Panama.</a:t>
            </a:r>
          </a:p>
          <a:p>
            <a:pPr algn="just">
              <a:lnSpc>
                <a:spcPct val="110000"/>
              </a:lnSpc>
              <a:buFont typeface="Arial" panose="020B0604020202020204" pitchFamily="34" charset="0"/>
              <a:buChar char="•"/>
            </a:pPr>
            <a:endParaRPr lang="en-GB" sz="2600" dirty="0" smtClean="0">
              <a:latin typeface="Arial" panose="020B0604020202020204" pitchFamily="34" charset="0"/>
              <a:cs typeface="Arial" panose="020B0604020202020204" pitchFamily="34" charset="0"/>
            </a:endParaRPr>
          </a:p>
          <a:p>
            <a:pPr algn="just">
              <a:lnSpc>
                <a:spcPct val="110000"/>
              </a:lnSpc>
              <a:buFont typeface="Arial" panose="020B0604020202020204" pitchFamily="34" charset="0"/>
              <a:buChar char="•"/>
            </a:pPr>
            <a:endParaRPr lang="en-GB" sz="2600" dirty="0" smtClean="0">
              <a:latin typeface="Arial" panose="020B0604020202020204" pitchFamily="34" charset="0"/>
              <a:cs typeface="Arial" panose="020B0604020202020204" pitchFamily="34" charset="0"/>
            </a:endParaRPr>
          </a:p>
          <a:p>
            <a:pPr algn="just">
              <a:lnSpc>
                <a:spcPct val="110000"/>
              </a:lnSpc>
              <a:buFont typeface="Arial" panose="020B0604020202020204" pitchFamily="34" charset="0"/>
              <a:buChar char="•"/>
            </a:pPr>
            <a:endParaRPr lang="en-GB" sz="2600" dirty="0" smtClean="0">
              <a:latin typeface="Arial" panose="020B0604020202020204" pitchFamily="34" charset="0"/>
              <a:cs typeface="Arial" panose="020B0604020202020204" pitchFamily="34" charset="0"/>
            </a:endParaRPr>
          </a:p>
          <a:p>
            <a:pPr algn="just">
              <a:lnSpc>
                <a:spcPct val="110000"/>
              </a:lnSpc>
              <a:buFont typeface="Arial" panose="020B0604020202020204" pitchFamily="34" charset="0"/>
              <a:buChar char="•"/>
            </a:pPr>
            <a:endParaRPr lang="en-GB" sz="2600" dirty="0" smtClean="0">
              <a:latin typeface="Arial" panose="020B0604020202020204" pitchFamily="34" charset="0"/>
              <a:cs typeface="Arial" panose="020B0604020202020204" pitchFamily="34" charset="0"/>
            </a:endParaRPr>
          </a:p>
          <a:p>
            <a:pPr algn="just">
              <a:lnSpc>
                <a:spcPct val="110000"/>
              </a:lnSpc>
              <a:buFont typeface="Arial" panose="020B0604020202020204" pitchFamily="34" charset="0"/>
              <a:buChar char="•"/>
            </a:pPr>
            <a:r>
              <a:rPr lang="en-GB" sz="2600" dirty="0" smtClean="0">
                <a:latin typeface="Arial" panose="020B0604020202020204" pitchFamily="34" charset="0"/>
                <a:cs typeface="Arial" panose="020B0604020202020204" pitchFamily="34" charset="0"/>
              </a:rPr>
              <a:t>To provide support and assistance to helpless Panamanian nationals. </a:t>
            </a:r>
          </a:p>
          <a:p>
            <a:pPr algn="just">
              <a:lnSpc>
                <a:spcPct val="110000"/>
              </a:lnSpc>
              <a:buFont typeface="Arial" panose="020B0604020202020204" pitchFamily="34" charset="0"/>
              <a:buChar char="•"/>
            </a:pPr>
            <a:r>
              <a:rPr lang="en-GB" sz="2600" dirty="0" smtClean="0">
                <a:latin typeface="Arial" panose="020B0604020202020204" pitchFamily="34" charset="0"/>
                <a:cs typeface="Arial" panose="020B0604020202020204" pitchFamily="34" charset="0"/>
              </a:rPr>
              <a:t>To represent Panamanian nationals in implementing appropriate actions before </a:t>
            </a:r>
            <a:r>
              <a:rPr lang="en-GB" sz="2600" dirty="0" smtClean="0">
                <a:latin typeface="Arial" panose="020B0604020202020204" pitchFamily="34" charset="0"/>
                <a:cs typeface="Arial" panose="020B0604020202020204" pitchFamily="34" charset="0"/>
              </a:rPr>
              <a:t>the authorities of the receiving State</a:t>
            </a:r>
            <a:r>
              <a:rPr lang="en-GB" sz="2600" dirty="0" smtClean="0">
                <a:latin typeface="Arial" panose="020B0604020202020204" pitchFamily="34" charset="0"/>
                <a:cs typeface="Arial" panose="020B0604020202020204" pitchFamily="34" charset="0"/>
              </a:rPr>
              <a:t>.</a:t>
            </a:r>
          </a:p>
          <a:p>
            <a:pPr marL="0" indent="0" algn="just">
              <a:buNone/>
            </a:pPr>
            <a:endParaRPr lang="en-GB"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7270" y="3034752"/>
            <a:ext cx="2878532" cy="1471572"/>
          </a:xfrm>
          <a:prstGeom prst="rect">
            <a:avLst/>
          </a:prstGeom>
        </p:spPr>
      </p:pic>
    </p:spTree>
    <p:extLst>
      <p:ext uri="{BB962C8B-B14F-4D97-AF65-F5344CB8AC3E}">
        <p14:creationId xmlns:p14="http://schemas.microsoft.com/office/powerpoint/2010/main" val="30631500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n-GB" sz="4400" dirty="0" smtClean="0">
                <a:latin typeface="Arial" panose="020B0604020202020204" pitchFamily="34" charset="0"/>
                <a:cs typeface="Arial" panose="020B0604020202020204" pitchFamily="34" charset="0"/>
              </a:rPr>
              <a:t/>
            </a:r>
            <a:br>
              <a:rPr lang="en-GB" sz="4400" dirty="0" smtClean="0">
                <a:latin typeface="Arial" panose="020B0604020202020204" pitchFamily="34" charset="0"/>
                <a:cs typeface="Arial" panose="020B0604020202020204" pitchFamily="34" charset="0"/>
              </a:rPr>
            </a:br>
            <a:endParaRPr lang="en-GB" dirty="0"/>
          </a:p>
        </p:txBody>
      </p:sp>
      <p:sp>
        <p:nvSpPr>
          <p:cNvPr id="3" name="Marcador de contenido 2"/>
          <p:cNvSpPr>
            <a:spLocks noGrp="1"/>
          </p:cNvSpPr>
          <p:nvPr>
            <p:ph idx="1"/>
          </p:nvPr>
        </p:nvSpPr>
        <p:spPr>
          <a:xfrm>
            <a:off x="1221666" y="532843"/>
            <a:ext cx="8946541" cy="5620215"/>
          </a:xfrm>
        </p:spPr>
        <p:txBody>
          <a:bodyPr>
            <a:normAutofit fontScale="25000" lnSpcReduction="20000"/>
          </a:bodyPr>
          <a:lstStyle/>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locate Panamanians upon request of their relatives;</a:t>
            </a:r>
          </a:p>
          <a:p>
            <a:pPr marL="0" indent="0" algn="just">
              <a:lnSpc>
                <a:spcPct val="120000"/>
              </a:lnSpc>
              <a:buNone/>
            </a:pPr>
            <a:endParaRPr lang="en-GB" sz="8000" dirty="0" smtClean="0">
              <a:latin typeface="Arial" panose="020B0604020202020204" pitchFamily="34" charset="0"/>
              <a:cs typeface="Arial" panose="020B0604020202020204" pitchFamily="34" charset="0"/>
            </a:endParaRPr>
          </a:p>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protect and monitor compliance with the human rights of Panamanians abroad;</a:t>
            </a:r>
          </a:p>
          <a:p>
            <a:pPr algn="just">
              <a:lnSpc>
                <a:spcPct val="120000"/>
              </a:lnSpc>
              <a:buFont typeface="Arial" panose="020B0604020202020204" pitchFamily="34" charset="0"/>
              <a:buChar char="•"/>
            </a:pPr>
            <a:endParaRPr lang="en-GB" sz="8000" dirty="0" smtClean="0">
              <a:latin typeface="Arial" panose="020B0604020202020204" pitchFamily="34" charset="0"/>
              <a:cs typeface="Arial" panose="020B0604020202020204" pitchFamily="34" charset="0"/>
            </a:endParaRPr>
          </a:p>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guide, visit and assist Panamanian nationals deprived of their freedom;</a:t>
            </a:r>
          </a:p>
          <a:p>
            <a:pPr marL="0" indent="0" algn="just">
              <a:lnSpc>
                <a:spcPct val="120000"/>
              </a:lnSpc>
              <a:buNone/>
            </a:pPr>
            <a:endParaRPr lang="en-GB" sz="8000" dirty="0" smtClean="0">
              <a:latin typeface="Arial" panose="020B0604020202020204" pitchFamily="34" charset="0"/>
              <a:cs typeface="Arial" panose="020B0604020202020204" pitchFamily="34" charset="0"/>
            </a:endParaRPr>
          </a:p>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provide assistance in transferring Panamanian convicts to serve their sentence in Panama;</a:t>
            </a:r>
          </a:p>
          <a:p>
            <a:pPr algn="just">
              <a:lnSpc>
                <a:spcPct val="120000"/>
              </a:lnSpc>
              <a:buFont typeface="Arial" panose="020B0604020202020204" pitchFamily="34" charset="0"/>
              <a:buChar char="•"/>
            </a:pPr>
            <a:endParaRPr lang="en-GB" sz="8000" dirty="0" smtClean="0">
              <a:latin typeface="Arial" panose="020B0604020202020204" pitchFamily="34" charset="0"/>
              <a:cs typeface="Arial" panose="020B0604020202020204" pitchFamily="34" charset="0"/>
            </a:endParaRPr>
          </a:p>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provide support </a:t>
            </a:r>
            <a:r>
              <a:rPr lang="en-GB" sz="8000" dirty="0" smtClean="0">
                <a:latin typeface="Arial" panose="020B0604020202020204" pitchFamily="34" charset="0"/>
                <a:cs typeface="Arial" panose="020B0604020202020204" pitchFamily="34" charset="0"/>
              </a:rPr>
              <a:t>in cases of the voluntary return of persons with limited financial resources and in cases of deportation;</a:t>
            </a:r>
          </a:p>
          <a:p>
            <a:pPr marL="0" indent="0" algn="just">
              <a:lnSpc>
                <a:spcPct val="120000"/>
              </a:lnSpc>
              <a:buNone/>
            </a:pPr>
            <a:endParaRPr lang="en-GB" sz="8000" dirty="0" smtClean="0">
              <a:latin typeface="Arial" panose="020B0604020202020204" pitchFamily="34" charset="0"/>
              <a:cs typeface="Arial" panose="020B0604020202020204" pitchFamily="34" charset="0"/>
            </a:endParaRPr>
          </a:p>
          <a:p>
            <a:pPr algn="just">
              <a:lnSpc>
                <a:spcPct val="120000"/>
              </a:lnSpc>
              <a:buFont typeface="Arial" panose="020B0604020202020204" pitchFamily="34" charset="0"/>
              <a:buChar char="•"/>
            </a:pPr>
            <a:r>
              <a:rPr lang="en-GB" sz="8000" dirty="0" smtClean="0">
                <a:latin typeface="Arial" panose="020B0604020202020204" pitchFamily="34" charset="0"/>
                <a:cs typeface="Arial" panose="020B0604020202020204" pitchFamily="34" charset="0"/>
              </a:rPr>
              <a:t>To provide support to enable Panamanian nationals and </a:t>
            </a:r>
            <a:r>
              <a:rPr lang="en-GB" sz="8000" dirty="0" smtClean="0">
                <a:latin typeface="Arial" panose="020B0604020202020204" pitchFamily="34" charset="0"/>
                <a:cs typeface="Arial" panose="020B0604020202020204" pitchFamily="34" charset="0"/>
              </a:rPr>
              <a:t>foreign nationals victims of the crime of trafficking to return to their country of origin</a:t>
            </a:r>
            <a:r>
              <a:rPr lang="en-GB" sz="8000" dirty="0" smtClean="0">
                <a:latin typeface="Arial" panose="020B0604020202020204" pitchFamily="34" charset="0"/>
                <a:cs typeface="Arial" panose="020B0604020202020204" pitchFamily="34" charset="0"/>
              </a:rPr>
              <a:t>.</a:t>
            </a:r>
          </a:p>
          <a:p>
            <a:pPr algn="just">
              <a:lnSpc>
                <a:spcPct val="120000"/>
              </a:lnSpc>
              <a:buFont typeface="Arial" panose="020B0604020202020204" pitchFamily="34" charset="0"/>
              <a:buChar char="•"/>
            </a:pPr>
            <a:endParaRPr lang="en-GB" sz="9600" dirty="0" smtClean="0">
              <a:latin typeface="Arial" panose="020B0604020202020204" pitchFamily="34" charset="0"/>
              <a:cs typeface="Arial" panose="020B0604020202020204" pitchFamily="34" charset="0"/>
            </a:endParaRPr>
          </a:p>
          <a:p>
            <a:pPr marL="0" indent="0" algn="just">
              <a:lnSpc>
                <a:spcPct val="120000"/>
              </a:lnSpc>
              <a:buNone/>
            </a:pPr>
            <a:r>
              <a:rPr lang="en-GB" sz="9600" dirty="0" smtClean="0">
                <a:latin typeface="Arial" panose="020B0604020202020204" pitchFamily="34" charset="0"/>
                <a:cs typeface="Arial" panose="020B0604020202020204" pitchFamily="34" charset="0"/>
              </a:rPr>
              <a:t>	</a:t>
            </a:r>
          </a:p>
          <a:p>
            <a:pPr marL="0" indent="0" algn="just">
              <a:buNone/>
            </a:pPr>
            <a:endParaRPr lang="en-GB" sz="96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marL="0" indent="0" algn="just">
              <a:buNone/>
            </a:pPr>
            <a:endParaRPr lang="en-GB" sz="51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5100" dirty="0" smtClean="0">
                <a:latin typeface="Arial" panose="020B0604020202020204" pitchFamily="34" charset="0"/>
                <a:cs typeface="Arial" panose="020B0604020202020204" pitchFamily="34" charset="0"/>
              </a:rPr>
              <a:t>Protección</a:t>
            </a:r>
            <a:r>
              <a:rPr lang="en-GB" sz="5100" dirty="0" smtClean="0">
                <a:latin typeface="Arial" panose="020B0604020202020204" pitchFamily="34" charset="0"/>
                <a:cs typeface="Arial" panose="020B0604020202020204" pitchFamily="34" charset="0"/>
              </a:rPr>
              <a:t> y </a:t>
            </a:r>
            <a:r>
              <a:rPr lang="en-GB" sz="5100" dirty="0" smtClean="0">
                <a:latin typeface="Arial" panose="020B0604020202020204" pitchFamily="34" charset="0"/>
                <a:cs typeface="Arial" panose="020B0604020202020204" pitchFamily="34" charset="0"/>
              </a:rPr>
              <a:t>Asistencia</a:t>
            </a:r>
            <a:r>
              <a:rPr lang="en-GB" sz="5100" dirty="0" smtClean="0">
                <a:latin typeface="Arial" panose="020B0604020202020204" pitchFamily="34" charset="0"/>
                <a:cs typeface="Arial" panose="020B0604020202020204" pitchFamily="34" charset="0"/>
              </a:rPr>
              <a:t> en </a:t>
            </a:r>
            <a:r>
              <a:rPr lang="en-GB" sz="5100" dirty="0" smtClean="0">
                <a:latin typeface="Arial" panose="020B0604020202020204" pitchFamily="34" charset="0"/>
                <a:cs typeface="Arial" panose="020B0604020202020204" pitchFamily="34" charset="0"/>
              </a:rPr>
              <a:t>casos</a:t>
            </a:r>
            <a:r>
              <a:rPr lang="en-GB" sz="5100" dirty="0" smtClean="0">
                <a:latin typeface="Arial" panose="020B0604020202020204" pitchFamily="34" charset="0"/>
                <a:cs typeface="Arial" panose="020B0604020202020204" pitchFamily="34" charset="0"/>
              </a:rPr>
              <a:t> de </a:t>
            </a:r>
            <a:r>
              <a:rPr lang="en-GB" sz="5100" dirty="0" smtClean="0">
                <a:latin typeface="Arial" panose="020B0604020202020204" pitchFamily="34" charset="0"/>
                <a:cs typeface="Arial" panose="020B0604020202020204" pitchFamily="34" charset="0"/>
              </a:rPr>
              <a:t>desastres</a:t>
            </a:r>
            <a:r>
              <a:rPr lang="en-GB" sz="5100" dirty="0" smtClean="0">
                <a:latin typeface="Arial" panose="020B0604020202020204" pitchFamily="34" charset="0"/>
                <a:cs typeface="Arial" panose="020B0604020202020204" pitchFamily="34" charset="0"/>
              </a:rPr>
              <a:t> </a:t>
            </a:r>
            <a:r>
              <a:rPr lang="en-GB" sz="5100" dirty="0" smtClean="0">
                <a:latin typeface="Arial" panose="020B0604020202020204" pitchFamily="34" charset="0"/>
                <a:cs typeface="Arial" panose="020B0604020202020204" pitchFamily="34" charset="0"/>
              </a:rPr>
              <a:t>naturales</a:t>
            </a:r>
            <a:r>
              <a:rPr lang="en-GB" sz="5100" dirty="0" smtClean="0">
                <a:latin typeface="Arial" panose="020B0604020202020204" pitchFamily="34" charset="0"/>
                <a:cs typeface="Arial" panose="020B0604020202020204" pitchFamily="34" charset="0"/>
              </a:rPr>
              <a:t>.</a:t>
            </a:r>
          </a:p>
          <a:p>
            <a:pPr algn="just">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868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249809"/>
          </a:xfrm>
        </p:spPr>
        <p:txBody>
          <a:bodyPr>
            <a:normAutofit fontScale="90000"/>
          </a:bodyPr>
          <a:lstStyle/>
          <a:p>
            <a:r>
              <a:rPr lang="en-GB" dirty="0" smtClean="0"/>
              <a:t> </a:t>
            </a:r>
            <a:endParaRPr lang="en-GB" dirty="0"/>
          </a:p>
        </p:txBody>
      </p:sp>
      <p:sp>
        <p:nvSpPr>
          <p:cNvPr id="3" name="Marcador de contenido 2"/>
          <p:cNvSpPr>
            <a:spLocks noGrp="1"/>
          </p:cNvSpPr>
          <p:nvPr>
            <p:ph idx="1"/>
          </p:nvPr>
        </p:nvSpPr>
        <p:spPr>
          <a:xfrm>
            <a:off x="1014102" y="452719"/>
            <a:ext cx="9445742" cy="5970384"/>
          </a:xfrm>
        </p:spPr>
        <p:txBody>
          <a:bodyPr>
            <a:normAutofit/>
          </a:bodyPr>
          <a:lstStyle/>
          <a:p>
            <a:pPr marL="0" indent="0" algn="just">
              <a:buNone/>
            </a:pPr>
            <a:r>
              <a:rPr lang="en-GB" sz="2600" dirty="0" smtClean="0">
                <a:latin typeface="Arial" panose="020B0604020202020204" pitchFamily="34" charset="0"/>
                <a:cs typeface="Arial" panose="020B0604020202020204" pitchFamily="34" charset="0"/>
              </a:rPr>
              <a:t>The majority of Consulates of Panama abroad are an essential component in combating </a:t>
            </a:r>
            <a:r>
              <a:rPr lang="en-GB" sz="2600" u="sng" dirty="0" smtClean="0">
                <a:latin typeface="Arial" panose="020B0604020202020204" pitchFamily="34" charset="0"/>
                <a:cs typeface="Arial" panose="020B0604020202020204" pitchFamily="34" charset="0"/>
              </a:rPr>
              <a:t>trafficking in persons</a:t>
            </a:r>
            <a:r>
              <a:rPr lang="en-GB" sz="2600" dirty="0" smtClean="0">
                <a:latin typeface="Arial" panose="020B0604020202020204" pitchFamily="34" charset="0"/>
                <a:cs typeface="Arial" panose="020B0604020202020204" pitchFamily="34" charset="0"/>
              </a:rPr>
              <a:t>, since they often are the first ones to establish contact with victims of this crime.</a:t>
            </a:r>
          </a:p>
          <a:p>
            <a:pPr marL="0" indent="0" algn="just">
              <a:buNone/>
            </a:pPr>
            <a:r>
              <a:rPr lang="en-GB" sz="2600" dirty="0" smtClean="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The Consulates of Panama have implemented the following actions</a:t>
            </a:r>
            <a:r>
              <a:rPr lang="en-GB" sz="2600"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en-GB" sz="2600" dirty="0" smtClean="0">
                <a:latin typeface="Arial" panose="020B0604020202020204" pitchFamily="34" charset="0"/>
                <a:cs typeface="Arial" panose="020B0604020202020204" pitchFamily="34" charset="0"/>
              </a:rPr>
              <a:t>Notifying the consular department in order to </a:t>
            </a:r>
            <a:r>
              <a:rPr lang="en-GB" sz="2600" dirty="0" smtClean="0">
                <a:latin typeface="Arial" panose="020B0604020202020204" pitchFamily="34" charset="0"/>
                <a:cs typeface="Arial" panose="020B0604020202020204" pitchFamily="34" charset="0"/>
              </a:rPr>
              <a:t>verify </a:t>
            </a:r>
            <a:r>
              <a:rPr lang="en-GB" sz="2600" dirty="0" smtClean="0">
                <a:latin typeface="Arial" panose="020B0604020202020204" pitchFamily="34" charset="0"/>
                <a:cs typeface="Arial" panose="020B0604020202020204" pitchFamily="34" charset="0"/>
              </a:rPr>
              <a:t>the identity of the citizen (</a:t>
            </a:r>
            <a:r>
              <a:rPr lang="en-GB" sz="2600" dirty="0" smtClean="0">
                <a:latin typeface="Arial" panose="020B0604020202020204" pitchFamily="34" charset="0"/>
                <a:cs typeface="Arial" panose="020B0604020202020204" pitchFamily="34" charset="0"/>
              </a:rPr>
              <a:t>immediate verification through </a:t>
            </a:r>
            <a:r>
              <a:rPr lang="en-GB" sz="2600" dirty="0" smtClean="0">
                <a:latin typeface="Arial" panose="020B0604020202020204" pitchFamily="34" charset="0"/>
                <a:cs typeface="Arial" panose="020B0604020202020204" pitchFamily="34" charset="0"/>
              </a:rPr>
              <a:t>SIV)</a:t>
            </a:r>
            <a:r>
              <a:rPr lang="en-GB" sz="2600" dirty="0">
                <a:latin typeface="Arial" panose="020B0604020202020204" pitchFamily="34" charset="0"/>
                <a:cs typeface="Arial" panose="020B0604020202020204" pitchFamily="34" charset="0"/>
              </a:rPr>
              <a:t>;</a:t>
            </a:r>
            <a:endParaRPr lang="en-GB" sz="26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GB" sz="2600" dirty="0" smtClean="0">
                <a:latin typeface="Arial" panose="020B0604020202020204" pitchFamily="34" charset="0"/>
                <a:cs typeface="Arial" panose="020B0604020202020204" pitchFamily="34" charset="0"/>
              </a:rPr>
              <a:t>Once the nationality has been verified, the foreign service officer provides consular assistance and </a:t>
            </a:r>
            <a:r>
              <a:rPr lang="en-GB" sz="2600" dirty="0" smtClean="0">
                <a:latin typeface="Arial" panose="020B0604020202020204" pitchFamily="34" charset="0"/>
                <a:cs typeface="Arial" panose="020B0604020202020204" pitchFamily="34" charset="0"/>
              </a:rPr>
              <a:t>pr</a:t>
            </a:r>
            <a:r>
              <a:rPr lang="en-GB" sz="2600" dirty="0" smtClean="0">
                <a:latin typeface="Arial" panose="020B0604020202020204" pitchFamily="34" charset="0"/>
                <a:cs typeface="Arial" panose="020B0604020202020204" pitchFamily="34" charset="0"/>
              </a:rPr>
              <a:t>otection to the victim of trafficking, </a:t>
            </a:r>
            <a:r>
              <a:rPr lang="en-GB" sz="2600" dirty="0" smtClean="0">
                <a:latin typeface="Arial" panose="020B0604020202020204" pitchFamily="34" charset="0"/>
                <a:cs typeface="Arial" panose="020B0604020202020204" pitchFamily="34" charset="0"/>
              </a:rPr>
              <a:t>offering free legal aid to file the relevant complaint before competent authorities in the receiving State</a:t>
            </a:r>
            <a:r>
              <a:rPr lang="en-GB" sz="2600" dirty="0" smtClean="0">
                <a:latin typeface="Arial" panose="020B0604020202020204" pitchFamily="34" charset="0"/>
                <a:cs typeface="Arial" panose="020B0604020202020204" pitchFamily="34" charset="0"/>
              </a:rPr>
              <a:t>.</a:t>
            </a:r>
          </a:p>
          <a:p>
            <a:pPr marL="457200" indent="-457200" algn="just">
              <a:buAutoNum type="arabicPeriod"/>
            </a:pPr>
            <a:endParaRPr lang="en-GB" dirty="0" smtClean="0">
              <a:latin typeface="Arial" panose="020B0604020202020204" pitchFamily="34" charset="0"/>
              <a:cs typeface="Arial" panose="020B0604020202020204" pitchFamily="34" charset="0"/>
            </a:endParaRPr>
          </a:p>
          <a:p>
            <a:pPr marL="457200" indent="-457200" algn="just">
              <a:buAutoNum type="arabicPeriod"/>
            </a:pPr>
            <a:endParaRPr lang="en-GB" dirty="0" smtClean="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86900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46111" y="452718"/>
            <a:ext cx="9404723" cy="93692"/>
          </a:xfrm>
        </p:spPr>
        <p:txBody>
          <a:bodyPr>
            <a:normAutofit fontScale="90000"/>
          </a:bodyPr>
          <a:lstStyle/>
          <a:p>
            <a:r>
              <a:rPr lang="en-GB" dirty="0" smtClean="0"/>
              <a:t> </a:t>
            </a:r>
            <a:endParaRPr lang="en-GB" dirty="0"/>
          </a:p>
        </p:txBody>
      </p:sp>
      <p:sp>
        <p:nvSpPr>
          <p:cNvPr id="3" name="Marcador de contenido 2"/>
          <p:cNvSpPr>
            <a:spLocks noGrp="1"/>
          </p:cNvSpPr>
          <p:nvPr>
            <p:ph idx="1"/>
          </p:nvPr>
        </p:nvSpPr>
        <p:spPr>
          <a:xfrm>
            <a:off x="1103312" y="452718"/>
            <a:ext cx="8946541" cy="6154144"/>
          </a:xfrm>
        </p:spPr>
        <p:txBody>
          <a:bodyPr>
            <a:normAutofit fontScale="85000" lnSpcReduction="20000"/>
          </a:bodyPr>
          <a:lstStyle/>
          <a:p>
            <a:pPr algn="just">
              <a:lnSpc>
                <a:spcPct val="120000"/>
              </a:lnSpc>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Verifying that the victim of trafficking is not detained in a common prison or migration shelter;</a:t>
            </a:r>
          </a:p>
          <a:p>
            <a:pPr algn="just">
              <a:lnSpc>
                <a:spcPct val="120000"/>
              </a:lnSpc>
              <a:buFont typeface="Wingdings" panose="05000000000000000000" pitchFamily="2" charset="2"/>
              <a:buChar char="Ø"/>
            </a:pPr>
            <a:endParaRPr lang="en-GB" sz="2200" dirty="0" smtClean="0">
              <a:latin typeface="Arial" panose="020B0604020202020204" pitchFamily="34" charset="0"/>
              <a:cs typeface="Arial" panose="020B0604020202020204" pitchFamily="34" charset="0"/>
            </a:endParaRPr>
          </a:p>
          <a:p>
            <a:pPr algn="just">
              <a:lnSpc>
                <a:spcPct val="120000"/>
              </a:lnSpc>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Coordinating relevant legal aid with counterpart authorities in each country;</a:t>
            </a:r>
          </a:p>
          <a:p>
            <a:pPr marL="0" indent="0" algn="just">
              <a:lnSpc>
                <a:spcPct val="120000"/>
              </a:lnSpc>
              <a:buNone/>
            </a:pPr>
            <a:endParaRPr lang="en-GB" sz="2200" dirty="0" smtClean="0">
              <a:latin typeface="Arial" panose="020B0604020202020204" pitchFamily="34" charset="0"/>
              <a:cs typeface="Arial" panose="020B0604020202020204" pitchFamily="34" charset="0"/>
            </a:endParaRPr>
          </a:p>
          <a:p>
            <a:pPr algn="just">
              <a:lnSpc>
                <a:spcPct val="120000"/>
              </a:lnSpc>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Providing comprehensive assistance through institutions and organizations </a:t>
            </a:r>
            <a:r>
              <a:rPr lang="en-GB" sz="2200" dirty="0" smtClean="0">
                <a:latin typeface="Arial" panose="020B0604020202020204" pitchFamily="34" charset="0"/>
                <a:cs typeface="Arial" panose="020B0604020202020204" pitchFamily="34" charset="0"/>
              </a:rPr>
              <a:t>in charge of providing protection to victims of trafficking; </a:t>
            </a:r>
            <a:endParaRPr lang="en-GB" sz="2200" dirty="0" smtClean="0">
              <a:latin typeface="Arial" panose="020B0604020202020204" pitchFamily="34" charset="0"/>
              <a:cs typeface="Arial" panose="020B0604020202020204" pitchFamily="34" charset="0"/>
            </a:endParaRPr>
          </a:p>
          <a:p>
            <a:pPr algn="just">
              <a:lnSpc>
                <a:spcPct val="120000"/>
              </a:lnSpc>
              <a:buFont typeface="Wingdings" panose="05000000000000000000" pitchFamily="2" charset="2"/>
              <a:buChar char="Ø"/>
            </a:pPr>
            <a:endParaRPr lang="en-GB" sz="2200" dirty="0" smtClean="0">
              <a:latin typeface="Arial" panose="020B0604020202020204" pitchFamily="34" charset="0"/>
              <a:cs typeface="Arial" panose="020B0604020202020204" pitchFamily="34" charset="0"/>
            </a:endParaRPr>
          </a:p>
          <a:p>
            <a:pPr algn="just">
              <a:lnSpc>
                <a:spcPct val="120000"/>
              </a:lnSpc>
              <a:buFont typeface="Wingdings" panose="05000000000000000000" pitchFamily="2" charset="2"/>
              <a:buChar char="Ø"/>
            </a:pPr>
            <a:r>
              <a:rPr lang="en-GB" sz="2200" dirty="0" smtClean="0">
                <a:latin typeface="Arial" panose="020B0604020202020204" pitchFamily="34" charset="0"/>
                <a:cs typeface="Arial" panose="020B0604020202020204" pitchFamily="34" charset="0"/>
              </a:rPr>
              <a:t>The c</a:t>
            </a:r>
            <a:r>
              <a:rPr lang="en-GB" sz="2200" dirty="0" smtClean="0">
                <a:latin typeface="Arial" panose="020B0604020202020204" pitchFamily="34" charset="0"/>
                <a:cs typeface="Arial" panose="020B0604020202020204" pitchFamily="34" charset="0"/>
              </a:rPr>
              <a:t>onsulates, together with the Consular Department, carry out relevant procedures for the orderly and safe return of victims of trafficking to their country of origin.</a:t>
            </a:r>
          </a:p>
          <a:p>
            <a:pPr>
              <a:buFont typeface="Wingdings" panose="05000000000000000000" pitchFamily="2" charset="2"/>
              <a:buChar char="Ø"/>
            </a:pPr>
            <a:endParaRPr lang="en-GB" sz="24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r>
              <a:rPr lang="en-GB" sz="2400" dirty="0" smtClean="0">
                <a:latin typeface="Arial" panose="020B0604020202020204" pitchFamily="34" charset="0"/>
                <a:cs typeface="Arial" panose="020B0604020202020204" pitchFamily="34" charset="0"/>
              </a:rPr>
              <a:t> </a:t>
            </a:r>
          </a:p>
          <a:p>
            <a:pPr marL="0" indent="0">
              <a:buNone/>
            </a:pPr>
            <a:endParaRPr lang="en-GB" sz="2400" dirty="0" smtClean="0">
              <a:latin typeface="Arial" panose="020B0604020202020204" pitchFamily="34" charset="0"/>
              <a:cs typeface="Arial" panose="020B0604020202020204" pitchFamily="34" charset="0"/>
            </a:endParaRPr>
          </a:p>
          <a:p>
            <a:pPr marL="0" indent="0">
              <a:buNone/>
            </a:pPr>
            <a:endParaRPr lang="en-GB"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8072" y="5040350"/>
            <a:ext cx="3333750" cy="1460811"/>
          </a:xfrm>
          <a:prstGeom prst="rect">
            <a:avLst/>
          </a:prstGeom>
        </p:spPr>
      </p:pic>
    </p:spTree>
    <p:extLst>
      <p:ext uri="{BB962C8B-B14F-4D97-AF65-F5344CB8AC3E}">
        <p14:creationId xmlns:p14="http://schemas.microsoft.com/office/powerpoint/2010/main" val="37270298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dirty="0" smtClean="0"/>
              <a:t> </a:t>
            </a:r>
            <a:endParaRPr lang="es-PA" dirty="0"/>
          </a:p>
        </p:txBody>
      </p:sp>
      <p:sp>
        <p:nvSpPr>
          <p:cNvPr id="3" name="Marcador de contenido 2"/>
          <p:cNvSpPr>
            <a:spLocks noGrp="1"/>
          </p:cNvSpPr>
          <p:nvPr>
            <p:ph idx="1"/>
          </p:nvPr>
        </p:nvSpPr>
        <p:spPr>
          <a:xfrm>
            <a:off x="677334" y="1416205"/>
            <a:ext cx="8596668" cy="4625157"/>
          </a:xfrm>
        </p:spPr>
        <p:txBody>
          <a:bodyPr>
            <a:normAutofit fontScale="92500"/>
          </a:bodyPr>
          <a:lstStyle/>
          <a:p>
            <a:pPr marL="0" indent="0">
              <a:buNone/>
            </a:pPr>
            <a:r>
              <a:rPr lang="es-MX" sz="2400" dirty="0" smtClean="0">
                <a:latin typeface="Arial" panose="020B0604020202020204" pitchFamily="34" charset="0"/>
                <a:cs typeface="Arial" panose="020B0604020202020204" pitchFamily="34" charset="0"/>
              </a:rPr>
              <a:t>The Consular Department of the Ministry of Foreign Affairs sometimes receives requests for assistance by relatives of alleged victims of trafficking in persons and proceeds as follows:</a:t>
            </a:r>
            <a:endParaRPr lang="es-MX"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The diplomatic missions and consular offices are asked to verify the request, with the aim of ensuring respect for the rights of the victim, in accordance with local and international legislation;</a:t>
            </a:r>
            <a:endParaRPr lang="es-MX"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Subsequently, a report is required on the health and legal status of the victim of trafficking, with the purpose of keeping the relatives informed, and then the Public Prosecutor’s Office is notified.</a:t>
            </a:r>
            <a:endParaRPr lang="es-MX" sz="2400" dirty="0">
              <a:latin typeface="Arial" panose="020B0604020202020204" pitchFamily="34" charset="0"/>
              <a:cs typeface="Arial" panose="020B0604020202020204" pitchFamily="34" charset="0"/>
            </a:endParaRPr>
          </a:p>
          <a:p>
            <a:endParaRPr lang="es-PA" dirty="0"/>
          </a:p>
        </p:txBody>
      </p:sp>
    </p:spTree>
    <p:extLst>
      <p:ext uri="{BB962C8B-B14F-4D97-AF65-F5344CB8AC3E}">
        <p14:creationId xmlns:p14="http://schemas.microsoft.com/office/powerpoint/2010/main" val="33282254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A" dirty="0" smtClean="0"/>
              <a:t> </a:t>
            </a:r>
            <a:endParaRPr lang="es-PA" dirty="0"/>
          </a:p>
        </p:txBody>
      </p:sp>
      <p:sp>
        <p:nvSpPr>
          <p:cNvPr id="3" name="Marcador de contenido 2"/>
          <p:cNvSpPr>
            <a:spLocks noGrp="1"/>
          </p:cNvSpPr>
          <p:nvPr>
            <p:ph idx="1"/>
          </p:nvPr>
        </p:nvSpPr>
        <p:spPr>
          <a:xfrm>
            <a:off x="677334" y="1505414"/>
            <a:ext cx="8596668" cy="4535947"/>
          </a:xfrm>
        </p:spPr>
        <p:txBody>
          <a:bodyPr>
            <a:normAutofit/>
          </a:bodyPr>
          <a:lstStyle/>
          <a:p>
            <a:pPr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Foreign service officers are instructed to ensure the rights and protection of victims of trafficking, in coordination with local institutions and international organizations;</a:t>
            </a:r>
            <a:endParaRPr lang="es-MX" sz="2400"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Repatriation is coordinated with foreign service officers.</a:t>
            </a:r>
            <a:endParaRPr lang="es-PA" sz="2400" dirty="0"/>
          </a:p>
        </p:txBody>
      </p:sp>
    </p:spTree>
    <p:extLst>
      <p:ext uri="{BB962C8B-B14F-4D97-AF65-F5344CB8AC3E}">
        <p14:creationId xmlns:p14="http://schemas.microsoft.com/office/powerpoint/2010/main" val="83542011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27069" y="141594"/>
            <a:ext cx="9653361" cy="1886702"/>
          </a:xfrm>
        </p:spPr>
        <p:txBody>
          <a:bodyPr/>
          <a:lstStyle/>
          <a:p>
            <a:pPr algn="ctr"/>
            <a:r>
              <a:rPr lang="en-GB" sz="2800" dirty="0" smtClean="0"/>
              <a:t/>
            </a:r>
            <a:br>
              <a:rPr lang="en-GB" sz="2800" dirty="0" smtClean="0"/>
            </a:br>
            <a:r>
              <a:rPr lang="en-GB" sz="2800" dirty="0" smtClean="0"/>
              <a:t>       </a:t>
            </a:r>
            <a:r>
              <a:rPr lang="en-GB" sz="2800" dirty="0" smtClean="0">
                <a:solidFill>
                  <a:schemeClr val="tx1">
                    <a:lumMod val="95000"/>
                    <a:lumOff val="5000"/>
                  </a:schemeClr>
                </a:solidFill>
                <a:latin typeface="Arial"/>
                <a:cs typeface="Arial"/>
              </a:rPr>
              <a:t>EFFECTIVE PRACTICES IN CONSULAR PROTECTION</a:t>
            </a:r>
            <a:r>
              <a:rPr lang="en-GB" sz="2800" dirty="0" smtClean="0">
                <a:latin typeface="Arial"/>
                <a:cs typeface="Arial"/>
              </a:rPr>
              <a:t/>
            </a:r>
            <a:br>
              <a:rPr lang="en-GB" sz="2800" dirty="0" smtClean="0">
                <a:latin typeface="Arial"/>
                <a:cs typeface="Arial"/>
              </a:rPr>
            </a:br>
            <a:endParaRPr lang="en-GB" sz="2800" dirty="0">
              <a:latin typeface="Arial"/>
              <a:cs typeface="Arial"/>
            </a:endParaRPr>
          </a:p>
        </p:txBody>
      </p:sp>
      <p:sp>
        <p:nvSpPr>
          <p:cNvPr id="3" name="Marcador de contenido 2"/>
          <p:cNvSpPr>
            <a:spLocks noGrp="1"/>
          </p:cNvSpPr>
          <p:nvPr>
            <p:ph idx="1"/>
          </p:nvPr>
        </p:nvSpPr>
        <p:spPr>
          <a:xfrm>
            <a:off x="1104293" y="1694984"/>
            <a:ext cx="8946541" cy="5062655"/>
          </a:xfrm>
        </p:spPr>
        <p:txBody>
          <a:bodyPr>
            <a:normAutofit/>
          </a:bodyPr>
          <a:lstStyle/>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Implementing a new plan of action to improve the internal  functioning of the Consular Department, with the aim of strengthening and expediting consular assistance and the procedures channelled through the department.</a:t>
            </a:r>
          </a:p>
          <a:p>
            <a:pPr algn="just">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Continuously </a:t>
            </a:r>
            <a:r>
              <a:rPr lang="en-GB" sz="2400" dirty="0">
                <a:latin typeface="Arial" panose="020B0604020202020204" pitchFamily="34" charset="0"/>
                <a:cs typeface="Arial" panose="020B0604020202020204" pitchFamily="34" charset="0"/>
              </a:rPr>
              <a:t>updating </a:t>
            </a:r>
            <a:r>
              <a:rPr lang="en-GB" sz="2400" dirty="0" smtClean="0">
                <a:latin typeface="Arial" panose="020B0604020202020204" pitchFamily="34" charset="0"/>
                <a:cs typeface="Arial" panose="020B0604020202020204" pitchFamily="34" charset="0"/>
              </a:rPr>
              <a:t>the information </a:t>
            </a:r>
            <a:r>
              <a:rPr lang="en-GB" sz="2400" dirty="0">
                <a:latin typeface="Arial" panose="020B0604020202020204" pitchFamily="34" charset="0"/>
                <a:cs typeface="Arial" panose="020B0604020202020204" pitchFamily="34" charset="0"/>
              </a:rPr>
              <a:t>about Panamanian nationals living abroad </a:t>
            </a:r>
            <a:r>
              <a:rPr lang="en-GB" sz="2400" dirty="0" smtClean="0">
                <a:latin typeface="Arial" panose="020B0604020202020204" pitchFamily="34" charset="0"/>
                <a:cs typeface="Arial" panose="020B0604020202020204" pitchFamily="34" charset="0"/>
              </a:rPr>
              <a:t>in the </a:t>
            </a:r>
            <a:r>
              <a:rPr lang="en-GB" sz="2400" dirty="0" smtClean="0">
                <a:latin typeface="Arial" panose="020B0604020202020204" pitchFamily="34" charset="0"/>
                <a:cs typeface="Arial" panose="020B0604020202020204" pitchFamily="34" charset="0"/>
              </a:rPr>
              <a:t>data bases of the consulates. </a:t>
            </a:r>
          </a:p>
          <a:p>
            <a:pPr algn="just">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smtClean="0">
              <a:latin typeface="Arial" panose="020B0604020202020204" pitchFamily="34" charset="0"/>
              <a:cs typeface="Arial" panose="020B0604020202020204" pitchFamily="34" charset="0"/>
            </a:endParaRPr>
          </a:p>
          <a:p>
            <a:pPr marL="0" indent="0" algn="just">
              <a:buNone/>
            </a:pPr>
            <a:endParaRPr lang="en-GB" sz="2400"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1219" y="3240138"/>
            <a:ext cx="2314575" cy="2073081"/>
          </a:xfrm>
          <a:prstGeom prst="rect">
            <a:avLst/>
          </a:prstGeom>
        </p:spPr>
      </p:pic>
    </p:spTree>
    <p:extLst>
      <p:ext uri="{BB962C8B-B14F-4D97-AF65-F5344CB8AC3E}">
        <p14:creationId xmlns:p14="http://schemas.microsoft.com/office/powerpoint/2010/main" val="5794310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663</TotalTime>
  <Words>803</Words>
  <Application>Microsoft Macintosh PowerPoint</Application>
  <PresentationFormat>Personalizado</PresentationFormat>
  <Paragraphs>123</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Faceta</vt:lpstr>
      <vt:lpstr>PRESENTATION BEFORE THE LIAISON DELEGATIONS FOR EFFECTIVE PRACTICES IN CONSULAR PROTECTION   Ambassador ANALUISA BUSTAMANTE Director General of Foreign Policy </vt:lpstr>
      <vt:lpstr>  CONTENTS OF THE PRESENTATION   </vt:lpstr>
      <vt:lpstr>MAIN CONSULAR FUNCTIONS AND SERVICES </vt:lpstr>
      <vt:lpstr> </vt:lpstr>
      <vt:lpstr> </vt:lpstr>
      <vt:lpstr> </vt:lpstr>
      <vt:lpstr> </vt:lpstr>
      <vt:lpstr> </vt:lpstr>
      <vt:lpstr>        EFFECTIVE PRACTICES IN CONSULAR PROTECTION </vt:lpstr>
      <vt:lpstr>         NEW CONSULAR ASSISTANCE AND PROTECTION MECHANISMS</vt:lpstr>
      <vt:lpstr>                                                               REPATRIATIONS </vt:lpstr>
      <vt:lpstr>OTHER CONSULAR SERVICES</vt:lpstr>
      <vt:lpstr>        EXPANDING CONSULAR ASSISTANCE AND PROTECTION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ANTE LAS DELAGACIONES DE ENLACE REFERENTE A LAS BUENAS PRÁTICAS DEPROTECCIÓN  CONSULAR</dc:title>
  <dc:creator>Saúl Jaramillo</dc:creator>
  <cp:lastModifiedBy>Christiane Lehnhoff</cp:lastModifiedBy>
  <cp:revision>138</cp:revision>
  <cp:lastPrinted>2015-11-07T20:00:49Z</cp:lastPrinted>
  <dcterms:created xsi:type="dcterms:W3CDTF">2014-11-18T18:50:27Z</dcterms:created>
  <dcterms:modified xsi:type="dcterms:W3CDTF">2015-11-10T23:09:07Z</dcterms:modified>
</cp:coreProperties>
</file>