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notesMasterIdLst>
    <p:notesMasterId r:id="rId15"/>
  </p:notesMasterIdLst>
  <p:sldIdLst>
    <p:sldId id="256" r:id="rId2"/>
    <p:sldId id="257" r:id="rId3"/>
    <p:sldId id="263" r:id="rId4"/>
    <p:sldId id="264" r:id="rId5"/>
    <p:sldId id="266" r:id="rId6"/>
    <p:sldId id="267" r:id="rId7"/>
    <p:sldId id="269" r:id="rId8"/>
    <p:sldId id="270" r:id="rId9"/>
    <p:sldId id="258" r:id="rId10"/>
    <p:sldId id="259" r:id="rId11"/>
    <p:sldId id="262" r:id="rId12"/>
    <p:sldId id="271" r:id="rId13"/>
    <p:sldId id="261" r:id="rId14"/>
  </p:sldIdLst>
  <p:sldSz cx="12192000" cy="6858000"/>
  <p:notesSz cx="7010400" cy="9223375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2771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AD474B42-63F9-412C-9B11-3E5BBFCC07F3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s-PA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38749"/>
            <a:ext cx="5608320" cy="3631704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2770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C5713B81-FBCC-4E05-8A6C-674EF7FAF268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54003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713B81-FBCC-4E05-8A6C-674EF7FAF268}" type="slidenum">
              <a:rPr lang="es-PA" smtClean="0"/>
              <a:t>1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0024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02382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0417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5174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06238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728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5062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18834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2977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1118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228702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9278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25971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883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5769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7935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0817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38CDE-A3A0-46E5-B64F-564976F90AA4}" type="datetimeFigureOut">
              <a:rPr lang="es-PA" smtClean="0"/>
              <a:t>11/09/2015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E38E04-CF6C-4748-BFDA-7C24E5C3492B}" type="slidenum">
              <a:rPr lang="es-PA" smtClean="0"/>
              <a:t>‹#›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0722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  <p:sldLayoutId id="2147483945" r:id="rId14"/>
    <p:sldLayoutId id="2147483946" r:id="rId15"/>
    <p:sldLayoutId id="21474839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6566" y="1278478"/>
            <a:ext cx="9336241" cy="2882967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PRESENTACIÓN  ANTE LAS DELAGACIONES DE ENLACE REFERENTE A LAS BUENAS PRÁTICAS DE</a:t>
            </a:r>
            <a:br>
              <a:rPr lang="es-MX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PROTECCIÓN </a:t>
            </a:r>
            <a:r>
              <a:rPr lang="es-MX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CONSULAR </a:t>
            </a:r>
            <a:r>
              <a:rPr lang="es-MX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Embajadora ANALUISA BUSTAMANTE</a:t>
            </a:r>
            <a:b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Directora General de Política Exterior</a:t>
            </a:r>
            <a:b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65384" y="4603582"/>
            <a:ext cx="9390382" cy="1942184"/>
          </a:xfrm>
        </p:spPr>
        <p:txBody>
          <a:bodyPr>
            <a:normAutofit/>
          </a:bodyPr>
          <a:lstStyle/>
          <a:p>
            <a:pPr algn="l"/>
            <a:r>
              <a:rPr lang="es-MX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Reunión de la Red de Funcionarios de Enlace para la Protección </a:t>
            </a:r>
            <a:r>
              <a:rPr lang="es-MX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Consular</a:t>
            </a:r>
            <a:r>
              <a:rPr lang="es-PA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 </a:t>
            </a:r>
            <a:r>
              <a:rPr lang="es-MX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de Consulta sobre Migración (</a:t>
            </a:r>
            <a:r>
              <a:rPr lang="es-MX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GRCM) Ciudad de México, 9 al 12 de noviembre de 2015</a:t>
            </a:r>
            <a:endParaRPr lang="es-PA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A" dirty="0"/>
          </a:p>
        </p:txBody>
      </p:sp>
      <p:pic>
        <p:nvPicPr>
          <p:cNvPr id="1027" name="Imagen 1" descr="cid:image001.jpg@01CFAFF0.14DCA4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031" y="101510"/>
            <a:ext cx="86829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341" y="58299"/>
            <a:ext cx="3601844" cy="77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01444"/>
            <a:ext cx="9404723" cy="1451803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NUEVOS MECANISMOS PARA LA ATENCIÓN Y   PROTECCIÓN CONSULAR </a:t>
            </a:r>
            <a:endParaRPr lang="es-PA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1853247"/>
            <a:ext cx="8946541" cy="500475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del Acuerdo celebrado entre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Tribunal Electoral y El Misterio de Relaciones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Exteriores, en lo relativo a la “Implementación del Proceso de Cedulación en los Consulados de la República de Panamá” .</a:t>
            </a:r>
          </a:p>
          <a:p>
            <a:pPr marL="0" indent="0" algn="just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190" y="3735659"/>
            <a:ext cx="4819650" cy="284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4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6472" y="167268"/>
            <a:ext cx="9824884" cy="1806498"/>
          </a:xfrm>
        </p:spPr>
        <p:txBody>
          <a:bodyPr/>
          <a:lstStyle/>
          <a:p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REPATRIACIONES </a:t>
            </a:r>
            <a:endParaRPr lang="es-PA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226635"/>
            <a:ext cx="8946541" cy="563136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este año el Ministerio de Relaciones Exteriores, a través del 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Departamento Consular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 tramitado 20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repatriaciones y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16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localizaciones.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importante mencionar que la OMI colaboró en la gestión de una de las repatriaciones correspondiente a una reunificación familiar.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/>
              <a:t>Las repatriaciones por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razones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humanitarias y en base al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principio de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reunificación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familiar, en el presente año se han realizado satisfactoriamente.</a:t>
            </a:r>
            <a:endParaRPr lang="es-P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474" y="2851693"/>
            <a:ext cx="2857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208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3312" y="512956"/>
            <a:ext cx="8947522" cy="1340292"/>
          </a:xfrm>
        </p:spPr>
        <p:txBody>
          <a:bodyPr/>
          <a:lstStyle/>
          <a:p>
            <a:pPr algn="ctr"/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 SERVICIOS CONSULARES</a:t>
            </a:r>
            <a:endParaRPr lang="es-PA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193179"/>
            <a:ext cx="8946541" cy="505521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Servir de intermediario entre los nacionales en el extranjero y las Instituciones del Estado Panameño.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Obtener documentos de viajes (pasaportes y salvoconductos) y record policivo.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Certificados de “Fe de vida”.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Legalizar y autenticar documentos.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unciones de notario y registrador de estados civiles.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Tramitar solicitudes de visas estampadas, autorizadas y diplomáticas.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Registrar registros de naves, documentos y expedición de licencias de marino.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Trámites de Exhortos y Cartas Rogatorias</a:t>
            </a:r>
            <a:endParaRPr lang="es-P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155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1081668"/>
            <a:ext cx="9404723" cy="971249"/>
          </a:xfrm>
        </p:spPr>
        <p:txBody>
          <a:bodyPr/>
          <a:lstStyle/>
          <a:p>
            <a:pPr algn="ctr"/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EXTENSIÓN DE LA  ATENCIÓN Y PROTECCIÓN        CONSULAR </a:t>
            </a:r>
            <a:endParaRPr lang="es-PA" sz="2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2397512"/>
            <a:ext cx="8946541" cy="4151970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Ministerio de Relaciones Exteriores, oficializó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 apertura en el mes de abril de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2014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 la  Sección Consular de la Embajada de Panamá en Casa Blanca, Marruecos, a fin de  proporcionarles a los panameños domiciliados en ese país la atención consular necesaria. De Igual manera,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formalizó la apertura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los Consulados Honorarios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 Panamá en el Principado de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Liechtenstein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en San Juan, Puerto Rico.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día 22 de abril de 2015, se realizaron los trámites respectivos para la apertura del Consulado Honorario de Panamá en Porto Alegre, Brasil.</a:t>
            </a:r>
            <a:endParaRPr lang="es-P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6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6642" y="367990"/>
            <a:ext cx="9404723" cy="180649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GUÍA DE LA PRESENTACIÓN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P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2399659"/>
            <a:ext cx="8946541" cy="42464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Principales Funciones y Servicios Consulares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Buenas prácticas en materia de protección consular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Nuevos mecanismos para la atención y protección consular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Modernización de la Carrera Diplomática y Consular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Repatriaciones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Extensión de la atención y protección consular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0" indent="0">
              <a:buNone/>
            </a:pP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47574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8507" y="747132"/>
            <a:ext cx="8612327" cy="1405052"/>
          </a:xfrm>
        </p:spPr>
        <p:txBody>
          <a:bodyPr/>
          <a:lstStyle/>
          <a:p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PRINCIPALES FUNCIONES Y SERVICIOS CONSULARES</a:t>
            </a:r>
            <a:r>
              <a:rPr lang="es-MX" sz="2800" dirty="0" smtClean="0"/>
              <a:t/>
            </a:r>
            <a:br>
              <a:rPr lang="es-MX" sz="2800" dirty="0" smtClean="0"/>
            </a:br>
            <a:endParaRPr lang="es-PA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970156"/>
            <a:ext cx="8946541" cy="545294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Proteger y velar en el Estado receptor los intereses de los connacionales, ofreciéndoles asistencia y amparo dentro del marco establecido por el Derecho Internacional. De igual manera, resguardar los intereses marítimos y comerciales de la República de Panamá.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Prestar ayuda y asistencia a los nacionales desvalidos.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Representar a los nacionales panameños a tomar las medidas convenientes ante las autoridades del Estado receptor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P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270" y="3034752"/>
            <a:ext cx="2878532" cy="147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5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15546" y="591013"/>
            <a:ext cx="8946541" cy="5620215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Localizar panameños a solicitud de sus familiares.</a:t>
            </a:r>
          </a:p>
          <a:p>
            <a:pPr marL="0" indent="0" algn="just">
              <a:buNone/>
            </a:pPr>
            <a:endParaRPr lang="es-MX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Velar y fiscalizar el cumplimiento de los Derechos Humanos, de los panameños en el exterior.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Orientar, visitar y asistir a los panameños privados de libertad.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Asistir en el traslado de panameños condenados para el cumplimiento de su sentencia en Panamá.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Auxiliar en casos de repatriación voluntaria de personas carentes de recursos económicos, así como en las deportaciones.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8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Apoyar a los nacionales </a:t>
            </a: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panameños y ciudadanos extranjeros </a:t>
            </a:r>
            <a:r>
              <a:rPr lang="es-MX" sz="8000" dirty="0">
                <a:latin typeface="Arial" panose="020B0604020202020204" pitchFamily="34" charset="0"/>
                <a:cs typeface="Arial" panose="020B0604020202020204" pitchFamily="34" charset="0"/>
              </a:rPr>
              <a:t>que hayan sido víctimas del delito de trata de </a:t>
            </a:r>
            <a:r>
              <a:rPr lang="es-MX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personas, en su retorno al país de origen.</a:t>
            </a:r>
            <a:endParaRPr lang="es-MX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 algn="just">
              <a:buNone/>
            </a:pPr>
            <a:endParaRPr lang="es-MX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5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5100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y Asistencia en casos de desastres naturales.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P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86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49809"/>
          </a:xfrm>
        </p:spPr>
        <p:txBody>
          <a:bodyPr>
            <a:normAutofit fontScale="90000"/>
          </a:bodyPr>
          <a:lstStyle/>
          <a:p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14102" y="452719"/>
            <a:ext cx="9445742" cy="59703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Consulados de Panamá en el exterior,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la gran mayoría de los casos forman una pieza fundamental en la lucha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contra la </a:t>
            </a:r>
            <a:r>
              <a:rPr lang="es-MX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trata de personas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ya que muchas veces es el primer contacto con la persona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víctima del mencionado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delito.</a:t>
            </a:r>
          </a:p>
          <a:p>
            <a:pPr marL="0" indent="0" algn="just">
              <a:buNone/>
            </a:pP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	Los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consulados panameños accionaran de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la siguiente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manera: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Notificación al Departamento Consular, con el propósito de verificar la identidad del ciudadano (Con el SIV, se realiza de manera inmediata).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Al instante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 la verificación de la nacionalidad, el funcionario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del servicio exterior, deberá realizar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asistencia y protección consular a la victima del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delito de trata, ofreciéndole asesoría legal gratuita, a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fin de interponer las </a:t>
            </a:r>
            <a:r>
              <a:rPr lang="es-MX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denuncias pertinentes ante las autoridades correspondientes del Estado receptor.</a:t>
            </a:r>
          </a:p>
          <a:p>
            <a:pPr marL="457200" indent="-457200" algn="just">
              <a:buAutoNum type="arabicPeriod"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86900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692"/>
          </a:xfrm>
        </p:spPr>
        <p:txBody>
          <a:bodyPr>
            <a:normAutofit fontScale="90000"/>
          </a:bodyPr>
          <a:lstStyle/>
          <a:p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452718"/>
            <a:ext cx="8946541" cy="615414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Certificar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que la victima de trata no sea recluida en algún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centro  penitenciario común </a:t>
            </a: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o albergue </a:t>
            </a: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migratorio.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MX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Coordinar las Asistencia Judiciales respectivas ante las autoridades homólogas de cada país.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MX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Prestarle apoyo de manera integral con las Instituciones y Organizaciones vinculadas a la protección a las víctimas de tratas de personas.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MX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Los Consulados en conjunto con el Departamento Consular, tramitarán lo concerniente a las repatriación apropiadas y seguras de las personas victimas de trata al país de origen.</a:t>
            </a:r>
          </a:p>
          <a:p>
            <a:pPr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dirty="0" smtClean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072" y="5040350"/>
            <a:ext cx="3333750" cy="146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2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16205"/>
            <a:ext cx="8596668" cy="46251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En el Departamento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consular de Cancillería,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reciben algunos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 los casos asistencia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realizadas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por los familiares de presuntas víctimas de tratas de personas, el cual se procede de la siguiente manera: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Se solicitará a las Misiones Diplomáticas y Oficinas Consulares, comprobar dicha  solicita, a fin de garantizar a la persona victima de trata sus derechos de conformidad a la ley local y el derecho internacional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Posteriormente se requerirá un informe del estado de salud y de la situación legal, de la victima de trata, con el propósito de mantener informado a los familiares, seguido de la notificación al Ministerio Público.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332822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05414"/>
            <a:ext cx="8596668" cy="453594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Se Instruye a los funcionarios del servicio exterior, garantizar los derecho y protección de las victimas de tratas, en coordinación con  las Instituciones locales y Organismos Internacionales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Coordinar con las oficinas con los funcionarios del servicio exterior, la conveniente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repatriación.</a:t>
            </a:r>
            <a:endParaRPr lang="es-PA" sz="2400" dirty="0"/>
          </a:p>
        </p:txBody>
      </p:sp>
    </p:spTree>
    <p:extLst>
      <p:ext uri="{BB962C8B-B14F-4D97-AF65-F5344CB8AC3E}">
        <p14:creationId xmlns:p14="http://schemas.microsoft.com/office/powerpoint/2010/main" val="8354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267629"/>
            <a:ext cx="9404723" cy="1886702"/>
          </a:xfrm>
        </p:spPr>
        <p:txBody>
          <a:bodyPr/>
          <a:lstStyle/>
          <a:p>
            <a:pPr algn="ctr"/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        </a:t>
            </a:r>
            <a:r>
              <a:rPr lang="es-MX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BUENAS PRÁCTICAS </a:t>
            </a:r>
            <a:r>
              <a:rPr lang="es-MX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 MATERIA CONSULAR</a:t>
            </a:r>
            <a:r>
              <a:rPr lang="es-MX" sz="2800" dirty="0"/>
              <a:t/>
            </a:r>
            <a:br>
              <a:rPr lang="es-MX" sz="2800" dirty="0"/>
            </a:br>
            <a:endParaRPr lang="es-P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4293" y="1694984"/>
            <a:ext cx="8946541" cy="5062655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Implementación de un nuevo plan de procedimiento para mejorar el funcionamiento interno del Departamento Consular; cuyo propósito es reforzar y agilizar la asistencia consular y los trámites que se canalizan en este Departamento.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Actualización constante de la base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de datos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los Consulados, respecto a los nacionales panameños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que residen en el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exterior.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P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219" y="3133493"/>
            <a:ext cx="2314575" cy="207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43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548</TotalTime>
  <Words>814</Words>
  <Application>Microsoft Office PowerPoint</Application>
  <PresentationFormat>Custom</PresentationFormat>
  <Paragraphs>116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Faceta</vt:lpstr>
      <vt:lpstr>PRESENTACIÓN  ANTE LAS DELAGACIONES DE ENLACE REFERENTE A LAS BUENAS PRÁTICAS DE PROTECCIÓN CONSULAR   Embajadora ANALUISA BUSTAMANTE Directora General de Política Exterior </vt:lpstr>
      <vt:lpstr>  GUÍA DE LA PRESENTACIÓN   </vt:lpstr>
      <vt:lpstr>PRINCIPALES FUNCIONES Y SERVICIOS CONSULARES </vt:lpstr>
      <vt:lpstr> </vt:lpstr>
      <vt:lpstr>PowerPoint Presentation</vt:lpstr>
      <vt:lpstr>PowerPoint Presentation</vt:lpstr>
      <vt:lpstr>PowerPoint Presentation</vt:lpstr>
      <vt:lpstr>PowerPoint Presentation</vt:lpstr>
      <vt:lpstr>         BUENAS PRÁCTICAS EN MATERIA CONSULAR </vt:lpstr>
      <vt:lpstr>         NUEVOS MECANISMOS PARA LA ATENCIÓN Y   PROTECCIÓN CONSULAR </vt:lpstr>
      <vt:lpstr>                                                               REPATRIACIONES </vt:lpstr>
      <vt:lpstr>OTROS SERVICIOS CONSULARES</vt:lpstr>
      <vt:lpstr>        EXTENSIÓN DE LA  ATENCIÓN Y PROTECCIÓN        CONSULAR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 ANTE LAS DELAGACIONES DE ENLACE REFERENTE A LAS BUENAS PRÁTICAS DEPROTECCIÓN  CONSULAR</dc:title>
  <dc:creator>Saúl Jaramillo</dc:creator>
  <cp:lastModifiedBy>RODAS Renán</cp:lastModifiedBy>
  <cp:revision>108</cp:revision>
  <cp:lastPrinted>2015-11-07T20:00:49Z</cp:lastPrinted>
  <dcterms:created xsi:type="dcterms:W3CDTF">2014-11-18T18:50:27Z</dcterms:created>
  <dcterms:modified xsi:type="dcterms:W3CDTF">2015-11-10T00:26:24Z</dcterms:modified>
</cp:coreProperties>
</file>