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4" r:id="rId5"/>
    <p:sldId id="323" r:id="rId6"/>
    <p:sldId id="315" r:id="rId7"/>
    <p:sldId id="317" r:id="rId8"/>
    <p:sldId id="265" r:id="rId9"/>
    <p:sldId id="269" r:id="rId10"/>
    <p:sldId id="324" r:id="rId11"/>
    <p:sldId id="2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571" autoAdjust="0"/>
  </p:normalViewPr>
  <p:slideViewPr>
    <p:cSldViewPr snapToGrid="0" snapToObjects="1">
      <p:cViewPr>
        <p:scale>
          <a:sx n="130" d="100"/>
          <a:sy n="130" d="100"/>
        </p:scale>
        <p:origin x="-39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02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ED13F2-855B-47EB-B5CD-936A77F9FBB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0EC8E4-6679-4A3C-98F5-EAE14F15FE59}">
      <dgm:prSet phldrT="[Text]" phldr="1"/>
      <dgm:spPr/>
      <dgm:t>
        <a:bodyPr/>
        <a:lstStyle/>
        <a:p>
          <a:endParaRPr lang="en-GB" noProof="0" dirty="0"/>
        </a:p>
      </dgm:t>
    </dgm:pt>
    <dgm:pt modelId="{9F1C39D7-52B8-4D30-842B-18D76CC0A729}" type="parTrans" cxnId="{902CEF6C-517D-4D42-BB28-92519AE2DF32}">
      <dgm:prSet/>
      <dgm:spPr/>
      <dgm:t>
        <a:bodyPr/>
        <a:lstStyle/>
        <a:p>
          <a:endParaRPr lang="en-US"/>
        </a:p>
      </dgm:t>
    </dgm:pt>
    <dgm:pt modelId="{BE7AF742-D29F-453C-B38C-EF54629C203F}" type="sibTrans" cxnId="{902CEF6C-517D-4D42-BB28-92519AE2DF32}">
      <dgm:prSet/>
      <dgm:spPr/>
      <dgm:t>
        <a:bodyPr/>
        <a:lstStyle/>
        <a:p>
          <a:endParaRPr lang="en-US"/>
        </a:p>
      </dgm:t>
    </dgm:pt>
    <dgm:pt modelId="{B2BC42A9-3FA1-46BF-A8A0-428EAEA3A80F}">
      <dgm:prSet phldrT="[Text]" custT="1"/>
      <dgm:spPr/>
      <dgm:t>
        <a:bodyPr/>
        <a:lstStyle/>
        <a:p>
          <a:r>
            <a:rPr lang="en-GB" sz="1000" noProof="0" dirty="0" smtClean="0">
              <a:latin typeface="+mj-lt"/>
            </a:rPr>
            <a:t>Origin</a:t>
          </a:r>
          <a:endParaRPr lang="en-GB" sz="1000" noProof="0" dirty="0">
            <a:latin typeface="+mj-lt"/>
          </a:endParaRPr>
        </a:p>
      </dgm:t>
    </dgm:pt>
    <dgm:pt modelId="{D63E382F-021A-4F3C-ABE0-54F652C5001C}" type="parTrans" cxnId="{62F4CB79-7E17-4559-8651-1189BC4B1B1F}">
      <dgm:prSet/>
      <dgm:spPr/>
      <dgm:t>
        <a:bodyPr/>
        <a:lstStyle/>
        <a:p>
          <a:endParaRPr lang="en-US"/>
        </a:p>
      </dgm:t>
    </dgm:pt>
    <dgm:pt modelId="{2950894C-4325-4735-9121-27AF09FF732E}" type="sibTrans" cxnId="{62F4CB79-7E17-4559-8651-1189BC4B1B1F}">
      <dgm:prSet/>
      <dgm:spPr/>
      <dgm:t>
        <a:bodyPr/>
        <a:lstStyle/>
        <a:p>
          <a:endParaRPr lang="en-US"/>
        </a:p>
      </dgm:t>
    </dgm:pt>
    <dgm:pt modelId="{CC67AAA3-03E8-4DD2-B728-874D76FBEA19}">
      <dgm:prSet phldrT="[Text]" custT="1"/>
      <dgm:spPr/>
      <dgm:t>
        <a:bodyPr/>
        <a:lstStyle/>
        <a:p>
          <a:r>
            <a:rPr lang="en-GB" sz="1000" noProof="0" dirty="0" smtClean="0">
              <a:latin typeface="+mj-lt"/>
            </a:rPr>
            <a:t>Transit</a:t>
          </a:r>
          <a:endParaRPr lang="en-GB" sz="1000" noProof="0" dirty="0" smtClean="0">
            <a:latin typeface="+mj-lt"/>
          </a:endParaRPr>
        </a:p>
      </dgm:t>
    </dgm:pt>
    <dgm:pt modelId="{2B972D77-C16C-4061-9F24-C0D88F1A4F6B}" type="parTrans" cxnId="{B5CA90F0-E983-4A53-9816-5197255653AA}">
      <dgm:prSet/>
      <dgm:spPr/>
      <dgm:t>
        <a:bodyPr/>
        <a:lstStyle/>
        <a:p>
          <a:endParaRPr lang="en-US"/>
        </a:p>
      </dgm:t>
    </dgm:pt>
    <dgm:pt modelId="{C9E518B5-5948-4574-BA5C-1AE37850F567}" type="sibTrans" cxnId="{B5CA90F0-E983-4A53-9816-5197255653AA}">
      <dgm:prSet/>
      <dgm:spPr/>
      <dgm:t>
        <a:bodyPr/>
        <a:lstStyle/>
        <a:p>
          <a:endParaRPr lang="en-US"/>
        </a:p>
      </dgm:t>
    </dgm:pt>
    <dgm:pt modelId="{C2601CBF-9D46-42E8-893F-4EEFC2460CA3}">
      <dgm:prSet phldrT="[Text]" custT="1"/>
      <dgm:spPr/>
      <dgm:t>
        <a:bodyPr/>
        <a:lstStyle/>
        <a:p>
          <a:r>
            <a:rPr lang="en-GB" sz="1000" noProof="0" dirty="0" smtClean="0">
              <a:latin typeface="+mj-lt"/>
            </a:rPr>
            <a:t>Destina-tion</a:t>
          </a:r>
          <a:endParaRPr lang="en-GB" sz="1000" noProof="0" dirty="0">
            <a:latin typeface="+mj-lt"/>
          </a:endParaRPr>
        </a:p>
      </dgm:t>
    </dgm:pt>
    <dgm:pt modelId="{F5A624E4-B5C1-49C8-9761-63958A6D9F6A}" type="parTrans" cxnId="{4B5BD11B-32B4-4DFE-A2D1-EDA24649B313}">
      <dgm:prSet/>
      <dgm:spPr/>
      <dgm:t>
        <a:bodyPr/>
        <a:lstStyle/>
        <a:p>
          <a:endParaRPr lang="en-US"/>
        </a:p>
      </dgm:t>
    </dgm:pt>
    <dgm:pt modelId="{3ACE8DDC-4747-4602-8EE4-F706B60DBBA3}" type="sibTrans" cxnId="{4B5BD11B-32B4-4DFE-A2D1-EDA24649B313}">
      <dgm:prSet/>
      <dgm:spPr/>
      <dgm:t>
        <a:bodyPr/>
        <a:lstStyle/>
        <a:p>
          <a:endParaRPr lang="en-US"/>
        </a:p>
      </dgm:t>
    </dgm:pt>
    <dgm:pt modelId="{FBDD90E3-691F-450C-9B9A-D40BC1DB98AD}">
      <dgm:prSet phldrT="[Text]" custT="1"/>
      <dgm:spPr/>
      <dgm:t>
        <a:bodyPr/>
        <a:lstStyle/>
        <a:p>
          <a:r>
            <a:rPr lang="en-GB" sz="1000" noProof="0" dirty="0" smtClean="0">
              <a:latin typeface="+mj-lt"/>
            </a:rPr>
            <a:t>Return</a:t>
          </a:r>
          <a:endParaRPr lang="en-GB" sz="1000" noProof="0" dirty="0">
            <a:latin typeface="+mj-lt"/>
          </a:endParaRPr>
        </a:p>
      </dgm:t>
    </dgm:pt>
    <dgm:pt modelId="{64AED569-11A7-4B5F-97FB-4847521F3C5C}" type="parTrans" cxnId="{29F3F73B-6ADF-4919-85CA-422159AA24EA}">
      <dgm:prSet/>
      <dgm:spPr/>
      <dgm:t>
        <a:bodyPr/>
        <a:lstStyle/>
        <a:p>
          <a:endParaRPr lang="en-US"/>
        </a:p>
      </dgm:t>
    </dgm:pt>
    <dgm:pt modelId="{CD72063B-9A03-4B37-8F0B-14F8EDF30BB6}" type="sibTrans" cxnId="{29F3F73B-6ADF-4919-85CA-422159AA24EA}">
      <dgm:prSet/>
      <dgm:spPr/>
      <dgm:t>
        <a:bodyPr/>
        <a:lstStyle/>
        <a:p>
          <a:endParaRPr lang="en-US"/>
        </a:p>
      </dgm:t>
    </dgm:pt>
    <dgm:pt modelId="{37701B4E-16AF-49A1-844B-45C1E5216E61}" type="pres">
      <dgm:prSet presAssocID="{D8ED13F2-855B-47EB-B5CD-936A77F9FBB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0F88F23-3F2A-45CD-B6F5-02956A649633}" type="pres">
      <dgm:prSet presAssocID="{E90EC8E4-6679-4A3C-98F5-EAE14F15FE59}" presName="centerShape" presStyleLbl="node0" presStyleIdx="0" presStyleCnt="1" custLinFactNeighborX="-150" custLinFactNeighborY="-1199"/>
      <dgm:spPr/>
      <dgm:t>
        <a:bodyPr/>
        <a:lstStyle/>
        <a:p>
          <a:endParaRPr lang="es-ES"/>
        </a:p>
      </dgm:t>
    </dgm:pt>
    <dgm:pt modelId="{BAA00C32-1865-4AE8-932E-BF41E1901D91}" type="pres">
      <dgm:prSet presAssocID="{B2BC42A9-3FA1-46BF-A8A0-428EAEA3A80F}" presName="node" presStyleLbl="node1" presStyleIdx="0" presStyleCnt="4" custScaleX="109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35939-ADF2-4140-894B-69D86D1EAA60}" type="pres">
      <dgm:prSet presAssocID="{B2BC42A9-3FA1-46BF-A8A0-428EAEA3A80F}" presName="dummy" presStyleCnt="0"/>
      <dgm:spPr/>
    </dgm:pt>
    <dgm:pt modelId="{9A77A5A3-9E23-44EA-9642-2582F1D5AC61}" type="pres">
      <dgm:prSet presAssocID="{2950894C-4325-4735-9121-27AF09FF732E}" presName="sibTrans" presStyleLbl="sibTrans2D1" presStyleIdx="0" presStyleCnt="4"/>
      <dgm:spPr/>
      <dgm:t>
        <a:bodyPr/>
        <a:lstStyle/>
        <a:p>
          <a:endParaRPr lang="es-ES"/>
        </a:p>
      </dgm:t>
    </dgm:pt>
    <dgm:pt modelId="{6C8BFDE6-E7AA-45EF-B307-9AA59416E419}" type="pres">
      <dgm:prSet presAssocID="{CC67AAA3-03E8-4DD2-B728-874D76FBEA19}" presName="node" presStyleLbl="node1" presStyleIdx="1" presStyleCnt="4" custScaleX="109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2C3DB-91F5-4D7B-AC65-90BC5AEB43DF}" type="pres">
      <dgm:prSet presAssocID="{CC67AAA3-03E8-4DD2-B728-874D76FBEA19}" presName="dummy" presStyleCnt="0"/>
      <dgm:spPr/>
    </dgm:pt>
    <dgm:pt modelId="{794407A6-784F-41AA-8108-9CF3C2CAFD18}" type="pres">
      <dgm:prSet presAssocID="{C9E518B5-5948-4574-BA5C-1AE37850F567}" presName="sibTrans" presStyleLbl="sibTrans2D1" presStyleIdx="1" presStyleCnt="4"/>
      <dgm:spPr/>
      <dgm:t>
        <a:bodyPr/>
        <a:lstStyle/>
        <a:p>
          <a:endParaRPr lang="es-ES"/>
        </a:p>
      </dgm:t>
    </dgm:pt>
    <dgm:pt modelId="{827D1F47-1471-47F0-8470-6656961B001A}" type="pres">
      <dgm:prSet presAssocID="{C2601CBF-9D46-42E8-893F-4EEFC2460CA3}" presName="node" presStyleLbl="node1" presStyleIdx="2" presStyleCnt="4" custScaleX="10905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0DCDD1-D323-4AD5-A043-A9022AC168E0}" type="pres">
      <dgm:prSet presAssocID="{C2601CBF-9D46-42E8-893F-4EEFC2460CA3}" presName="dummy" presStyleCnt="0"/>
      <dgm:spPr/>
    </dgm:pt>
    <dgm:pt modelId="{C56F914B-8221-4144-981F-D76040DFC7F3}" type="pres">
      <dgm:prSet presAssocID="{3ACE8DDC-4747-4602-8EE4-F706B60DBBA3}" presName="sibTrans" presStyleLbl="sibTrans2D1" presStyleIdx="2" presStyleCnt="4"/>
      <dgm:spPr/>
      <dgm:t>
        <a:bodyPr/>
        <a:lstStyle/>
        <a:p>
          <a:endParaRPr lang="es-ES"/>
        </a:p>
      </dgm:t>
    </dgm:pt>
    <dgm:pt modelId="{E36ED22E-8596-4DBD-BDE5-1060478DDCC7}" type="pres">
      <dgm:prSet presAssocID="{FBDD90E3-691F-450C-9B9A-D40BC1DB98AD}" presName="node" presStyleLbl="node1" presStyleIdx="3" presStyleCnt="4" custScaleX="1252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DD51BB-DD33-40B7-A76E-825618FE6DF1}" type="pres">
      <dgm:prSet presAssocID="{FBDD90E3-691F-450C-9B9A-D40BC1DB98AD}" presName="dummy" presStyleCnt="0"/>
      <dgm:spPr/>
    </dgm:pt>
    <dgm:pt modelId="{0BAB2138-1187-41B0-BB99-2E09C4F18142}" type="pres">
      <dgm:prSet presAssocID="{CD72063B-9A03-4B37-8F0B-14F8EDF30BB6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B5CA90F0-E983-4A53-9816-5197255653AA}" srcId="{E90EC8E4-6679-4A3C-98F5-EAE14F15FE59}" destId="{CC67AAA3-03E8-4DD2-B728-874D76FBEA19}" srcOrd="1" destOrd="0" parTransId="{2B972D77-C16C-4061-9F24-C0D88F1A4F6B}" sibTransId="{C9E518B5-5948-4574-BA5C-1AE37850F567}"/>
    <dgm:cxn modelId="{BB42A2C3-3ED0-4007-B415-227544E667A6}" type="presOf" srcId="{CC67AAA3-03E8-4DD2-B728-874D76FBEA19}" destId="{6C8BFDE6-E7AA-45EF-B307-9AA59416E419}" srcOrd="0" destOrd="0" presId="urn:microsoft.com/office/officeart/2005/8/layout/radial6"/>
    <dgm:cxn modelId="{4B5BD11B-32B4-4DFE-A2D1-EDA24649B313}" srcId="{E90EC8E4-6679-4A3C-98F5-EAE14F15FE59}" destId="{C2601CBF-9D46-42E8-893F-4EEFC2460CA3}" srcOrd="2" destOrd="0" parTransId="{F5A624E4-B5C1-49C8-9761-63958A6D9F6A}" sibTransId="{3ACE8DDC-4747-4602-8EE4-F706B60DBBA3}"/>
    <dgm:cxn modelId="{E62CA77D-CA52-418D-811C-2A7DE5098246}" type="presOf" srcId="{FBDD90E3-691F-450C-9B9A-D40BC1DB98AD}" destId="{E36ED22E-8596-4DBD-BDE5-1060478DDCC7}" srcOrd="0" destOrd="0" presId="urn:microsoft.com/office/officeart/2005/8/layout/radial6"/>
    <dgm:cxn modelId="{07886276-E81A-46EC-BDC0-8105861DB0BF}" type="presOf" srcId="{CD72063B-9A03-4B37-8F0B-14F8EDF30BB6}" destId="{0BAB2138-1187-41B0-BB99-2E09C4F18142}" srcOrd="0" destOrd="0" presId="urn:microsoft.com/office/officeart/2005/8/layout/radial6"/>
    <dgm:cxn modelId="{55C831B3-29FE-4BEF-9BDD-4CB3DEFE7D52}" type="presOf" srcId="{C2601CBF-9D46-42E8-893F-4EEFC2460CA3}" destId="{827D1F47-1471-47F0-8470-6656961B001A}" srcOrd="0" destOrd="0" presId="urn:microsoft.com/office/officeart/2005/8/layout/radial6"/>
    <dgm:cxn modelId="{D4460D60-6FD2-49EA-BCE5-AC8412E41FFE}" type="presOf" srcId="{C9E518B5-5948-4574-BA5C-1AE37850F567}" destId="{794407A6-784F-41AA-8108-9CF3C2CAFD18}" srcOrd="0" destOrd="0" presId="urn:microsoft.com/office/officeart/2005/8/layout/radial6"/>
    <dgm:cxn modelId="{902CEF6C-517D-4D42-BB28-92519AE2DF32}" srcId="{D8ED13F2-855B-47EB-B5CD-936A77F9FBB5}" destId="{E90EC8E4-6679-4A3C-98F5-EAE14F15FE59}" srcOrd="0" destOrd="0" parTransId="{9F1C39D7-52B8-4D30-842B-18D76CC0A729}" sibTransId="{BE7AF742-D29F-453C-B38C-EF54629C203F}"/>
    <dgm:cxn modelId="{62F4CB79-7E17-4559-8651-1189BC4B1B1F}" srcId="{E90EC8E4-6679-4A3C-98F5-EAE14F15FE59}" destId="{B2BC42A9-3FA1-46BF-A8A0-428EAEA3A80F}" srcOrd="0" destOrd="0" parTransId="{D63E382F-021A-4F3C-ABE0-54F652C5001C}" sibTransId="{2950894C-4325-4735-9121-27AF09FF732E}"/>
    <dgm:cxn modelId="{29F3F73B-6ADF-4919-85CA-422159AA24EA}" srcId="{E90EC8E4-6679-4A3C-98F5-EAE14F15FE59}" destId="{FBDD90E3-691F-450C-9B9A-D40BC1DB98AD}" srcOrd="3" destOrd="0" parTransId="{64AED569-11A7-4B5F-97FB-4847521F3C5C}" sibTransId="{CD72063B-9A03-4B37-8F0B-14F8EDF30BB6}"/>
    <dgm:cxn modelId="{21B2DF24-D8C8-4F59-90A8-6BC8AF386EE0}" type="presOf" srcId="{2950894C-4325-4735-9121-27AF09FF732E}" destId="{9A77A5A3-9E23-44EA-9642-2582F1D5AC61}" srcOrd="0" destOrd="0" presId="urn:microsoft.com/office/officeart/2005/8/layout/radial6"/>
    <dgm:cxn modelId="{3290623A-C2D1-4D4F-9278-6E6C7EEAE785}" type="presOf" srcId="{B2BC42A9-3FA1-46BF-A8A0-428EAEA3A80F}" destId="{BAA00C32-1865-4AE8-932E-BF41E1901D91}" srcOrd="0" destOrd="0" presId="urn:microsoft.com/office/officeart/2005/8/layout/radial6"/>
    <dgm:cxn modelId="{730B828E-E1A0-42CB-97F1-BCB8F0C62A47}" type="presOf" srcId="{3ACE8DDC-4747-4602-8EE4-F706B60DBBA3}" destId="{C56F914B-8221-4144-981F-D76040DFC7F3}" srcOrd="0" destOrd="0" presId="urn:microsoft.com/office/officeart/2005/8/layout/radial6"/>
    <dgm:cxn modelId="{B792D83E-1190-4CA8-BC58-575F43EBF256}" type="presOf" srcId="{E90EC8E4-6679-4A3C-98F5-EAE14F15FE59}" destId="{10F88F23-3F2A-45CD-B6F5-02956A649633}" srcOrd="0" destOrd="0" presId="urn:microsoft.com/office/officeart/2005/8/layout/radial6"/>
    <dgm:cxn modelId="{7DC16784-B3B4-4C69-9C0D-FE8910533F27}" type="presOf" srcId="{D8ED13F2-855B-47EB-B5CD-936A77F9FBB5}" destId="{37701B4E-16AF-49A1-844B-45C1E5216E61}" srcOrd="0" destOrd="0" presId="urn:microsoft.com/office/officeart/2005/8/layout/radial6"/>
    <dgm:cxn modelId="{90E94EDD-9249-4EEF-B4CC-2A339203460D}" type="presParOf" srcId="{37701B4E-16AF-49A1-844B-45C1E5216E61}" destId="{10F88F23-3F2A-45CD-B6F5-02956A649633}" srcOrd="0" destOrd="0" presId="urn:microsoft.com/office/officeart/2005/8/layout/radial6"/>
    <dgm:cxn modelId="{ECA12CAB-6A94-4990-A4B4-4AE6378E2449}" type="presParOf" srcId="{37701B4E-16AF-49A1-844B-45C1E5216E61}" destId="{BAA00C32-1865-4AE8-932E-BF41E1901D91}" srcOrd="1" destOrd="0" presId="urn:microsoft.com/office/officeart/2005/8/layout/radial6"/>
    <dgm:cxn modelId="{36503A8E-BF11-4EFB-AAB5-F8760EBE6F63}" type="presParOf" srcId="{37701B4E-16AF-49A1-844B-45C1E5216E61}" destId="{B4E35939-ADF2-4140-894B-69D86D1EAA60}" srcOrd="2" destOrd="0" presId="urn:microsoft.com/office/officeart/2005/8/layout/radial6"/>
    <dgm:cxn modelId="{892FA1AA-8021-4E58-B5FE-B6BB8451AC33}" type="presParOf" srcId="{37701B4E-16AF-49A1-844B-45C1E5216E61}" destId="{9A77A5A3-9E23-44EA-9642-2582F1D5AC61}" srcOrd="3" destOrd="0" presId="urn:microsoft.com/office/officeart/2005/8/layout/radial6"/>
    <dgm:cxn modelId="{F8BC4A05-5035-4672-B1F1-00FCB0F0D05D}" type="presParOf" srcId="{37701B4E-16AF-49A1-844B-45C1E5216E61}" destId="{6C8BFDE6-E7AA-45EF-B307-9AA59416E419}" srcOrd="4" destOrd="0" presId="urn:microsoft.com/office/officeart/2005/8/layout/radial6"/>
    <dgm:cxn modelId="{DEE62991-1279-431D-84C1-945CF8E2810E}" type="presParOf" srcId="{37701B4E-16AF-49A1-844B-45C1E5216E61}" destId="{76D2C3DB-91F5-4D7B-AC65-90BC5AEB43DF}" srcOrd="5" destOrd="0" presId="urn:microsoft.com/office/officeart/2005/8/layout/radial6"/>
    <dgm:cxn modelId="{51029AC4-A397-4F50-918D-485BE7D346CE}" type="presParOf" srcId="{37701B4E-16AF-49A1-844B-45C1E5216E61}" destId="{794407A6-784F-41AA-8108-9CF3C2CAFD18}" srcOrd="6" destOrd="0" presId="urn:microsoft.com/office/officeart/2005/8/layout/radial6"/>
    <dgm:cxn modelId="{593BD287-9E4A-4A7D-9C5C-EBE6D65428AD}" type="presParOf" srcId="{37701B4E-16AF-49A1-844B-45C1E5216E61}" destId="{827D1F47-1471-47F0-8470-6656961B001A}" srcOrd="7" destOrd="0" presId="urn:microsoft.com/office/officeart/2005/8/layout/radial6"/>
    <dgm:cxn modelId="{BFDFE18F-ABB6-4D42-82C0-418F8A236434}" type="presParOf" srcId="{37701B4E-16AF-49A1-844B-45C1E5216E61}" destId="{720DCDD1-D323-4AD5-A043-A9022AC168E0}" srcOrd="8" destOrd="0" presId="urn:microsoft.com/office/officeart/2005/8/layout/radial6"/>
    <dgm:cxn modelId="{570B4884-88A9-4116-A5B4-92D30C5321AC}" type="presParOf" srcId="{37701B4E-16AF-49A1-844B-45C1E5216E61}" destId="{C56F914B-8221-4144-981F-D76040DFC7F3}" srcOrd="9" destOrd="0" presId="urn:microsoft.com/office/officeart/2005/8/layout/radial6"/>
    <dgm:cxn modelId="{2F755121-1EC5-4F0F-92E6-1FF781994A79}" type="presParOf" srcId="{37701B4E-16AF-49A1-844B-45C1E5216E61}" destId="{E36ED22E-8596-4DBD-BDE5-1060478DDCC7}" srcOrd="10" destOrd="0" presId="urn:microsoft.com/office/officeart/2005/8/layout/radial6"/>
    <dgm:cxn modelId="{33592C5C-A8E7-477F-9F31-3BE2CB9DA041}" type="presParOf" srcId="{37701B4E-16AF-49A1-844B-45C1E5216E61}" destId="{0ADD51BB-DD33-40B7-A76E-825618FE6DF1}" srcOrd="11" destOrd="0" presId="urn:microsoft.com/office/officeart/2005/8/layout/radial6"/>
    <dgm:cxn modelId="{2FC53474-08B8-4811-B379-AB82BF7D4D30}" type="presParOf" srcId="{37701B4E-16AF-49A1-844B-45C1E5216E61}" destId="{0BAB2138-1187-41B0-BB99-2E09C4F1814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B2138-1187-41B0-BB99-2E09C4F18142}">
      <dsp:nvSpPr>
        <dsp:cNvPr id="0" name=""/>
        <dsp:cNvSpPr/>
      </dsp:nvSpPr>
      <dsp:spPr>
        <a:xfrm>
          <a:off x="915359" y="322850"/>
          <a:ext cx="2156212" cy="2156212"/>
        </a:xfrm>
        <a:prstGeom prst="blockArc">
          <a:avLst>
            <a:gd name="adj1" fmla="val 1080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F914B-8221-4144-981F-D76040DFC7F3}">
      <dsp:nvSpPr>
        <dsp:cNvPr id="0" name=""/>
        <dsp:cNvSpPr/>
      </dsp:nvSpPr>
      <dsp:spPr>
        <a:xfrm>
          <a:off x="915359" y="322850"/>
          <a:ext cx="2156212" cy="2156212"/>
        </a:xfrm>
        <a:prstGeom prst="blockArc">
          <a:avLst>
            <a:gd name="adj1" fmla="val 5400000"/>
            <a:gd name="adj2" fmla="val 108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407A6-784F-41AA-8108-9CF3C2CAFD18}">
      <dsp:nvSpPr>
        <dsp:cNvPr id="0" name=""/>
        <dsp:cNvSpPr/>
      </dsp:nvSpPr>
      <dsp:spPr>
        <a:xfrm>
          <a:off x="915359" y="322850"/>
          <a:ext cx="2156212" cy="2156212"/>
        </a:xfrm>
        <a:prstGeom prst="blockArc">
          <a:avLst>
            <a:gd name="adj1" fmla="val 0"/>
            <a:gd name="adj2" fmla="val 54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7A5A3-9E23-44EA-9642-2582F1D5AC61}">
      <dsp:nvSpPr>
        <dsp:cNvPr id="0" name=""/>
        <dsp:cNvSpPr/>
      </dsp:nvSpPr>
      <dsp:spPr>
        <a:xfrm>
          <a:off x="915359" y="322850"/>
          <a:ext cx="2156212" cy="2156212"/>
        </a:xfrm>
        <a:prstGeom prst="blockArc">
          <a:avLst>
            <a:gd name="adj1" fmla="val 16200000"/>
            <a:gd name="adj2" fmla="val 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F88F23-3F2A-45CD-B6F5-02956A649633}">
      <dsp:nvSpPr>
        <dsp:cNvPr id="0" name=""/>
        <dsp:cNvSpPr/>
      </dsp:nvSpPr>
      <dsp:spPr>
        <a:xfrm>
          <a:off x="1494100" y="879496"/>
          <a:ext cx="992412" cy="9924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 noProof="0"/>
        </a:p>
      </dsp:txBody>
      <dsp:txXfrm>
        <a:off x="1639435" y="1024831"/>
        <a:ext cx="701742" cy="701742"/>
      </dsp:txXfrm>
    </dsp:sp>
    <dsp:sp modelId="{BAA00C32-1865-4AE8-932E-BF41E1901D91}">
      <dsp:nvSpPr>
        <dsp:cNvPr id="0" name=""/>
        <dsp:cNvSpPr/>
      </dsp:nvSpPr>
      <dsp:spPr>
        <a:xfrm>
          <a:off x="1613419" y="514"/>
          <a:ext cx="760093" cy="694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>
              <a:latin typeface="+mj-lt"/>
            </a:rPr>
            <a:t>Origin</a:t>
          </a:r>
          <a:endParaRPr lang="en-GB" sz="1000" kern="1200" noProof="0" dirty="0">
            <a:latin typeface="+mj-lt"/>
          </a:endParaRPr>
        </a:p>
      </dsp:txBody>
      <dsp:txXfrm>
        <a:off x="1724732" y="102249"/>
        <a:ext cx="537467" cy="491218"/>
      </dsp:txXfrm>
    </dsp:sp>
    <dsp:sp modelId="{6C8BFDE6-E7AA-45EF-B307-9AA59416E419}">
      <dsp:nvSpPr>
        <dsp:cNvPr id="0" name=""/>
        <dsp:cNvSpPr/>
      </dsp:nvSpPr>
      <dsp:spPr>
        <a:xfrm>
          <a:off x="2667194" y="1053612"/>
          <a:ext cx="758739" cy="694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>
              <a:latin typeface="+mj-lt"/>
            </a:rPr>
            <a:t>Transit</a:t>
          </a:r>
          <a:endParaRPr lang="en-GB" sz="1000" kern="1200" noProof="0" dirty="0" smtClean="0">
            <a:latin typeface="+mj-lt"/>
          </a:endParaRPr>
        </a:p>
      </dsp:txBody>
      <dsp:txXfrm>
        <a:off x="2778309" y="1155347"/>
        <a:ext cx="536509" cy="491218"/>
      </dsp:txXfrm>
    </dsp:sp>
    <dsp:sp modelId="{827D1F47-1471-47F0-8470-6656961B001A}">
      <dsp:nvSpPr>
        <dsp:cNvPr id="0" name=""/>
        <dsp:cNvSpPr/>
      </dsp:nvSpPr>
      <dsp:spPr>
        <a:xfrm>
          <a:off x="1614659" y="2106709"/>
          <a:ext cx="757613" cy="694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>
              <a:latin typeface="+mj-lt"/>
            </a:rPr>
            <a:t>Destina-tion</a:t>
          </a:r>
          <a:endParaRPr lang="en-GB" sz="1000" kern="1200" noProof="0" dirty="0">
            <a:latin typeface="+mj-lt"/>
          </a:endParaRPr>
        </a:p>
      </dsp:txBody>
      <dsp:txXfrm>
        <a:off x="1725609" y="2208444"/>
        <a:ext cx="535713" cy="491218"/>
      </dsp:txXfrm>
    </dsp:sp>
    <dsp:sp modelId="{E36ED22E-8596-4DBD-BDE5-1060478DDCC7}">
      <dsp:nvSpPr>
        <dsp:cNvPr id="0" name=""/>
        <dsp:cNvSpPr/>
      </dsp:nvSpPr>
      <dsp:spPr>
        <a:xfrm>
          <a:off x="505326" y="1053612"/>
          <a:ext cx="870084" cy="694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>
              <a:latin typeface="+mj-lt"/>
            </a:rPr>
            <a:t>Return</a:t>
          </a:r>
          <a:endParaRPr lang="en-GB" sz="1000" kern="1200" noProof="0" dirty="0">
            <a:latin typeface="+mj-lt"/>
          </a:endParaRPr>
        </a:p>
      </dsp:txBody>
      <dsp:txXfrm>
        <a:off x="632747" y="1155347"/>
        <a:ext cx="615242" cy="491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42BE3-E45F-4F49-9A73-A736262C5C53}" type="datetimeFigureOut">
              <a:rPr lang="es-ES" smtClean="0"/>
              <a:t>7/13/16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1DD50-387F-471C-9667-70212A194A72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3044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5394F-371A-48CC-9BC6-FE955C6B42E1}" type="datetimeFigureOut">
              <a:rPr lang="en-US" smtClean="0"/>
              <a:t>7/13/16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0CE0C-156C-43E0-88CC-FEED8E1B52A7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2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>
                <a:cs typeface="Arial" pitchFamily="34" charset="0"/>
              </a:rPr>
              <a:t>La propuesta</a:t>
            </a:r>
            <a:r>
              <a:rPr lang="es-ES" baseline="0" dirty="0" smtClean="0">
                <a:cs typeface="Arial" pitchFamily="34" charset="0"/>
              </a:rPr>
              <a:t> de la OPS para abordar las inequidades en salud de la población migrante: c</a:t>
            </a:r>
            <a:r>
              <a:rPr lang="es-ES" dirty="0" smtClean="0">
                <a:cs typeface="Arial" pitchFamily="34" charset="0"/>
              </a:rPr>
              <a:t>onectar la asistencia humanitaria de corto plazo con el acceso universal en salud y la cobertura universal de salud de largo plazo a través de la incorporación del enfoque de la seguridad humana en los planes de salud para fortalecer la resiliencia de los migrantes en situación de vulnerabilidad y de las comunidades de origen, tránsito, destino y retorno.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Constitución</a:t>
            </a:r>
            <a:r>
              <a:rPr lang="en-US" baseline="0" dirty="0" smtClean="0">
                <a:solidFill>
                  <a:schemeClr val="tx1"/>
                </a:solidFill>
              </a:rPr>
              <a:t> de la OMS: …..”</a:t>
            </a:r>
            <a:r>
              <a:rPr lang="es-ES" baseline="0" dirty="0" smtClean="0">
                <a:solidFill>
                  <a:schemeClr val="tx1"/>
                </a:solidFill>
              </a:rPr>
              <a:t> El goce del grado máximo de salud que se pueda lograr es uno de los derechos fundamentales de todo ser humano sin distinción </a:t>
            </a:r>
            <a:r>
              <a:rPr lang="es-ES" baseline="0" dirty="0" smtClean="0"/>
              <a:t>de raza, religión, ideología política o condición económica o social.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0CE0C-156C-43E0-88CC-FEED8E1B52A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80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82530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0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4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67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9pPr>
          </a:lstStyle>
          <a:p>
            <a:fld id="{9763D5E1-D8F5-4F00-A381-D556923092B8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0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2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8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3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6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71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50000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23085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82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37005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0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32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Título de la presentación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1" r:id="rId2"/>
    <p:sldLayoutId id="2147483772" r:id="rId3"/>
    <p:sldLayoutId id="2147483770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ＭＳ Ｐゴシック" charset="0"/>
          <a:cs typeface="ＭＳ Ｐゴシック" charset="0"/>
        </a:defRPr>
      </a:lvl1pPr>
      <a:lvl2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2pPr>
      <a:lvl3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3pPr>
      <a:lvl4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4pPr>
      <a:lvl5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0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4200" b="1" dirty="0" smtClean="0">
                <a:effectLst/>
              </a:rPr>
              <a:t>Migrants and Public Health</a:t>
            </a:r>
            <a:r>
              <a:rPr lang="en-GB" sz="4800" b="1" dirty="0" smtClean="0">
                <a:effectLst/>
              </a:rPr>
              <a:t/>
            </a:r>
            <a:br>
              <a:rPr lang="en-GB" sz="4800" b="1" dirty="0" smtClean="0">
                <a:effectLst/>
              </a:rPr>
            </a:br>
            <a:r>
              <a:rPr lang="en-GB" sz="5400" b="1" dirty="0" smtClean="0">
                <a:effectLst/>
              </a:rPr>
              <a:t/>
            </a:r>
            <a:br>
              <a:rPr lang="en-GB" sz="5400" b="1" dirty="0" smtClean="0">
                <a:effectLst/>
              </a:rPr>
            </a:br>
            <a:endParaRPr lang="en-GB" sz="3200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1750"/>
            <a:ext cx="6400800" cy="9683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rgbClr val="5F5F5F"/>
                </a:solidFill>
                <a:ea typeface="+mn-ea"/>
                <a:cs typeface="+mn-cs"/>
              </a:rPr>
              <a:t>Dr Federico Hernandez-Pimentel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>
                <a:solidFill>
                  <a:srgbClr val="5F5F5F"/>
                </a:solidFill>
                <a:ea typeface="+mn-ea"/>
                <a:cs typeface="+mn-cs"/>
              </a:rPr>
              <a:t>Representative of WHO/PAHO in Panama</a:t>
            </a:r>
            <a:endParaRPr lang="en-GB" b="1" dirty="0">
              <a:solidFill>
                <a:srgbClr val="5F5F5F"/>
              </a:solidFill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98B45C-09C7-497B-9261-07F290CB2D4C}" type="slidenum">
              <a:rPr lang="en-GB" smtClean="0"/>
              <a:t>0</a:t>
            </a:fld>
            <a:endParaRPr lang="en-GB" dirty="0"/>
          </a:p>
        </p:txBody>
      </p:sp>
      <p:sp>
        <p:nvSpPr>
          <p:cNvPr id="5" name="4 CuadroTexto"/>
          <p:cNvSpPr txBox="1"/>
          <p:nvPr/>
        </p:nvSpPr>
        <p:spPr>
          <a:xfrm>
            <a:off x="6495803" y="5438899"/>
            <a:ext cx="235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July 13, </a:t>
            </a:r>
            <a:r>
              <a:rPr lang="en-GB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743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banano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429" y="-1"/>
            <a:ext cx="5351827" cy="684383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 noGrp="1"/>
          </p:cNvSpPr>
          <p:nvPr>
            <p:ph idx="1"/>
          </p:nvPr>
        </p:nvSpPr>
        <p:spPr>
          <a:xfrm>
            <a:off x="133350" y="695325"/>
            <a:ext cx="3637079" cy="5156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GB" sz="2000" dirty="0" smtClean="0">
                <a:solidFill>
                  <a:srgbClr val="5F5F5F"/>
                </a:solidFill>
                <a:latin typeface="+mj-lt"/>
              </a:rPr>
              <a:t>Migration does not always pose health risks, but it is a determining factor in the health-illness process.</a:t>
            </a:r>
          </a:p>
          <a:p>
            <a:pPr>
              <a:lnSpc>
                <a:spcPct val="130000"/>
              </a:lnSpc>
              <a:defRPr/>
            </a:pPr>
            <a:r>
              <a:rPr lang="en-GB" sz="2000" dirty="0" smtClean="0">
                <a:solidFill>
                  <a:srgbClr val="5F5F5F"/>
                </a:solidFill>
                <a:latin typeface="+mj-lt"/>
              </a:rPr>
              <a:t>Depending on the conditions of migration, health hazards could increase for migrants and communities of transit, destination and return.</a:t>
            </a:r>
            <a:endParaRPr lang="en-GB" sz="2000" b="1" dirty="0" smtClean="0">
              <a:solidFill>
                <a:srgbClr val="5F5F5F"/>
              </a:solidFill>
              <a:latin typeface="+mj-lt"/>
            </a:endParaRPr>
          </a:p>
          <a:p>
            <a:pPr>
              <a:lnSpc>
                <a:spcPct val="130000"/>
              </a:lnSpc>
              <a:defRPr/>
            </a:pPr>
            <a:endParaRPr lang="en-GB" sz="2000" dirty="0" smtClean="0">
              <a:solidFill>
                <a:srgbClr val="5F5F5F"/>
              </a:solidFill>
              <a:latin typeface="+mj-lt"/>
            </a:endParaRPr>
          </a:p>
          <a:p>
            <a:pPr marL="0" indent="0">
              <a:lnSpc>
                <a:spcPct val="130000"/>
              </a:lnSpc>
              <a:buNone/>
              <a:defRPr/>
            </a:pPr>
            <a:endParaRPr lang="en-GB" sz="2000" dirty="0" smtClean="0">
              <a:solidFill>
                <a:srgbClr val="5F5F5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2643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rcmarc\AppData\Local\Microsoft\Windows\Temporary Internet Files\Content.IE5\ABHCDW9R\737umbrella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076" y="-96635"/>
            <a:ext cx="9220200" cy="661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82985" y="1929116"/>
            <a:ext cx="53668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  <a:latin typeface="Century Gothic" pitchFamily="34" charset="0"/>
              </a:rPr>
              <a:t>Universal Declaration of Human Rights</a:t>
            </a:r>
          </a:p>
          <a:p>
            <a:pPr algn="ctr"/>
            <a:r>
              <a:rPr lang="en-GB" sz="2200" dirty="0" smtClean="0">
                <a:solidFill>
                  <a:schemeClr val="bg1"/>
                </a:solidFill>
                <a:latin typeface="Century Gothic" pitchFamily="34" charset="0"/>
              </a:rPr>
              <a:t>Constitution of WHO</a:t>
            </a:r>
            <a:endParaRPr lang="en-GB" sz="2200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42537" y="2762250"/>
            <a:ext cx="1505788" cy="3609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022590" y="6076950"/>
            <a:ext cx="4930910" cy="47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47087" y="3119461"/>
            <a:ext cx="25658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latin typeface="+mj-lt"/>
              </a:rPr>
              <a:t>Humanitarian Aid</a:t>
            </a:r>
            <a:endParaRPr lang="en-GB" sz="2200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08" y="3128986"/>
            <a:ext cx="23522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latin typeface="Century Gothic" pitchFamily="34" charset="0"/>
              </a:rPr>
              <a:t>Universal Health</a:t>
            </a:r>
            <a:endParaRPr lang="en-GB" sz="2200" dirty="0">
              <a:latin typeface="Century Gothic" pitchFamily="34" charset="0"/>
            </a:endParaRPr>
          </a:p>
        </p:txBody>
      </p:sp>
      <p:pic>
        <p:nvPicPr>
          <p:cNvPr id="1031" name="Picture 7" descr="C:\Users\korcmarc\AppData\Local\Microsoft\Windows\Temporary Internet Files\Content.IE5\ABHCDW9R\Arch_bridge_icon.svg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703" y="2706997"/>
            <a:ext cx="6461482" cy="178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58706" y="3343255"/>
            <a:ext cx="251688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+mj-lt"/>
              </a:rPr>
              <a:t>Human Security</a:t>
            </a:r>
            <a:endParaRPr lang="en-GB" sz="24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881217" y="3995705"/>
            <a:ext cx="3931260" cy="2801913"/>
            <a:chOff x="1562100" y="3429000"/>
            <a:chExt cx="6096000" cy="4064000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val="2041911398"/>
                </p:ext>
              </p:extLst>
            </p:nvPr>
          </p:nvGraphicFramePr>
          <p:xfrm>
            <a:off x="1562100" y="34290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3838590" y="4605156"/>
              <a:ext cx="1688937" cy="1603384"/>
              <a:chOff x="1805" y="2450"/>
              <a:chExt cx="845" cy="844"/>
            </a:xfrm>
          </p:grpSpPr>
          <p:pic>
            <p:nvPicPr>
              <p:cNvPr id="18" name="Picture 16" descr="Illegal immigration round"/>
              <p:cNvPicPr>
                <a:picLocks noChangeAspect="1" noChangeArrowheads="1"/>
              </p:cNvPicPr>
              <p:nvPr/>
            </p:nvPicPr>
            <p:blipFill>
              <a:blip r:embed="rId10" cstate="email">
                <a:lum bright="1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11" y="2455"/>
                <a:ext cx="839" cy="8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Oval 17"/>
              <p:cNvSpPr>
                <a:spLocks noChangeArrowheads="1"/>
              </p:cNvSpPr>
              <p:nvPr/>
            </p:nvSpPr>
            <p:spPr bwMode="auto">
              <a:xfrm>
                <a:off x="1805" y="2450"/>
                <a:ext cx="843" cy="843"/>
              </a:xfrm>
              <a:prstGeom prst="ellipse">
                <a:avLst/>
              </a:prstGeom>
              <a:noFill/>
              <a:ln w="22225" cmpd="thickThin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GB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5242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59" y="1007783"/>
            <a:ext cx="5364430" cy="4814679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en-GB" sz="3000" b="1" dirty="0" smtClean="0">
                <a:solidFill>
                  <a:schemeClr val="tx2"/>
                </a:solidFill>
                <a:latin typeface="+mn-lt"/>
              </a:rPr>
              <a:t>Areas of Action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solidFill>
                  <a:srgbClr val="5F5F5F"/>
                </a:solidFill>
              </a:rPr>
              <a:t>Monitoring the health of migrants;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solidFill>
                  <a:srgbClr val="5F5F5F"/>
                </a:solidFill>
              </a:rPr>
              <a:t>A p</a:t>
            </a:r>
            <a:r>
              <a:rPr lang="en-GB" sz="2000" dirty="0" smtClean="0">
                <a:solidFill>
                  <a:srgbClr val="5F5F5F"/>
                </a:solidFill>
              </a:rPr>
              <a:t>olitical and legal framework to promote policymaking;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solidFill>
                  <a:srgbClr val="5F5F5F"/>
                </a:solidFill>
              </a:rPr>
              <a:t>Strengthening coordination and national regional and international partnerships;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solidFill>
                  <a:srgbClr val="5F5F5F"/>
                </a:solidFill>
              </a:rPr>
              <a:t>Providing health care and capacity-building to facilitate and promote equitable access to health care for migrants.</a:t>
            </a:r>
            <a:endParaRPr lang="en-GB" sz="2000" dirty="0" smtClean="0">
              <a:solidFill>
                <a:srgbClr val="5F5F5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600" y="446344"/>
            <a:ext cx="3517900" cy="271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95487" y="4722820"/>
            <a:ext cx="3586464" cy="893578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200" dirty="0" smtClean="0">
                <a:solidFill>
                  <a:schemeClr val="bg1"/>
                </a:solidFill>
                <a:latin typeface="+mj-lt"/>
              </a:rPr>
              <a:t>Migration should be </a:t>
            </a:r>
          </a:p>
          <a:p>
            <a:pPr>
              <a:lnSpc>
                <a:spcPct val="120000"/>
              </a:lnSpc>
            </a:pPr>
            <a:r>
              <a:rPr lang="en-GB" sz="2200" dirty="0" smtClean="0">
                <a:solidFill>
                  <a:schemeClr val="bg1"/>
                </a:solidFill>
                <a:latin typeface="+mj-lt"/>
              </a:rPr>
              <a:t>orderly, safe and regular. 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4449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0656" y="522500"/>
            <a:ext cx="9666513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3200" dirty="0" smtClean="0"/>
              <a:t>The EM of PAHO prioritize the health of migrants, humanitarian aid</a:t>
            </a:r>
            <a:r>
              <a:rPr lang="en-GB" sz="3200" dirty="0" smtClean="0">
                <a:ea typeface="+mj-ea"/>
                <a:cs typeface="+mj-cs"/>
              </a:rPr>
              <a:t/>
            </a:r>
            <a:br>
              <a:rPr lang="en-GB" sz="3200" dirty="0" smtClean="0">
                <a:ea typeface="+mj-ea"/>
                <a:cs typeface="+mj-cs"/>
              </a:rPr>
            </a:br>
            <a:r>
              <a:rPr lang="en-GB" sz="3200" dirty="0" smtClean="0">
                <a:ea typeface="+mj-ea"/>
                <a:cs typeface="+mj-cs"/>
              </a:rPr>
              <a:t>Action Plan 2015-2019</a:t>
            </a:r>
            <a:endParaRPr lang="en-GB" sz="3200" dirty="0">
              <a:ea typeface="+mj-ea"/>
              <a:cs typeface="+mj-cs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762000" y="2063325"/>
            <a:ext cx="7753350" cy="4329113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 smtClean="0">
                <a:solidFill>
                  <a:srgbClr val="5F5F5F"/>
                </a:solidFill>
                <a:latin typeface="Century Gothic" charset="0"/>
              </a:rPr>
              <a:t>To increase strategic alliances and cooperation in order to provide prompt and effective health care at an international level</a:t>
            </a:r>
            <a:r>
              <a:rPr lang="en-GB" dirty="0" smtClean="0">
                <a:solidFill>
                  <a:srgbClr val="5F5F5F"/>
                </a:solidFill>
                <a:latin typeface="Century Gothic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 smtClean="0">
                <a:solidFill>
                  <a:srgbClr val="5F5F5F"/>
                </a:solidFill>
                <a:latin typeface="Century Gothic" charset="0"/>
              </a:rPr>
              <a:t>To establish a regional registry system for foreign medical teams.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 smtClean="0">
                <a:solidFill>
                  <a:srgbClr val="5F5F5F"/>
                </a:solidFill>
                <a:latin typeface="Century Gothic" charset="0"/>
              </a:rPr>
              <a:t>To strengthen the capacities of ministries of health to lead and coordinate international humanitarian aid. </a:t>
            </a:r>
          </a:p>
          <a:p>
            <a:pPr eaLnBrk="1" hangingPunct="1">
              <a:lnSpc>
                <a:spcPct val="150000"/>
              </a:lnSpc>
            </a:pPr>
            <a:endParaRPr lang="en-GB" dirty="0" smtClean="0">
              <a:solidFill>
                <a:srgbClr val="5F5F5F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53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5" y="0"/>
            <a:ext cx="8953500" cy="1600200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en-GB" sz="3200" dirty="0"/>
              <a:t>S</a:t>
            </a:r>
            <a:r>
              <a:rPr lang="en-GB" sz="3200" dirty="0" smtClean="0"/>
              <a:t>trategy for universal access to </a:t>
            </a:r>
            <a:br>
              <a:rPr lang="en-GB" sz="3200" dirty="0" smtClean="0"/>
            </a:br>
            <a:r>
              <a:rPr lang="en-GB" sz="3200" dirty="0" smtClean="0"/>
              <a:t>health and universal health coverage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" y="1819275"/>
            <a:ext cx="8886825" cy="4329113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100" dirty="0">
                <a:solidFill>
                  <a:srgbClr val="5F5F5F"/>
                </a:solidFill>
              </a:rPr>
              <a:t>Expanding equitable access to comprehensive, quality, people- and community-</a:t>
            </a:r>
            <a:r>
              <a:rPr lang="en-GB" sz="2100" dirty="0" smtClean="0">
                <a:solidFill>
                  <a:srgbClr val="5F5F5F"/>
                </a:solidFill>
              </a:rPr>
              <a:t>centred </a:t>
            </a:r>
            <a:r>
              <a:rPr lang="en-GB" sz="2100" dirty="0">
                <a:solidFill>
                  <a:srgbClr val="5F5F5F"/>
                </a:solidFill>
              </a:rPr>
              <a:t>health </a:t>
            </a:r>
            <a:r>
              <a:rPr lang="en-GB" sz="2100" dirty="0" smtClean="0">
                <a:solidFill>
                  <a:srgbClr val="5F5F5F"/>
                </a:solidFill>
              </a:rPr>
              <a:t>services</a:t>
            </a:r>
            <a:r>
              <a:rPr lang="en-GB" sz="2100" dirty="0" smtClean="0">
                <a:solidFill>
                  <a:srgbClr val="5F5F5F"/>
                </a:solidFill>
              </a:rPr>
              <a:t>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100" dirty="0" smtClean="0">
                <a:solidFill>
                  <a:srgbClr val="5F5F5F"/>
                </a:solidFill>
              </a:rPr>
              <a:t> </a:t>
            </a:r>
            <a:r>
              <a:rPr lang="en-GB" sz="2100" dirty="0" smtClean="0">
                <a:solidFill>
                  <a:srgbClr val="5F5F5F"/>
                </a:solidFill>
              </a:rPr>
              <a:t>S</a:t>
            </a:r>
            <a:r>
              <a:rPr lang="en-GB" sz="2100" dirty="0" smtClean="0">
                <a:solidFill>
                  <a:srgbClr val="5F5F5F"/>
                </a:solidFill>
              </a:rPr>
              <a:t>trengthening stewardship and governance.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100" dirty="0">
                <a:solidFill>
                  <a:srgbClr val="5F5F5F"/>
                </a:solidFill>
              </a:rPr>
              <a:t> Increasing and improving </a:t>
            </a:r>
            <a:r>
              <a:rPr lang="en-GB" sz="2100" dirty="0" smtClean="0">
                <a:solidFill>
                  <a:srgbClr val="5F5F5F"/>
                </a:solidFill>
              </a:rPr>
              <a:t>financing</a:t>
            </a:r>
            <a:r>
              <a:rPr lang="en-GB" sz="2100" dirty="0">
                <a:solidFill>
                  <a:srgbClr val="5F5F5F"/>
                </a:solidFill>
              </a:rPr>
              <a:t>, with equity and </a:t>
            </a:r>
            <a:r>
              <a:rPr lang="en-GB" sz="2100" dirty="0" smtClean="0">
                <a:solidFill>
                  <a:srgbClr val="5F5F5F"/>
                </a:solidFill>
              </a:rPr>
              <a:t>efficiency</a:t>
            </a:r>
            <a:r>
              <a:rPr lang="en-GB" sz="2100" dirty="0">
                <a:solidFill>
                  <a:srgbClr val="5F5F5F"/>
                </a:solidFill>
              </a:rPr>
              <a:t>, and advancing toward the elimination of direct payments that constitute a barrier to access at the point of </a:t>
            </a:r>
            <a:r>
              <a:rPr lang="en-GB" sz="2100" dirty="0" smtClean="0">
                <a:solidFill>
                  <a:srgbClr val="5F5F5F"/>
                </a:solidFill>
              </a:rPr>
              <a:t>service</a:t>
            </a:r>
            <a:r>
              <a:rPr lang="en-GB" sz="2100" dirty="0" smtClean="0">
                <a:solidFill>
                  <a:srgbClr val="5F5F5F"/>
                </a:solidFill>
              </a:rPr>
              <a:t>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100" dirty="0">
                <a:solidFill>
                  <a:srgbClr val="5F5F5F"/>
                </a:solidFill>
              </a:rPr>
              <a:t> Strengthening </a:t>
            </a:r>
            <a:r>
              <a:rPr lang="en-GB" sz="2100" dirty="0">
                <a:solidFill>
                  <a:srgbClr val="5F5F5F"/>
                </a:solidFill>
              </a:rPr>
              <a:t>multisectoral</a:t>
            </a:r>
            <a:r>
              <a:rPr lang="en-GB" sz="2100" dirty="0">
                <a:solidFill>
                  <a:srgbClr val="5F5F5F"/>
                </a:solidFill>
              </a:rPr>
              <a:t> coordination to address the social determinants of health that ensure the sustainability of universal </a:t>
            </a:r>
            <a:r>
              <a:rPr lang="en-GB" sz="2100" dirty="0" smtClean="0">
                <a:solidFill>
                  <a:srgbClr val="5F5F5F"/>
                </a:solidFill>
              </a:rPr>
              <a:t>coverage</a:t>
            </a:r>
            <a:r>
              <a:rPr lang="en-GB" sz="2100" dirty="0" smtClean="0">
                <a:solidFill>
                  <a:srgbClr val="5F5F5F"/>
                </a:solidFill>
              </a:rPr>
              <a:t>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endParaRPr lang="en-GB" sz="2100" i="1" dirty="0">
              <a:solidFill>
                <a:srgbClr val="5F5F5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333" y="82550"/>
            <a:ext cx="1857942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55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125"/>
            <a:ext cx="8229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ea typeface="+mj-ea"/>
                <a:cs typeface="+mj-cs"/>
              </a:rPr>
              <a:t>Health Hazards</a:t>
            </a:r>
            <a:endParaRPr lang="en-GB" sz="4000" dirty="0">
              <a:ea typeface="+mj-ea"/>
              <a:cs typeface="+mj-cs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53350" cy="4329113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b="1" dirty="0" smtClean="0">
                <a:solidFill>
                  <a:srgbClr val="5F5F5F"/>
                </a:solidFill>
                <a:latin typeface="Century Gothic" charset="0"/>
              </a:rPr>
              <a:t>Ebola virus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b="1" dirty="0" smtClean="0">
                <a:solidFill>
                  <a:srgbClr val="5F5F5F"/>
                </a:solidFill>
                <a:latin typeface="Century Gothic" charset="0"/>
              </a:rPr>
              <a:t>Yellow fever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b="1" dirty="0" smtClean="0">
                <a:solidFill>
                  <a:srgbClr val="5F5F5F"/>
                </a:solidFill>
                <a:latin typeface="Century Gothic" charset="0"/>
              </a:rPr>
              <a:t>HIV </a:t>
            </a:r>
            <a:endParaRPr lang="en-GB" b="1" dirty="0" smtClean="0">
              <a:solidFill>
                <a:srgbClr val="5F5F5F"/>
              </a:solidFill>
              <a:latin typeface="Century Gothic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b="1" dirty="0" smtClean="0">
                <a:solidFill>
                  <a:srgbClr val="5F5F5F"/>
                </a:solidFill>
                <a:latin typeface="Century Gothic" charset="0"/>
              </a:rPr>
              <a:t>Diseases preventable through vaccination</a:t>
            </a:r>
          </a:p>
          <a:p>
            <a:pPr marL="0" indent="0">
              <a:lnSpc>
                <a:spcPct val="150000"/>
              </a:lnSpc>
              <a:buNone/>
            </a:pPr>
            <a:endParaRPr lang="en-GB" b="1" dirty="0" smtClean="0">
              <a:solidFill>
                <a:srgbClr val="5F5F5F"/>
              </a:solidFill>
              <a:latin typeface="Century Gothic" charset="0"/>
            </a:endParaRPr>
          </a:p>
          <a:p>
            <a:pPr eaLnBrk="1" hangingPunct="1">
              <a:lnSpc>
                <a:spcPct val="150000"/>
              </a:lnSpc>
            </a:pPr>
            <a:endParaRPr lang="en-GB" dirty="0" smtClean="0">
              <a:solidFill>
                <a:srgbClr val="5F5F5F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991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59150"/>
            <a:ext cx="8229600" cy="262222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Healthy migrants in healthy communities!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78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pWhiteSpanish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lor xmlns="b33c0d84-3b33-4e00-9a0b-b066ee08f7c2">CMYK</Color>
    <Language xmlns="b33c0d84-3b33-4e00-9a0b-b066ee08f7c2">Spanish</Language>
    <Theme xmlns="b33c0d84-3b33-4e00-9a0b-b066ee08f7c2">PPT</Theme>
    <Document_x0020_Type xmlns="b33c0d84-3b33-4e00-9a0b-b066ee08f7c2">ppt</Document_x0020_Type>
    <Information xmlns="b33c0d84-3b33-4e00-9a0b-b066ee08f7c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CCCCB51AA2174A94255D2A3E2A6245" ma:contentTypeVersion="6" ma:contentTypeDescription="Create a new document." ma:contentTypeScope="" ma:versionID="34ee0c50409c379c5921ffa33f418c21">
  <xsd:schema xmlns:xsd="http://www.w3.org/2001/XMLSchema" xmlns:xs="http://www.w3.org/2001/XMLSchema" xmlns:p="http://schemas.microsoft.com/office/2006/metadata/properties" xmlns:ns2="b33c0d84-3b33-4e00-9a0b-b066ee08f7c2" targetNamespace="http://schemas.microsoft.com/office/2006/metadata/properties" ma:root="true" ma:fieldsID="8905aa001001d4a1f3d5988ab79a193b" ns2:_="">
    <xsd:import namespace="b33c0d84-3b33-4e00-9a0b-b066ee08f7c2"/>
    <xsd:element name="properties">
      <xsd:complexType>
        <xsd:sequence>
          <xsd:element name="documentManagement">
            <xsd:complexType>
              <xsd:all>
                <xsd:element ref="ns2:Information" minOccurs="0"/>
                <xsd:element ref="ns2:Theme" minOccurs="0"/>
                <xsd:element ref="ns2:Document_x0020_Type" minOccurs="0"/>
                <xsd:element ref="ns2:Language" minOccurs="0"/>
                <xsd:element ref="ns2:Col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3c0d84-3b33-4e00-9a0b-b066ee08f7c2" elementFormDefault="qualified">
    <xsd:import namespace="http://schemas.microsoft.com/office/2006/documentManagement/types"/>
    <xsd:import namespace="http://schemas.microsoft.com/office/infopath/2007/PartnerControls"/>
    <xsd:element name="Information" ma:index="1" nillable="true" ma:displayName="Information" ma:internalName="Information">
      <xsd:simpleType>
        <xsd:restriction base="dms:Text">
          <xsd:maxLength value="255"/>
        </xsd:restriction>
      </xsd:simpleType>
    </xsd:element>
    <xsd:element name="Theme" ma:index="3" nillable="true" ma:displayName="Theme" ma:description="3D logos&#10;4x6 card&#10;Agenda&#10;Binder&#10;Bookcover sample&#10;Brochure&#10;Brochure sample&#10;Bookmark&#10;Business card sample&#10;CD circular label&#10;CD front case&#10;CD back tray&#10;CD_DVD&#10;Complex business card&#10;Simple business card&#10;Courtesy card&#10;Diploma&#10;Envelope&#10;External design sample&#10;Folder&#10;Folder sample&#10;Form&#10;How to&#10;Lettherhead&#10;Manual&#10;Nametag&#10;One inch spine for binder&#10;Two inch spine for binder&#10;Partner logo&#10;Poster sample&#10;Powerpoint_presentation&#10;Standard logo&#10;Standard logo-PMS 288&#10;Standard logo-PMS 306&#10;Official logo&#10;Condensed logo&#10;Logo sample&#10;Logo incorrect use&#10;Sub brand&#10;Typeface sample&#10;not specified" ma:internalName="Theme">
      <xsd:simpleType>
        <xsd:restriction base="dms:Text">
          <xsd:maxLength value="255"/>
        </xsd:restriction>
      </xsd:simpleType>
    </xsd:element>
    <xsd:element name="Document_x0020_Type" ma:index="4" nillable="true" ma:displayName="Document Type" ma:default="ppt" ma:format="Dropdown" ma:internalName="Document_x0020_Type">
      <xsd:simpleType>
        <xsd:restriction base="dms:Choice">
          <xsd:enumeration value="eps"/>
          <xsd:enumeration value="wmf"/>
          <xsd:enumeration value="pdf"/>
          <xsd:enumeration value="ai"/>
          <xsd:enumeration value="psd"/>
          <xsd:enumeration value="tif"/>
          <xsd:enumeration value="zip"/>
          <xsd:enumeration value="png"/>
          <xsd:enumeration value="bmp"/>
          <xsd:enumeration value="gif"/>
          <xsd:enumeration value="doc"/>
          <xsd:enumeration value="xls"/>
          <xsd:enumeration value="txt"/>
          <xsd:enumeration value="jpg"/>
          <xsd:enumeration value="mp3"/>
          <xsd:enumeration value="mp4"/>
          <xsd:enumeration value="mov"/>
          <xsd:enumeration value="swf"/>
          <xsd:enumeration value="flash"/>
          <xsd:enumeration value="ppt"/>
          <xsd:enumeration value="not specified"/>
        </xsd:restriction>
      </xsd:simpleType>
    </xsd:element>
    <xsd:element name="Language" ma:index="5" nillable="true" ma:displayName="Language" ma:default="English" ma:format="Dropdown" ma:internalName="Language">
      <xsd:simpleType>
        <xsd:restriction base="dms:Choice">
          <xsd:enumeration value="English"/>
          <xsd:enumeration value="Spanish"/>
          <xsd:enumeration value="Portuguese"/>
          <xsd:enumeration value="French"/>
          <xsd:enumeration value="All"/>
        </xsd:restriction>
      </xsd:simpleType>
    </xsd:element>
    <xsd:element name="Color" ma:index="6" nillable="true" ma:displayName="Color" ma:default="CMYK" ma:format="Dropdown" ma:internalName="Color">
      <xsd:simpleType>
        <xsd:restriction base="dms:Choice">
          <xsd:enumeration value="CMYK"/>
          <xsd:enumeration value="Black"/>
          <xsd:enumeration value="White"/>
          <xsd:enumeration value="Gray"/>
          <xsd:enumeration value="Lavender"/>
          <xsd:enumeration value="Cyan"/>
          <xsd:enumeration value="Aqua Blue"/>
          <xsd:enumeration value="Blue"/>
          <xsd:enumeration value="Light Blue"/>
          <xsd:enumeration value="Green"/>
          <xsd:enumeration value="Light Green"/>
          <xsd:enumeration value="Orange"/>
          <xsd:enumeration value="Light Orange"/>
          <xsd:enumeration value="Pink"/>
          <xsd:enumeration value="Purple"/>
          <xsd:enumeration value="Red"/>
          <xsd:enumeration value="Yellow"/>
          <xsd:enumeration value="Light Yellow"/>
          <xsd:enumeration value="color"/>
          <xsd:enumeration value="All colors"/>
          <xsd:enumeration value="not specifi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82C819-938D-4591-9635-3DE2105C869E}">
  <ds:schemaRefs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33c0d84-3b33-4e00-9a0b-b066ee08f7c2"/>
  </ds:schemaRefs>
</ds:datastoreItem>
</file>

<file path=customXml/itemProps2.xml><?xml version="1.0" encoding="utf-8"?>
<ds:datastoreItem xmlns:ds="http://schemas.openxmlformats.org/officeDocument/2006/customXml" ds:itemID="{4B49E0FC-19D0-46D5-8259-F773699303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3c0d84-3b33-4e00-9a0b-b066ee08f7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E32E6B-6490-435A-91B9-F8A3F40301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5527</TotalTime>
  <Words>412</Words>
  <Application>Microsoft Macintosh PowerPoint</Application>
  <PresentationFormat>Presentación en pantalla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MapWhiteSpanish</vt:lpstr>
      <vt:lpstr>Migrants and Public Health  </vt:lpstr>
      <vt:lpstr>Presentación de PowerPoint</vt:lpstr>
      <vt:lpstr>Presentación de PowerPoint</vt:lpstr>
      <vt:lpstr>Presentación de PowerPoint</vt:lpstr>
      <vt:lpstr>The EM of PAHO prioritize the health of migrants, humanitarian aid Action Plan 2015-2019</vt:lpstr>
      <vt:lpstr>Strategy for universal access to  health and universal health coverage</vt:lpstr>
      <vt:lpstr>Health Hazards</vt:lpstr>
      <vt:lpstr> Healthy migrants in healthy communities!  Thank you!</vt:lpstr>
    </vt:vector>
  </TitlesOfParts>
  <Company>PAHO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GRAPHIX3 PAHO</dc:creator>
  <cp:lastModifiedBy>Christiane Lehnhoff</cp:lastModifiedBy>
  <cp:revision>202</cp:revision>
  <cp:lastPrinted>2016-07-13T13:39:53Z</cp:lastPrinted>
  <dcterms:created xsi:type="dcterms:W3CDTF">2012-02-06T16:34:15Z</dcterms:created>
  <dcterms:modified xsi:type="dcterms:W3CDTF">2016-07-13T18:41:50Z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0x01010060CCCCB51AA2174A94255D2A3E2A6245</vt:lpwstr>
  </property>
</Properties>
</file>