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CC6600"/>
    <a:srgbClr val="CC3300"/>
    <a:srgbClr val="FFCC00"/>
    <a:srgbClr val="990033"/>
    <a:srgbClr val="24486C"/>
    <a:srgbClr val="29292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>
        <p:scale>
          <a:sx n="77" d="100"/>
          <a:sy n="77" d="100"/>
        </p:scale>
        <p:origin x="-312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708FE53-8F55-4961-A2A9-33BB615BBAB5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05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8CC97-7E7F-4F38-85A4-673F37E71544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52169-CAAD-41CA-8081-3C1103BBCE02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F2D9A5-B035-4DDF-BF16-7600EFD3E82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37F150-537D-483F-8A70-E4B5F627057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18608-C34D-424F-B7AB-6208959BAF5F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E6819-B75F-435C-9AFD-7C9965BE52FD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90800"/>
            <a:ext cx="8915400" cy="9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05200"/>
            <a:ext cx="4572000" cy="838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689725"/>
            <a:ext cx="2133600" cy="16827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89725"/>
            <a:ext cx="2133600" cy="168275"/>
          </a:xfrm>
        </p:spPr>
        <p:txBody>
          <a:bodyPr/>
          <a:lstStyle>
            <a:lvl1pPr>
              <a:defRPr/>
            </a:lvl1pPr>
          </a:lstStyle>
          <a:p>
            <a:fld id="{D6AACE62-EFE0-4EE1-A60C-E4EDFBE1659E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71EE9-998F-4F22-8873-913E582C218D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882921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-76200"/>
            <a:ext cx="2286000" cy="6629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-76200"/>
            <a:ext cx="6705600" cy="6629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CB495-FB06-4B9C-8D09-C29539565C21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89502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AB505-D947-46CE-80CD-DDC92C58B4F3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56188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BCC86-2F7A-4F61-8C4F-9BAEB28D8C85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687116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3231F-E596-4B8B-8A45-5DC2ED4E08F3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61202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C281A-BC75-4ABE-816F-54F88BC5B5F8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564459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04DB4-88E8-4D40-BA64-F82B780B7FEE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03026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A1467-E533-4EA7-95D5-D916AC769589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295192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F07A3-1827-4040-A58D-4D65FFD45C45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49422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4B532-6EB7-410A-80B1-063A8469BEFB}" type="slidenum">
              <a:rPr lang="en-US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200855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76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61150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 dirty="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89725"/>
            <a:ext cx="2895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dirty="0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8C0F9966-83A6-4295-AC5E-1B8F9D96441E}" type="slidenum">
              <a:rPr lang="en-US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 spd="med"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250825" y="5445125"/>
            <a:ext cx="86423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b="1" dirty="0" smtClean="0"/>
              <a:t>Seminar/Workshop on Capacity Building of Consular Authorities on Protection of the Labour Rights of Migrant Workers</a:t>
            </a:r>
            <a:endParaRPr lang="en-GB" b="1" dirty="0"/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611188" y="3357563"/>
            <a:ext cx="79930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000" i="1" dirty="0" smtClean="0"/>
              <a:t>An Overview of Results from the Workshops on </a:t>
            </a:r>
            <a:r>
              <a:rPr lang="en-GB" sz="2000" i="1" dirty="0" smtClean="0"/>
              <a:t>                            Temporary </a:t>
            </a:r>
            <a:r>
              <a:rPr lang="en-GB" sz="2000" i="1" dirty="0" smtClean="0"/>
              <a:t>Migrant Worker Programmes held on April 23-24, 2009 in San Salvador </a:t>
            </a:r>
            <a:r>
              <a:rPr lang="en-GB" sz="2000" i="1" dirty="0" smtClean="0"/>
              <a:t>and April </a:t>
            </a:r>
            <a:r>
              <a:rPr lang="en-GB" sz="2000" i="1" dirty="0" smtClean="0"/>
              <a:t>27-29, 2011 in Santo Domingo</a:t>
            </a:r>
            <a:endParaRPr lang="en-GB" sz="2000" dirty="0"/>
          </a:p>
        </p:txBody>
      </p:sp>
      <p:pic>
        <p:nvPicPr>
          <p:cNvPr id="110599" name="Picture 7" descr="logo CRM transpare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60350"/>
            <a:ext cx="5364163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179388" y="836613"/>
            <a:ext cx="56880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hlink"/>
                </a:solidFill>
                <a:latin typeface="Calibri" pitchFamily="34" charset="0"/>
              </a:rPr>
              <a:t>I Workshop on Temporary Migrant Worker Programmes</a:t>
            </a:r>
          </a:p>
          <a:p>
            <a:pPr algn="ctr"/>
            <a:r>
              <a:rPr lang="en-GB" sz="2000" b="1" dirty="0" smtClean="0">
                <a:solidFill>
                  <a:schemeClr val="hlink"/>
                </a:solidFill>
                <a:latin typeface="Calibri" pitchFamily="34" charset="0"/>
              </a:rPr>
              <a:t>San Salvador, El Salvador (April 2009)</a:t>
            </a:r>
            <a:endParaRPr lang="en-GB" sz="2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pic>
        <p:nvPicPr>
          <p:cNvPr id="116741" name="Picture 5" descr="logo CRM transpare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0"/>
            <a:ext cx="3563937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323850" y="1916113"/>
            <a:ext cx="8351838" cy="484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i="1" dirty="0" smtClean="0"/>
              <a:t>The importance of the existence of opportunities for regular migration</a:t>
            </a:r>
            <a:r>
              <a:rPr lang="en-GB" dirty="0" smtClean="0"/>
              <a:t>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i="1" dirty="0" smtClean="0"/>
              <a:t>The movement of workers should benefit </a:t>
            </a:r>
            <a:r>
              <a:rPr lang="en-GB" i="1" dirty="0" smtClean="0"/>
              <a:t>the involved </a:t>
            </a:r>
            <a:r>
              <a:rPr lang="en-GB" i="1" dirty="0" smtClean="0"/>
              <a:t>parties in countries of origin and destination</a:t>
            </a:r>
            <a:endParaRPr lang="en-GB" dirty="0" smtClean="0"/>
          </a:p>
          <a:p>
            <a:pPr>
              <a:spcBef>
                <a:spcPct val="50000"/>
              </a:spcBef>
            </a:pPr>
            <a:r>
              <a:rPr lang="en-GB" sz="2000" b="1" dirty="0" smtClean="0"/>
              <a:t>Steps in implementing a Temporary Migrant Worker Programme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 dirty="0" smtClean="0"/>
              <a:t>Migration policy-making</a:t>
            </a:r>
            <a:endParaRPr lang="en-GB" dirty="0" smtClean="0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 dirty="0"/>
              <a:t>L</a:t>
            </a:r>
            <a:r>
              <a:rPr lang="en-GB" i="1" dirty="0" smtClean="0"/>
              <a:t>abour market intelligence</a:t>
            </a:r>
            <a:endParaRPr lang="en-GB" i="1" dirty="0" smtClean="0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 dirty="0" smtClean="0"/>
              <a:t>International cooperation</a:t>
            </a:r>
            <a:r>
              <a:rPr lang="en-GB" dirty="0" smtClean="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 dirty="0" smtClean="0"/>
              <a:t>Data base and information management</a:t>
            </a:r>
            <a:r>
              <a:rPr lang="en-GB" dirty="0" smtClean="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 dirty="0" smtClean="0"/>
              <a:t>Information dissemination</a:t>
            </a:r>
            <a:r>
              <a:rPr lang="en-GB" dirty="0" smtClean="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 dirty="0" smtClean="0"/>
              <a:t>Recruiting temporary migrant workers</a:t>
            </a:r>
            <a:r>
              <a:rPr lang="en-GB" dirty="0" smtClean="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 dirty="0" smtClean="0"/>
              <a:t>Migration and development (remittances)</a:t>
            </a:r>
            <a:r>
              <a:rPr lang="en-GB" dirty="0" smtClean="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 dirty="0" smtClean="0"/>
              <a:t>Return and reintegration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517" name="Picture 5" descr="logo CRM transpare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0"/>
            <a:ext cx="3563937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2518" name="Text Box 6"/>
          <p:cNvSpPr txBox="1">
            <a:spLocks noChangeArrowheads="1"/>
          </p:cNvSpPr>
          <p:nvPr/>
        </p:nvSpPr>
        <p:spPr bwMode="auto">
          <a:xfrm>
            <a:off x="179388" y="836613"/>
            <a:ext cx="56880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hlink"/>
                </a:solidFill>
                <a:latin typeface="Calibri" pitchFamily="34" charset="0"/>
              </a:rPr>
              <a:t>I Workshop on Temporary Migrant Worker Programmes</a:t>
            </a:r>
          </a:p>
          <a:p>
            <a:pPr algn="ctr"/>
            <a:r>
              <a:rPr lang="en-GB" sz="2000" b="1" dirty="0" smtClean="0">
                <a:solidFill>
                  <a:schemeClr val="hlink"/>
                </a:solidFill>
                <a:latin typeface="Calibri" pitchFamily="34" charset="0"/>
              </a:rPr>
              <a:t>San Salvador, El Salvador (April 2009)</a:t>
            </a:r>
            <a:endParaRPr lang="en-GB" sz="2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468313" y="2060575"/>
            <a:ext cx="8280400" cy="3585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smtClean="0"/>
              <a:t>Final Reflections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dirty="0" smtClean="0"/>
              <a:t>A “</a:t>
            </a:r>
            <a:r>
              <a:rPr lang="en-GB" dirty="0" smtClean="0"/>
              <a:t>one-size-fits-all</a:t>
            </a:r>
            <a:r>
              <a:rPr lang="en-GB" dirty="0" smtClean="0"/>
              <a:t>” migration policy does not exist.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GB" dirty="0" smtClean="0"/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dirty="0" smtClean="0"/>
              <a:t>The well-being of migrant workers before, during, and after employment should be ensured.  Countries of origin should consider two </a:t>
            </a:r>
            <a:r>
              <a:rPr lang="en-GB" dirty="0" smtClean="0"/>
              <a:t>possible </a:t>
            </a:r>
            <a:r>
              <a:rPr lang="en-GB" dirty="0" smtClean="0"/>
              <a:t>policies to achieve this:  first</a:t>
            </a:r>
            <a:r>
              <a:rPr lang="en-GB" dirty="0" smtClean="0"/>
              <a:t>, regulatory </a:t>
            </a:r>
            <a:r>
              <a:rPr lang="en-GB" dirty="0" smtClean="0"/>
              <a:t>actions and second, </a:t>
            </a:r>
            <a:r>
              <a:rPr lang="en-GB" dirty="0" smtClean="0"/>
              <a:t>support </a:t>
            </a:r>
            <a:r>
              <a:rPr lang="en-GB" dirty="0" smtClean="0"/>
              <a:t>services for migrants.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GB" dirty="0" smtClean="0"/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dirty="0" smtClean="0"/>
              <a:t>Migration does not involve one or two government </a:t>
            </a:r>
            <a:r>
              <a:rPr lang="en-GB" dirty="0" smtClean="0"/>
              <a:t>agencies.  Governments should consider integrating migration </a:t>
            </a:r>
            <a:r>
              <a:rPr lang="en-GB" dirty="0" smtClean="0"/>
              <a:t>into their development objectives and even into their foreign policy. </a:t>
            </a:r>
            <a:endParaRPr lang="en-GB" dirty="0"/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64" name="Picture 4" descr="logo CRM transpare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0"/>
            <a:ext cx="3563937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179388" y="836613"/>
            <a:ext cx="568801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hlink"/>
                </a:solidFill>
                <a:latin typeface="Calibri" pitchFamily="34" charset="0"/>
              </a:rPr>
              <a:t>II </a:t>
            </a:r>
            <a:r>
              <a:rPr lang="en-GB" sz="2000" b="1" dirty="0" smtClean="0">
                <a:solidFill>
                  <a:schemeClr val="hlink"/>
                </a:solidFill>
                <a:latin typeface="Calibri" pitchFamily="34" charset="0"/>
              </a:rPr>
              <a:t>Workshop on Temporary Migrant Worker Programmes:  an Intra-regional or “South-South” Approach</a:t>
            </a:r>
            <a:endParaRPr lang="en-GB" sz="2000" b="1" dirty="0" smtClean="0">
              <a:solidFill>
                <a:schemeClr val="hlink"/>
              </a:solidFill>
              <a:latin typeface="Calibri" pitchFamily="34" charset="0"/>
            </a:endParaRPr>
          </a:p>
          <a:p>
            <a:pPr algn="ctr"/>
            <a:r>
              <a:rPr lang="en-GB" sz="2000" b="1" dirty="0" smtClean="0">
                <a:solidFill>
                  <a:schemeClr val="hlink"/>
                </a:solidFill>
                <a:latin typeface="Calibri" pitchFamily="34" charset="0"/>
              </a:rPr>
              <a:t>Santo Domingo, Dominican Republic (April 2011)</a:t>
            </a:r>
            <a:endParaRPr lang="en-GB" sz="2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250825" y="2420938"/>
            <a:ext cx="8281988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2000" dirty="0" smtClean="0"/>
              <a:t>The initiative to </a:t>
            </a:r>
            <a:r>
              <a:rPr lang="en-GB" sz="2000" dirty="0" smtClean="0"/>
              <a:t> work toward establishing temporary labour migration programmes was taken up again and basic components were discussed.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2000" dirty="0" smtClean="0"/>
              <a:t>The role of consulates, civil society, and government institutions in protecting migrant workers and their families was discussed.</a:t>
            </a:r>
            <a:r>
              <a:rPr lang="en-GB" sz="2000" dirty="0" smtClean="0"/>
              <a:t>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2000" dirty="0" smtClean="0"/>
              <a:t>It was concluded again that protection should be provided before, during, and after temporary employment.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2000" dirty="0"/>
              <a:t>I</a:t>
            </a:r>
            <a:r>
              <a:rPr lang="en-GB" sz="2000" dirty="0" smtClean="0"/>
              <a:t>nternational instruments relating to the protection of the rights of migrants workers were discussed.</a:t>
            </a:r>
            <a:endParaRPr lang="en-GB" sz="2000" dirty="0"/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613" name="Picture 5" descr="logo CRM transpare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0"/>
            <a:ext cx="3563937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179388" y="836613"/>
            <a:ext cx="56880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b="1" dirty="0">
                <a:solidFill>
                  <a:schemeClr val="hlink"/>
                </a:solidFill>
                <a:latin typeface="Calibri" pitchFamily="34" charset="0"/>
              </a:rPr>
              <a:t>II Workshop on Temporary Migrant Worker Programmes:  an Intra-regional or “South-South” Approach</a:t>
            </a:r>
          </a:p>
          <a:p>
            <a:pPr algn="ctr"/>
            <a:r>
              <a:rPr lang="en-GB" sz="2000" b="1" dirty="0">
                <a:solidFill>
                  <a:schemeClr val="hlink"/>
                </a:solidFill>
                <a:latin typeface="Calibri" pitchFamily="34" charset="0"/>
              </a:rPr>
              <a:t>Santo Domingo, Dominican Republic (April 2011)</a:t>
            </a:r>
            <a:endParaRPr lang="en-GB" sz="2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96615" name="Text Box 7"/>
          <p:cNvSpPr txBox="1">
            <a:spLocks noChangeArrowheads="1"/>
          </p:cNvSpPr>
          <p:nvPr/>
        </p:nvSpPr>
        <p:spPr bwMode="auto">
          <a:xfrm>
            <a:off x="395288" y="2492375"/>
            <a:ext cx="8353425" cy="417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 b="1" dirty="0" smtClean="0"/>
              <a:t>Group work focused on developing a hypothetical temporary migrant worker programme.</a:t>
            </a:r>
            <a:endParaRPr lang="en-GB" sz="2000" b="1" dirty="0" smtClean="0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dirty="0" smtClean="0"/>
              <a:t>Key Actors:  Ministries of Foreign Affairs, Ministries of Labour, Directorates of Migration, Civil Society, Ministries of Health, Ministries of Commerce, Ministries of Education, Chambers of Commerce, Private Sector, International Organizations.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dirty="0" smtClean="0"/>
              <a:t>Two levels should exist:  High level (political decisions) and technical level (implementation and follow-up).</a:t>
            </a:r>
            <a:endParaRPr lang="en-GB" dirty="0" smtClean="0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dirty="0" smtClean="0"/>
              <a:t>Sustainability.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dirty="0" smtClean="0"/>
              <a:t>Key aspects to consider:  Social security, economic incentives, training, education, housing, health.</a:t>
            </a:r>
            <a:endParaRPr lang="en-GB" dirty="0" smtClean="0"/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179388" y="836613"/>
            <a:ext cx="56880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b="1" dirty="0">
                <a:solidFill>
                  <a:schemeClr val="hlink"/>
                </a:solidFill>
                <a:latin typeface="Calibri" pitchFamily="34" charset="0"/>
              </a:rPr>
              <a:t>II Workshop on Temporary Migrant Worker Programmes:  an Intra-regional or “South-South” Approach</a:t>
            </a:r>
          </a:p>
          <a:p>
            <a:pPr algn="ctr"/>
            <a:r>
              <a:rPr lang="en-GB" sz="2000" b="1" dirty="0">
                <a:solidFill>
                  <a:schemeClr val="hlink"/>
                </a:solidFill>
                <a:latin typeface="Calibri" pitchFamily="34" charset="0"/>
              </a:rPr>
              <a:t>Santo Domingo, Dominican Republic (April 2011)</a:t>
            </a:r>
            <a:endParaRPr lang="en-GB" sz="2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pic>
        <p:nvPicPr>
          <p:cNvPr id="198661" name="Picture 5" descr="logo CRM transpare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0"/>
            <a:ext cx="3563937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395288" y="2205038"/>
            <a:ext cx="78486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 startAt="5"/>
            </a:pPr>
            <a:r>
              <a:rPr lang="en-GB" dirty="0" smtClean="0"/>
              <a:t>Follow-up mechanisms</a:t>
            </a:r>
            <a:r>
              <a:rPr lang="en-GB" dirty="0" smtClean="0"/>
              <a:t>: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dirty="0" smtClean="0"/>
              <a:t>Establishing and measuring indicators;</a:t>
            </a:r>
            <a:endParaRPr lang="en-GB" dirty="0" smtClean="0"/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dirty="0" smtClean="0"/>
              <a:t>Inter-institutional boards</a:t>
            </a:r>
            <a:r>
              <a:rPr lang="en-GB" dirty="0" smtClean="0"/>
              <a:t> (at a national, </a:t>
            </a:r>
            <a:r>
              <a:rPr lang="en-GB" dirty="0" smtClean="0"/>
              <a:t>binational</a:t>
            </a:r>
            <a:r>
              <a:rPr lang="en-GB" dirty="0" smtClean="0"/>
              <a:t>, and regional level).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GB" dirty="0" smtClean="0"/>
          </a:p>
          <a:p>
            <a:pPr>
              <a:spcBef>
                <a:spcPct val="50000"/>
              </a:spcBef>
              <a:buFontTx/>
              <a:buAutoNum type="arabicPeriod" startAt="6"/>
            </a:pPr>
            <a:r>
              <a:rPr lang="en-GB" dirty="0" smtClean="0"/>
              <a:t>Programmes on return and reintegration in countries of origin.</a:t>
            </a:r>
            <a:endParaRPr lang="en-GB" dirty="0" smtClean="0"/>
          </a:p>
          <a:p>
            <a:pPr>
              <a:spcBef>
                <a:spcPct val="50000"/>
              </a:spcBef>
              <a:buFontTx/>
              <a:buAutoNum type="arabicPeriod" startAt="6"/>
            </a:pPr>
            <a:r>
              <a:rPr lang="en-GB" dirty="0" smtClean="0"/>
              <a:t>Communication </a:t>
            </a:r>
            <a:r>
              <a:rPr lang="en-GB" dirty="0" smtClean="0"/>
              <a:t>strategies:  campaigns through the media and through consulates.</a:t>
            </a:r>
          </a:p>
          <a:p>
            <a:pPr>
              <a:spcBef>
                <a:spcPct val="50000"/>
              </a:spcBef>
              <a:buFontTx/>
              <a:buAutoNum type="arabicPeriod" startAt="6"/>
            </a:pPr>
            <a:r>
              <a:rPr lang="en-GB" dirty="0" smtClean="0"/>
              <a:t>Legislative efforts.</a:t>
            </a:r>
            <a:endParaRPr lang="en-GB" dirty="0" smtClean="0"/>
          </a:p>
          <a:p>
            <a:pPr>
              <a:spcBef>
                <a:spcPct val="50000"/>
              </a:spcBef>
            </a:pPr>
            <a:endParaRPr lang="en-GB" dirty="0" smtClean="0"/>
          </a:p>
          <a:p>
            <a:pPr>
              <a:spcBef>
                <a:spcPct val="50000"/>
              </a:spcBef>
            </a:pPr>
            <a:r>
              <a:rPr lang="en-GB" sz="2000" b="1" i="1" dirty="0" smtClean="0"/>
              <a:t>* </a:t>
            </a:r>
            <a:r>
              <a:rPr lang="en-GB" sz="2000" b="1" i="1" dirty="0" smtClean="0"/>
              <a:t>A temporary migrant worker programme should be jointly developed by all involved actors and not only by governments.</a:t>
            </a:r>
            <a:endParaRPr lang="en-GB" sz="2000" b="1" i="1" dirty="0" smtClean="0"/>
          </a:p>
          <a:p>
            <a:pPr>
              <a:spcBef>
                <a:spcPct val="50000"/>
              </a:spcBef>
            </a:pPr>
            <a:endParaRPr lang="en-GB" sz="2000" b="1" i="1" dirty="0"/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Pastel stormfront design template">
  <a:themeElements>
    <a:clrScheme name="Pastel stormfront design template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Pastel stormfront design template">
      <a:majorFont>
        <a:latin typeface="Impact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stel stormfront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 stormfront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 stormfront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 stormfront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 stormfront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 stormfront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 stormfront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 stormfront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 stormfront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 stormfront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 stormfront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 stormfront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525</Words>
  <Application>Microsoft Office PowerPoint</Application>
  <PresentationFormat>Presentación en pantalla (4:3)</PresentationFormat>
  <Paragraphs>53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Pastel stormfront design template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Secretaría Técnica</dc:creator>
  <cp:lastModifiedBy>Christiane</cp:lastModifiedBy>
  <cp:revision>29</cp:revision>
  <cp:lastPrinted>1601-01-01T00:00:00Z</cp:lastPrinted>
  <dcterms:created xsi:type="dcterms:W3CDTF">2007-02-23T18:53:59Z</dcterms:created>
  <dcterms:modified xsi:type="dcterms:W3CDTF">2012-05-02T21:56:54Z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TC010903051033</vt:lpwstr>
  </property>
</Properties>
</file>