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6052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49896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6266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1848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9972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69130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41981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27284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52185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2484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5718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177C3-8D4A-4A78-820D-0E3C0D229A9C}" type="datetimeFigureOut">
              <a:rPr lang="es-NI" smtClean="0"/>
              <a:t>05/11/2013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AB8EE-46DB-42D8-ADC0-65F97867A19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1830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0375" y="2489498"/>
            <a:ext cx="7997825" cy="1515566"/>
          </a:xfrm>
        </p:spPr>
        <p:txBody>
          <a:bodyPr>
            <a:normAutofit/>
          </a:bodyPr>
          <a:lstStyle/>
          <a:p>
            <a:r>
              <a:rPr lang="es-NI" sz="3600" b="1" dirty="0" smtClean="0"/>
              <a:t>Trabajo </a:t>
            </a:r>
            <a:r>
              <a:rPr lang="es-NI" sz="3600" b="1" dirty="0"/>
              <a:t>decente para </a:t>
            </a:r>
            <a:r>
              <a:rPr lang="es-NI" sz="3600" b="1" dirty="0" smtClean="0"/>
              <a:t>las  trabajadoras y los trabajadores </a:t>
            </a:r>
            <a:r>
              <a:rPr lang="es-NI" sz="3600" b="1" dirty="0"/>
              <a:t>domésticos</a:t>
            </a:r>
            <a:endParaRPr lang="es-NI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NI" b="1" dirty="0" smtClean="0">
              <a:solidFill>
                <a:schemeClr val="tx1"/>
              </a:solidFill>
            </a:endParaRPr>
          </a:p>
          <a:p>
            <a:r>
              <a:rPr lang="es-NI" b="1" dirty="0" smtClean="0">
                <a:solidFill>
                  <a:schemeClr val="tx1"/>
                </a:solidFill>
              </a:rPr>
              <a:t>Tendencias y Convenio 189</a:t>
            </a:r>
            <a:endParaRPr lang="es-NI" b="1" dirty="0">
              <a:solidFill>
                <a:schemeClr val="tx1"/>
              </a:solidFill>
            </a:endParaRPr>
          </a:p>
        </p:txBody>
      </p:sp>
      <p:pic>
        <p:nvPicPr>
          <p:cNvPr id="1029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7" descr="data:image/jpeg;base64,/9j/4AAQSkZJRgABAQAAAQABAAD/2wCEAAkGBxQTEhUUExQWFBQWGBkYFxgYFxcYGBgdHhcYGBYXGBcYHCggGBwlHBUVITEhJSkrLi4uFx8zODMsNygtLisBCgoKDg0OGxAQGywkICYsLCwsLCwsLCwsLCwsLCwsLCwsLCwsLCwsLCwsLCwsLCwsLCwsLCwsLCwsLCwsLCwsLP/AABEIAOoA1wMBEQACEQEDEQH/xAAbAAABBQEBAAAAAAAAAAAAAAAFAAEDBAYCB//EAEgQAAEDAQUEBwQHBQcCBwAAAAECAxEABAUSITEGQVFhEyJxgZGhsRQywdEHI0JScuHwM2KCorIVFiSSwtLxNKMXQ1NUY3Pi/8QAGgEAAgMBAQAAAAAAAAAAAAAAAAQBAgMFBv/EADERAAICAQMDBAEEAQMFAQAAAAABAgMRBBIhEzFBBSJRYTMUIzJxgTRCkRUkYrHwUv/aAAwDAQACEQMRAD8A9xoAY1AFd60pAVmCQCYnPIcKXt1EIxeHyi0YN90C2be4tpZyCgRnplv131zIay22qbzysYGp0QjYkE7K4Q2CsiYzOUeNdSmySrUrGLSj7mkSe0JicQg6ZirdavGc9yNr+DrpkzEiRqJq3UhnGSMM4LwIOEgntnxqjtjKLcWTtw+UVrrdWUkuEHPdHwpfRWWuDdrNLowi0ooa8LcEoJQUkyBuMVTW61VUuVb5yFVW6WGS2G1Ym0rVAnXhkSPhTNFynVGcn3K2V4m4omRaEHRST2EVoroS4TKOMl3Q7jyU6qAniQKmVkY/yYKL8IHNXgov9HlhkgdwmubXrZS1bqXbkYlUlXuC1dZCwqAFQAqAFQAqAFQAqAFQAqAFQAqAFQAqAK9tcIQojUAx4UvqZONUpItBZkjP2KyJWhaioymfTfXndNVC+udkpcnRum4SUUuCNr9iv8SfjWFf+mnh+UXlzdF/QrQs9E0N3W/qPoK11E5dGCbwn3IqilOTOrzZQnDgMyJOc9hqdVXXVsjU8r+ytM5STc0dhnHaFJJMEqmPGPKrQrdup2t8EN7KVLBy0nA6tIOULHgkmq1p0aicIvK5Jl7q1LHwRtOEMqA3qAPgflWcLZR08op+VyXlFdZPBI9Y0hlKwTJiRu7O6tbdPGOmVmeWVhbJ3NY4JFuI6FsKxE5mBv6x1rdzqjp4Kef6Rntl1JPsV7YMJSQgt7xnmedKXNwlFxi1/k2rxKLWc/4Jw30r5CzvPloK3UHqNRtseF/Znu6dGYoewow2kJBmCRP8JqdLBw1+FyuQtk5UZaNLXpjmioAVACoAVACoAVACoAVACoAVACoAVACoA5Wmcqq1lYJTwC/7DTinEcPD4TXMXpVam2nwNfq5tYZ2m5wEKTiOZBmNI0qf+l1qqVa8lHqJblL4Ibc0lttCSgrSDmdCOdU1NUaaY1uO5Ewk5Wbs4BjqErIS0kxvnPM7zXMnUrLY9GL+xuMnCL3MOtXeA4XJO/Lt/RrtVaGMLeqIyvlKGwpOoZDilFzMyCI0kQc++lZ16dXzm5cmydriklwKzsM4VJ6QHF3EcI86iqrSRqlW5rDZM53b92B27pbg/WTwzGXdNEfTaHw5t/HJV6iec4JHrsbKUpxwU5AyM8507TVrNDTOMVKfKIjfNNywO5coUBK1E7yc8uHKtZemRm05SbaCOqkvBJaroStWIEpO+Km70uu2e7LKQ1EoxwPZrpShYWCchp3QTVqPToU2dSLJnqZTjtYRroi4qAFQAqAFQAqAFQAqAFQAqAFQA1AD0AKgBUAKgBGgDkiqtKXcORgkcKhRSfCwTliNTxyQZ677MHXF4pgSdef/ADXA0unhddPd8nTvsdcI7S+q5G/3h3j5U8/S6fsWWssIlXCNyz4Cs36VHxJl1rX8IH3pdnRgHFMnhFI6zRyoSkpeRii9WZTRpLKqUJPED0r0FLzXF/RzJrEmSmtSoM9od9owwOiiZ36a+O6rY4LtLbkIlwaSJ4TVSiQ/SDPMZa56dtACxiJkRxoAQWKCceDlLyToQewzU4DDBf8AayvaeigYZid/uzU7eMmvT9m4KKcAykTw31XDyZYyC7lvVTylhQAjMRwk61eSwaWQ2pBTpkzGITwkTVcGeGdFVQR9Am+r2LWDAArFOZ0yjSO2rxjk1rr3dwq0qQDxE1TyZtYO6CBUAKgBUAMahsAVbr7QjIddXLQdppDUeoV1cLlkNktz3gXgolMQY1mraPVu9NtAggackuCwDuE/WOD9a1xvTn+9ND2q/HAOV2xAVAAvaH9mPxD0Ncv1Vfsjei/IW7sP1SPwj0pvSfhiYW/zZaNMmZjLdaVJtpw+9OW/7MQBWV1rUcRXJ0aKoOvMinY2XHlqUpRxazIHrwqk3qNqwaN1QjjBAl1xKXJzBjFz6281M52xa3IvtqlgNoemwfxR/NpTUZbnkTnDFwwWn2RsLWpMqVkkSSAo5chnU49xRpux4RStoSnCW0Lb5qJz4ET/AMVeK7mkOU8ltDhFrxanM/8AbNQl7SMezBxddk6dS1KWQoZyNZM+WVR2iRLEEsDXQsBL2JRSMIGIa5ndUyXYtZmTWCF9DfRyhDhIObitNc8tOVC+Ajuzh4JLXalFhpJJjrE84UQB3URishFLe3gV8XcGQgBRViBO6AcpiN3yoi+5Fby2bCz+6nsHpWIpLuSUECoAVADGoYAG9bepa+ha1OSiPMTuHGuRq9TKyXRr7+SDm0XahllRMFZESePLhVbdJXTS3Llgd7LL6qxzB8vyq3pEvY0ES9a7fBwpGJXl5a05ZqGntigbAtneW28cszOUcc/hXGqsnTfnHcbm5zr7cIOWO3heRyVXbr1Ck8S4FE8ou0ySA9prSlKQFEATJnLdA9TXL9SUrNtcB3RrDcjm7dpLKQlsPJxQBniSJjcVACunTROutJmNsJZbaDs1YwMzfd3YXg8FanTmBlnXO19zrimjoaWanHYV3HrMVKUtK0GZwg5K5xEiulVLdFMzcJp4yim21KFSISogDuzy8qR9U1LrjFL5Gal7uQvZNm+pms5jIRkDxInOnKrMxzgUs1GZPBZduAFtKMWaZzjIyZOVabzONzTyM9cBWkBTpJHEZAcAJqd5Lu+ETN3NDwcxabo34cOtQ58FXbxggVs9CiUuFKTqBrHCZ0qd/Bbrcdh0bPJAWnEYVEZaQZHbRvId7Em4VYCgukp3ACADrJE50bw6y+DtVxAtJbKs0yQqOJkiOFQpkdVp5IFbOSkAuEqG85gDgATQ5/Bfr88IPNpgAcBVBdvLO6AFQA1AA6/Lb0aMj1lZDlxNIa7UdOvC7vsQ3gr3TZkst9IvJShJJ3DcO2s9JVGirq2d33ApPOKtTgSkENp/UnnwFKWTlrLMQXtRCGut4MuupMxmB3Ky8jUaN9G2UAXBPYLclCjiBJO8eJrerUwjLkn7Ir1tCSoLRII1yHcdax1005qyI5p7kouMuxI9bErwqTIWNa0/UQtSlFcoVlHD4CiLeno8Zy+fLjXQ/UwVW+RMISnLajC3iDbbchkmEDNQG4RJ74gd9b6HEq3dJcsfmujDCNLeGx9mW3hQgNqA6qkzP8X3u+t4Wy8icbZZ5Kmwd4LUhbDp67JjPPKSInfBB7iKtfFcNFr0liSLe0V6NYcOKVA7vPOkNbobL6jCjWV1zIrHtOyEpCpkCNBW9Nco1rJSWojKXBFaLyQ+4mDCcgJ7c5rjauuy26OVwdDT2whBtPk1Sa7SWFgRXk6qQHoJFQAqAGoAegBUANQA9ACoAVADGobxyBkrztoU/JzSgwBxjjymvOanU7r/AKRVstMWF20EKdJSjcPkN3bTFemt1LzY8RJD1ns6UDCkQP1412K641rEVgkBWhOG2DgqJ5yCPX0rj2JQ1ib8keS040kPiQIMbuUU1KEFek0AQXZkQZSmN+QpyVVeOUC4My2volleHEnQSPLtrzrm9PNzSzEdpqV/DLjFmW+cSuqgaAZDsSPjTFdU9W1KfETWVkdOtse4H2ZQP7StJ+6FJSP4k6cck16Zw2VJIwty4I3BNYIU8HmCLaoWi1uNHqqJTI5qkH+Q+NdKuCeMkeoycKVFeTY3fcraWsRGNRTOI+OVJ6q6eHFC+koikpMs2W7mlpOJIOdJaW2Uu45fXFcJAu8bgbxwg4OyAPlWz1WbIw2mL0qUNyZXsd+LYX0a1BaRvHwmupPTqa3I50NVKEtrNg0uQCNCJrmtYeDqJ5WTsmgkQNBGR6CRUAKgBUAKgBUAKgBUAV7ctQQopEqgwKxvclW8ABbjun7bg/CkjzNczRaLd+5YQkaGuuSKrAZ/aIQ40r9ZKHzri+orbbCRDCd4WTGAR7w0p++rety7klNzplDCrIbzkPHjWEuq1tZBZfsI6IpGuoPOtLdNF07TambhMhuB6UFP3T5bvjWHpljdbh8GurhieTFIuX2m22pIWW1IUVJIE54o/RFeg37IJyLb1GCbCZuS8oKBaU4NJxGY7cOLzqnUh3wZ9SD5wEWdmUM2RbYOJRGIqiJKQYgbhr40Qu/cQpq83Qf0TbL24GzgKOhKR2QCPWstdZXCbMtBGcqyw2+Uk4dDXEhbOEuDrSr3dwJtMpWALk5Kz766XplidsnNeBD1CEumlFl65rvsxA+0sjPFl6a1r/1NWycI+DKGg2RUpBi8LcGkgASo6Cs7bdv9jVVW7+imLK+5mpeHlp5CsVG2f8jVzqh/E5UxaG8wrGBu18j8KhxshySpVT4L9228ODgoaj4itq7N3cxsq2Mu1sZj0AcrVAk6VDeFkEslQ3k3hCsWRMDI+lZK+OOS2x5wWWXQoAgyDWsWmsohrDJKkgVACoAVACoApW23BGQzVw+dLXamMOO7IAN8qWoJUvISY3frSuPrXZNRlL5IYVbu5SgCVnPPf8TXRhp21yy2Dr+yB94+Aq36P/yDBDarF0aFLU51UgqOugE8aFopPjcRgxljdtTilLac6MSYEwDy0M8M6FLT6SfTx7hicJutSLmyVowWxxT5wrdyGUAkqB10zjLjXWm1ZWnErKeYpG5tlqS2grWcKU6ml0nLgyMHfO0z7wIaAbbMj948p+VMwqimkzK+SjB4ZcutK7OEJcAUDmqOYndv01pO+FV1zT7m+ljOGnTNi0hMAgCKqq4x4Byk+5nNsbWkpSynNRMmN0aCnqIKEZWPwjnauxtxhHyziw3eS2VJOaYEcYG7nXkIaaVu+2Hzk9HKxVqNT7YJGsbpxYhiQJz4DeKb010rl8SRE1Gt4XZk1htVqWmcjn+7TkLLZcmNldMXgmdtNpSCopEDs+dXlZbFZZWMKZPCILrDinEuYICiZjTnvqlKnKW5l7tsY7DRinkIj1IFS8x9UuPun86yt/hyWj3AKFJWpAiEoSSruzUfSkcxlwkM/wAUF7h/ZcpMU5R/HBhbzIJVuZioAVACoAgtj+BJO/d21ldZshkCldlmnrqzJ0n1pbT1bvfICttT7ieOL4Gl/VWumv7Ksnsl6JwpBBGQz7q2q1a2rKLBRCgRIzFPJprKAB7aOYbKvmUj+YT5A1vQveAJsjYQloaS2g8MygH1Nee1kX+tkzoQ92nLlvuxL9nnJK0SUq0jfBPA11vTrGo4XJzU+OeDN+12i2lDOZDfvHidAVc4+NduFddS3vyc+epnZJxh4C7mzoGRUSoDuHdXIv8AUV1OEOQ0DlDMmCr2S4lKgsyCJSrLUQfGBRClX2q6rh+TRXvTpVWdvBPYLbaFIZaSsjEmBpuJTu/DW0aJx3yk88mWouUrFXDjJJel3uWfC6VFRJgkxw/5qyslbXKH0YSrjTOM38h247VhOBQjEZB7ssq856fa6Zumfyd7UwVkVZFkV7o6JwqGQUCfHJQ+NV1UHRepLyaaZq2vD8BW4o6Idp9a6+meYiGpWJkV+2jINp95R+OXnUXSytpeiOPcwhZWsKQngK2rjtikjCct0ssmq5UegkitDgSkqOgFVlLbHkEm2ZpFoWDKUABU5YdRv5muerJJ5SHNia5Yfux8LbBAjdA0FPVyTQrOOGW60KioAVADTQALvtWSR2/D50jrOcIjKJ7Xag2kAa7h8TWllqhBJEga87Oroi4s5kjt/Lsrl6quTrdj/wCCsi0t1PQNiBiKU91b5i6IrySFbC2UoSDrH510aE1BZJAO35/ww/8AsT/Ss03R/LIYB98BMtlJHVSjOeQHwFcadkHrNvydPTrbU9xXatS7QejSSluQVnuzrr6bZpI7pdzzk1PUT2R7GnsIaZRhbHfGZ5k0rdrozy8nRp0nTWCN0w244fuqjtIgecVhpq3OWX2GLJYwkBV2YuWNyc1AFaZ1y507obNl+1dhT1CrfTu8gu53oFkXzKT3Of8A7rr2Lia/yceM25RkzWbXM4rOo/dIPnB9aT0ksWJD2tinUDW7cCWV/dSnvI4V5zX4Wv7djsaFbtIK81POpC8komB3+ZrPW7pJTfgZ0yhB7UWLrL7bcBOMKzB15U1pp2KtYRjcqpTzkmTdTyldIVwrhwrXoWPlsq760tqRKLS6yR0nWSd/yPzq26dfcqoQsXt4YYacCgCMwdKbTzhijWHg7qQK9uaKkKSNSKztTcMFovkDOKcSGiEHEkKTEE8BSk1JJJI2ik2+QrdVnKGwDqZJ76brTUeTGTTZdrQqKgDhxYAJOgEmhkpZeAP/AHlY4q/ymsutEaWhuKV53u24BgnKcyCOFc3W3qTUY9zG2iyt4YXsVgg4lmVelM0afCUpGRW2gfT0ZTMmQezPfWPqVseltREhrjskoStWfAdhiaNDTugpMEGq6aJMx9IY/wAKOTifRQ+NXjwXr5Zn3CXS2y3mpSRiO4ZZ91IaTRxhZK+z/CM9ZrJWfsV/5Zptn7ElAU2Rp4k763tauk3ItXDpRzEMiyIG71qFTUuyLO2QF2ktYVhZQQSTmBu3CR4nupjGyDl2Ii05YJbM2AkpGmAjyrn6ST6+WMXx/awYuwjDZxxbfI/lB/016lrM39o8sl7f6Z6NbGekaUn7yfhXIhLbYn9nZnHdU19GGuNPSLbRukz8fjXO19O7WJjnp1mNI0bK+kDoTGURHjVfUV/27L6R/vIluc/Up7/U1poX+wimp/Ky7FN8mOERWhoKSUnQ1WcdywEZuLyDbkWUqW0r7JkeMGsKJYbixm9JpSQXpoWBLrqjaMIJhKZj72WnmPClpSlvwapR2ZBzdmcdCnMWk6nh6VhsslmWTVuMcJBm5nlKbBVmcx2imqW3HkxsSUuC/WxmKgDlaQRB0NGAXfKMjtHYW2i3hRAUTiIJ3RkJOWU0rdBLsdbRXTnnL8cFd1xvECyOqIgEHXfM67q5epko6hSQlbGxTe8NWm81KySMPr3mt7dXKeEuBWT5KS0fVuTmcIPZ1k0tJZrlu/8AuQDVwH6hHf8A1Gul6f8AgQII08SZvb10Jsip1KkxzM/Ka308d0xfU3dKGQdsvduFCFH33AD2CMhXP19rlZsjwjb0+lQr6s+WwtYbOVLXB/U1m6JNcMbVuFyi77Iv73maoqLfkjqwx2POkOlFtUrXCo9/6zr0kNLF0pSPPPVTjc5LsbyxPpcUFJ0UD/TpXnum69Tjwd+E+pTkw2IgOo4uBQ70n/dXqY8xUvo83anGbj9np7I6o7B6VxH3ydyPbBi9l0xbHE/dK/WKrqY5ti/orpHiqa+zT34r6rtI+dc71N4oY7pPyolugQyjs+NbaJYoRne82Mu04ZDGggDu9W1pO5Q+BHqBSmNtv9jS5qf0GaaFgTed2FasaVAHfOXfIpe2nMt6ZrGzCxgEmzHMdK3z66vlS3T/API23Z5wHroRDYGIK1zGnZTlCxEXseZF6tigqAGoADbS2xCEAKQHCqYBy01Mgc6wtlgb0lcpy4lgzTVrTICGQCTuUpR4ZAzSdlasl2Hr9NKSy55NhZrtSnM9Y89PCmK9LGPLONjAMfH7fsV/UKSsSfURBe2cP1A5E+tMemP9hEoJmugBidpFF98oGaGkyeGWZ84FPVYqqcn5Obb+9qFX4QWutzqoPBPoDXBs/wBQztpYpSRduRPVUrif1609DsY2c4RLe1vDLZWddw4ndW1NbnNIW1Fqrg35PPrXd6m227UrespUORGvf1x3iuj1Fv6a8Ceno3Vty8hrZi0YH+iJyOaTxyy8RFczUQU7FYhrTzdadciOxXMXXErHuhQx90fCBTzu217TC7S5uUvBuK5/ce7cmEuW0hNtWomElSs+0mKy1dsapwUyNFBzjPHyGL7vJK1IbQcUmZHgB61yNdqFc4xh8nT0tEoZmzQMIwpA4CK69UNtaic+UsybOya0bRCyyNNpQThCgTwBqqms4JcXjIMvH/qGu71rCz8qN6/xMMCmhcgt6SW1AZEg1Sa9paPcz9kszJTK3MKuGlJQri+7GZyknhIO3c0hKIQcQzzmacqilHgWk23yW60KioAY0AwFtChQcZcCcYSoggCdY3dxrC1DmmlHbKDfdAO0vLQpTKU59LjQd44RyiPOsstPCQ/CMZxVjl4w0bdNNrscNgNwft/wr9a5TX5ARY2ZP1P8R+Faelv9nAIKLOVdLGQbwmzI7ONdIi0OHVeXjKj6im9W9qjD4OfoVu3SZ1YHfqyN8keOfzrk2Qbt3I7UWnDBoW1BljErRKSo+ppuEcvArZLCbMvZle2PYnVBLadEzE8hXRkulDEV3OVGXXszLwaK+rEHbM42mM0HDHEZp8wKRhJxmpM6eOMIwN2StkuJMKZmewQR6xUU2dPWOqa4fYnXUuVanHuaDZK/EpawuZKJJnjoJju3U5qNNJyzESq1kcYmE702ibSg9GcSzplWdelk3l9i12qjtxDuZn2IthKliCYVzjd6edcD1qxPUJeEjs+kQcaXnuwgzY1OHpmx7mY393OKQ0lEnLeuyHLbVGPTfc013W4OpkZKGo4flXers3ptHLsrcJfQNYsy3lK6RSuqYI8dPCsYwlNvcxiU41xTSOrNZwi0hKdAM/CohDbZhMJzcqssmthm0tjgB8T8KvPm1FIfhYYpoWZXt8dGrFOGM417qzsa28lo5zwZmWuDn+ZP+2uctnfkc9/0H7lw9GMIIEnWJnfpT1DW3gVsznkIVuZioAY0AY69r4dLgGEp6NcjUYoOU8QfjSs7XuwdfTaWvY233RFbbxefAT0cGcikKB5CeFDk21wXhp6afcp547G0RoJ4UwuxxXjIGQmS/wDhX6mubFc2EI72XP1R/F8BR6V+F/TBFhy3BWJCZkggHnBpyvUxlZtRWf8AFgbYxX1Lid4VP8oHwrpa6PZieg7OI1ms0PH7qjI8fzNc+iSmdaC9pp1oBEHQ1tlp5QvJJrDA9o2bbJlMoPLL8vKmVqZLuKS0kPBVOzix7rqh4H4Vf9THyin6SXiRlmrjeLjjTaxEyoQROcjfnnFXhbVL3vuWnXqILG4L2YNDC0+1giAFD47jV3uxugzDdHdtsXJava4cAS4xnGcZdoNVp1GXtmTfpcR3wObXbUvshzeJSsd0j41531vS9N7/AAdr0m/qLC7nd1WxTSAQkltWY7d+dU003XBf/ljd9anJvPJxZ3XHHsTKcE68OetSnOU/aTJRhDEuQp/Zryj1nMuMn8qZVNnyL9atdkNdSMDyguccZb5459gqtK2zafcLmpQTiSWfr2pR3JEfD51dc2lH7a8BmmkLkbpABKtN81DxjkEB7Y5Z1IISUhW4hJGfcKWslW0bx3p8lm7rSEtpxrTmSB8qvVKMY4KTTb4CVbmY9ADEUAwBtWCEoUCkFKpExJMSInWsLkuGPaLmTjjOSaz7QslKcSoVGYIOR351aNsSlmjsUnxwFwa0byhR/AIswkvdivU1zYf7/wDJCILiXFncPM+aRFY6B7aJP7BDWMQ4g8fzFFKasyQD3CbJaVKj6tfoa9Q/36/tHNb/AE930y1Y7a2pxMLHeY3865OmqnGTOvC6DgHzbGxqtP8AmHzphRfwY74/JQtN/tJdS3iScW/EMq0VDayT1I/ITU4MJIIOR0peaxF5LRw3wZ2xdW1j98Z+B+KarpGpU5+zW7CwF73u5LqCCM4yO8HdTVVrhLPgTuqU44XcobK2srbUhXvIOHu/U1pqYbZKS8mOknui4y/oB25ro3n2x7qkFQ8lfOsPUoq7ROXwa6D9rWqPhmh2WVNnA4FQ85+Nc30+SlQsnT1qxa8BRqzpTOEATrTygl2Fd7fclNWIM9fD/RvhQ1Iy8CKQvk4z4HaIqUOQhc1lKEyr3lZ926mKIYWWYXTUnx4CVbmJBa0pKFBXuxnVJ4xyTHOeDMqW1OSVx+IT4RXOaryN+/yGLPYWnEJIkgSdc+YPgKchVXKKMHNp8hQVuljsZD1ICoIAm0/R9GC4CTPVAMGe3hWVuNvI7oup1PY8fJn2UsYAtbaox4VQowBAMnLt8Kwio4Q7ZK1exSWMZNwgZCNKb8HHffLBVh1d7D6mudX3mVRQulX+Hc/EP9NJ6T8E/wCyEToUApsnQCT4k0xWs2QJbwhrdfNmcThXJ8MuYzrvxptjloTndVNYZjk9H0ghRCc8/PcanSu1y9yM8V7OGXApuffWezF8DT3PwJraC7cmXE4Q5GIfe4jlV45w/BpbjCwFrNbHG0laCSiYVPPdSuqjCUHF9y2lsshJNdgq3bEqcs6xvOfLOCPM1y9OlXW4/B2nJ2YZp/akH7QqnXhgOnIzVwPpRaLTKgBiMf5lU7qtRCNcXJnO0dU5WySKd5PBy1nDmCjDw+zn60vdcpaRJeRimDWsbfhB262lNN4RGs51ztLHpwwdS9qyeS30y+XhTHVZjsgMi1LJIyyqVayXVHGSvabMpbiVnD1fz+dZSzJ5LxajFoudKvlWvUZlsiT2ZzEM9a2hLJlZHDOLxA6JcmBFRZjaEe4AbtiA0UFsFWeeXjxpFSiotYGtjlLKZbuq8EpCUQZJ1yiTWtNvGEjKyt98h0U6jAegBUAAdqEKAbcAkNqkjwOfhWN2cLCHdE1mUX5Rnza1OBbaU5uuYuJGf6z5Vjub4SH3Qqkpt9kbppMADgKbS4OLJ5k2DLEPrHR+L1/OufX/ACmiiBd1H6lwfvI/XlSWl/DZ/ZCGvNcNnk2R4g/On9Et18DHUPFbLWzd2tqYQpSQSZM/xEfCu1qbpKbSZhpaYutSaObPZ09OE4RGfofkK59d09/c6MaYKHCDosyB9kVvvl8mSrj8GbdANobEZFXxrdSai2Xsrj2wQ7L2ZLlnfSoSCf8ATke41pq3iSOdo1uhJME3IZUgHcseZE0vKuO1v5HNNOXKNc62MUDSuNOlb1GJ0YzexyZn9nGULW8pcjrZR2qn1FO6yiqzZCfwJaOU4uUojWMJ9qdUn3UEjukD0Bq19UKtPGMSNLKVmom5Gg9qHA0rnge6fIvauRqck9NfIzTsKJzz8aF3JlHjBL7WOB8KnJTpD+1jgfCjIdItXeer30xWYWrEju3O4UKVEwNONWseI5KJcgOxvziCmkE4SpIwxMcOI18KThPhvBvKP2FLsCFpCwhKTyAyPbTNe2S7Gc8p4yX62Mx6AFQAK2hvAstgpAKlGBOgy1rOyTiuBnS0q2eH4M63bbQ1DhQAk/uJAPeMxS8Zzjy0dGVVFjcIy5RsmXMSQoaEA+Imm/GTjNYbB1lyfV3+tIQ4ukVSBF0/snRzR6mufp37LF9kEV7H6pf4R6gV0fTv9REX1f4mHtnB/hmvw/E11dT+SRbS8VRKrQ/xPZPoa56eJj6/GGnTCSeANNGK7mYcTD7J4kf1UwuYsm1nGyzmFm0cj/pira6WMM5+gX8kB9nk/WI5uDyzqGvYbaZ5yzXuqhazwCj4Jrk05eoH7XihgDY4wrP7RM+ANa6uTWtUfCRho450rl9jXYn/ABVoSeJ/q/Om9fzTFoX9P9t80Hm9BXJhlrk6uXnB3VyCNHvH9camKZZ5wTRUsp7hVBGWWLv0PbTNXKyZXZzySW79mrLFkcuNWnnbwUj3M6l50FJwmUiAcJ050l+432GdsfLDdzslLYxakk+NNUJqPJhY05cF+tzMVADE0AY68zanZStskA5QnTsIpSe+R19PGiCzv5I7Qm1OJCFoUUgjIpiY0mKh9SSSZpH9NBuUXybCzzhTIgwJHAxpTaftOLJ5bwD7D1nlq3Z+uVIVc2yfghAixGA8P3h6qrmUv8iKkd6CGl/hn0Irq6DjURyL6v8AEw5s0qbM32H+oiupqfyMnSc1IgsedoUdwJrn/wC86L4rwFrT7iuw+lNowj3M7aj9ZZz+8R/MPnW0f4smzuCrA9hD7Y3r9MXxilvWLsKtLyLel1c2NkFxqCVIJOWODyyifMU7dhQSXwV0beH/AGalxvEHAPuKjwrkaWWdQzo6h4qf9AHZoBWFOmZ9Kn1BtayK+TH06f8A2j+cjXqj2a1BQzSoAn0NPrbZVszyhWWa7uouzCybQgxH2hI4VynYovY+DsQ98dyJYHPxqwDYJIGYnnnVXnwwJPZuZ8anpv5I3/QjZuZ8ajZ9hv8AouXX9ocD86Y074wYX8tFi2uFLalDUDKtpt44MIrLM+myuKR0uLLM+8Z+VJbJtbsjW6Ke0M3O8pTYKuYnjzpunO3kXmlngvVqUHoAjdTIIBjnw51DWQTx3Mc42A2WzaQVY5zxkaQRIpV4axk6yk92dnGCn7Mn/wBwj/uf7aoopeTeVi2/j/8ARrLTaMDaUBWIlIz5RE99X1N22Kiu7OJN5bJrubShOZEnXMeFRRGEI5zyVRnmVddwcVfE/OuNXJdSaKeS1tFZyGcX/wAYB7RFdumvbbCRlqvxshui9UpszacQB608R1jXTvWbGV0VlfSW5jMX020SdZ/F8qVVEnPKQzPUVdslk7WNR7qu786Zjppvky69afcC3hfTcNq63VWSdOXPkfGto6aeGilmsqbxkGt3y0HXSAtQWqUgQJknjWGu9MVyi5PsU9P1jUpKKI7DaDiU2WlDEZEzI8uGVMPSrYpJkU6lRtcJGxuNa0g48MRkSpMnlkeVITo2y3QQ9K2M49wFh6F9SQoYVGQQdPCp1eheoirF3QtptZCiex9g0u4y4nNQIOhmfOufp9NbTJts6V1tV0eEUrDcbyHAkiUazOX6yFdC6uqyO5dxCidlctr7B72FXDzpTpM6HWQjYl5ER41WVLDrR7D+zucB40KqZHUgL2dzgPGp6UgdkCxYWCmSrU/r41rTDauTK2ak+Ca0oKkEJMEjI1ecW1wZp4fID/sd2IkRwxGKTenn8jCuj8Etlux5KknHAB3KOnCKvCmcX3KzsjLwHBThgPQAxFQwAitmWiSZV4/lWPQXkdjr7YrA3912eK/H8qlURRL9Qtawwg5dqDGogAZHcNKrPTxkIye5kBudP3j4Csv0cfDIwVrpu5SXVlacvsk9utKaTSyha3IEgrbbOHEKQdFAiuxF7XkrOKlHDM+jZBEe+fA/7qZep+hNaKOO5Za2VZGsnw+VD1UvCLrRwLKNn2R9me/5VR6iZotNBHariYP/AJfmfnQtRZ8g9NW/B3d90tsklCYJ7PlVbLZz7lq6YQ7EN63Ih4yclcavXfKHBS7TQs58g7+6x/8AVPn862/WfRj+i+x/7pJ3rJ7QT8aj9a+yRH6Fd2w9YbMG0JQMwkRSs5OUsjsIqMcIsVUuKgBUAKgBUAKgBUAKgBUAKgBUANQAqAQqAFQBy4sAEkgAZknQUYyHgisdrQ6nE2tK06YkkKHPMUNY7gmn2J6gBVJBHaH0oSVqISlIkkmAANSTuFC57A3juVLnvhm1N9JZ3EuomJTuI1BBzBqzi13IUk+xfqmScD1JIqAIn3koSVKUEpGpJgDvNCWXgh8I6acCgCCCDoQZB76MYJR3UAKpAagBUAPQAqAFQA01D7AKpAegBUAMaAPF/ptv5xS0WYIeaQhRUVkFLbxwDDgV9rDJkbiRTmmrT5YtfNrhBK7PpJUxdza3bM+paEtNpW51EPkoUStLhBkdQmQDqKq9Pulwy3VxHkKWX6UWXbTZmG2lK6cIxKxD6tSxIRhE4iN+YjnVJadpPIK5MgtH0p43FosdhftYQYUpIIEbyAlKiN8TE0LT8e54B2/BUvHb9m8LutzaULadSwolC4zTkFQRrBMEZa1dU7Jxfgh25jgyOwO3aLtsjqOiU84t7GEg4EhPRoTiUuDvByANbX07pGddm1YPWdjttWLe044kFtTWbqFQSkQSFAj3knCrP900pZS4PDGIWKSyjNf+LJcxKstgtD7KJxuZgAAST1UqjLOCRV1p15ZSVz8Itp2+sduu+2KW24EttHpWiQFKSqUjCoZZnKd1DplCSXySrFOIP+jS/bHZrtffCXGUtu/Whag4pSylASEEBIMjCkCBmO+ptrk57SKpJRyRn6ZROIWF3oAY6THnOsRhwzG7HNStN9kdfjJ6Hs7fzVtYS8wSUnIg5KSRqlQ3EUvOLi8M2jJSWTnaK/UWRsLWCokwlI1Ud/YBvNTCDn2CUkjAbTbWJtdnCOjLaw4Fa4kkBKxrAzkjdTNVW2WWZznmIauHaJuyXeyXJUpRcCUjUgOKk56AVlODlN4JUsRJ29vMJSX7K602v3V5kEcYKRPHKah0vwT1F5Cl+7WM2dCFZuFwYkBMZp+8SdBVY1OTJc0gVd236VLSl1lTWMgJVOIZ6EykZdk1aVGFlMqrOcFy/NsUMu9C22p92YwpyAOuGYJJ7BVY0trJZzw8D3Rtih10MutLs7pyAXoTuTJAIJnLKplVhZBT5wUh9IbQU6FNqASYRBBK+tGkdXjrpVug8ZIdiHuzb5LpUksrC4UUpScZXAnCMhnE7t1Q6WlkhWZMrd9+uJt6nsLq8S3JaElcQrCjD+7l/lraVa6eSik9xtL22zbZKEBta3lJSejGRSVAQlX72YyA3jjWEaW+TVzObt20Sp0NWhldnWqIxZjPSZAInjEVLpeMohWLODWA1gaCNSB5L9P6D0dkVGQW4J5lKSB4JV4U3pHiTF9R2TM/tRfLD1x2JptwKcYLKHUwQUnoVjORnmDmJ0rSuDVrkZ2yUorBsPo0u5hi6k2wMIW+EPLK8ILhhSoQFESBCQIrG+TnZjPBtWkoZMXcm1Fpti3OkvFq7mwMRCEIQF4j1gjMKKo34icxrWsq1FLCyYxsbyZ3Z0526CVD2R+CdT10Znma2n/tKLuzSfRvtJYrLZbW3agMbmaZQVdInBhDYgGOtiOcDr1TUwk7FtLVySi0yt9FtscsrdvtaUFYZs4BB90qKgUgxuACieXbUamKk4xJqyk2iS6doH7S29015osLSB+ybQ2guSDIaSmDJiMiTJFEq1FrCyRGTaYF2XXFjvPnZ2hHa+gfGr2/kgRW/ayayWZarlfUkEpbtqFORuT0GEKPIKUPGpeFcskRi3WHrNtPZBcC7ISDaDiSG8JzJexhyYiAM5ndFY9OXW3eC6nHpYNX9A9nWmxvLVIQ4+Sid8ISlSh3iP4ay1Uk58GunT2lr6VmVSwr7MLTyBOE+cfy0aZ9y1nYGbR3xZ3bEw00IcRhKhhIwAIIVJiDJIOVXrhJTbZSUltwBryYV7NZVn3ClxI4SHVkjtgjwrSEluZEuyDN64XGU9LeQcTkoIDIKgYI0SrIgEjOsouSk8Is3HHJR2ksYZXZzJcaLLZQTliElRTG73tP3qhXRXfuXjTKfKNjeG1liWtlIb6c4k4ep+zJIgjEJmSMhWUa5YbBzSeDHOtravFwKd9nV0rh6UjEAFYilUHUEK8zTKea8IyfEgkbG05bGukt/TuFaIKGuBlIxhUDt3VllqHYu17gdsza0tWwrUnFHSQMtTInPtPjRqLNtaNNNS7J4J7qdCr1SpIhKnlEDTWToKsmnTkpKMoWbRWS0pYvZbjpwJS++SSCYCg4EmACc8SfGp5dRRP3Ed9KIvEr6TowtYWh3DiASpIwrA+0BMcoqYP2YJf8i1eVjaddbS9eIeUSEAoamJOQKkqgZmqKUoxfANHqidKUeTdHVSBSvS62rQgtvtpcQdUqEjLQ9vOpi2nlFZJMDtbB3ellTAsyOjWQVAlZUSJwnGVY5EmDOU1bqzz3I6cQ3YrChptLTSQhtAwpSBkBwqjbbyWwBUbC3eHemFkaDmuhwgzMhE4Qqd8TWnVnjGSuyOc4J2tkLElbqxZ28T4Ul0wSFBXviCYAVqYAnfVXZN+Sdke5C5sNYFMpYNlbLaJwjrYhJlRC5xZ7886nqz7pkbIhOwXQyy10LTaENZ9QJGEz70jeTvJqrlJvLJSSWAZY9iLA070zdlbS5kQYJCSNClJOFB/CBV3bPGMlenH4MFtncAbW8zY7OlItGEOpTqrNK04cR6oxyYEDxrJXyVnLH69NCVO5k+ytgfu5BbdSlIdONbXVUCmAghRE5wD5VS+6W9clqdPXOt4Cl9bDWQuIcbszCEqGJSlKIRPNsqwcPs1pO+zsmYU1UxzuWX4LKrycs6kpQ8l1AAySBhA+6I0y4GlHZLdyxyNMJxbawdXreK1PONqAcQeqGyAUzHVMcQYM1LtmpcER01cqlJnFm2fU3Zlp6BsFxQBxYQoJidScoUJGeWtauy1eTFxpc+2SK1tllpLYeacRp0QCVpTGehkfHOs3bZF5ybQrrsbW3AauHZ+yLbQ77OgKVrOJQBBIyCiQNNKajdOcctnPsqjCTSBO2FlV0gDpStJkoGEDCmch6UpbvydHRuDj2EmwJsSEqShsurMoXElAjOJ35itJ3WKGGzKFFdtjeOxFe1gdW2h5/C4FRE6gHMZgCB2GqdW2Eco1jCmcnDB2X2WWm1WdpLTiwcSveUkAwcKlSc6tZqJuC5M6tHFWNPsina7qU0OkW2kFw4sU9aSCYPCZms7Z2OKT7DFKqU3sJpQ0llbbaQ+UklyJMY1JAAOUx9qJjKryulGG1GUdNGyyU2NfN1KQtDloSl0qzzkzEdVUROtHVtq4yRGmm7iKJ7/tSXihsoSloBGGUgkAgGQYkAaZcKHfLPtCrSV7eVlkuz9zJbeQWSy4N5yxpG+ArrDuq6sn5eTKyFcV/Fo3IrUT7rg6oJFQAqAFQAooAVACoAVADRQBiNocXtnU97qYe2MvOlLf5nU0yTo57cnFpYtFqdAW2Ux1TkQEiZJk1DUnJBGVVMHhkm0VhcDwOBS2wEgQCQAAAU5aaedWsg88opRbDY88MrXnYVnCpFnU2kiAnMknirxqsofRpXbGMWnLJdasTntwOAxiCpjKMPHyqyg1PsZuyHQcS5thZHFhBQCpImQJ13GBV7lJ9jLSThH+QHfsalMpKbOpGGMSsyVZRkNYz9KzlF44Q1XNRm8zNZs40U2dsKBBg5HXNRPxretNR5Odc05vAJ2xsK1lC0pKgAQYEkb9Kpcm+wxo5xjxIrWuzPWlhCujKVN9UD7yYGYmN4qjUprsXrnCqxrPBXtDz7rSGOhV1Yzg6AQnXIdtR78bS0Y1wk55Jby2fWllspGJSQrGBzM5cY0onVLAVamLm1LyRW5y0PspxNEJbjMJMqOkx8qJ7nFLBNXSrsbyPabld6JpaUnEEwpMZjrFSTHYamUZYzgiF8VNrPDFb12i1FCehKcOUwQJMSSToMqhqUn2Jgq6U2pFq3sLbKULYDzSUpAUAcWmfWGmc5aVZxfZoxhJS5UsMpXfdzi30rbbU0gKB605DfmdZ4VSMWpcG1lsVXiTyzdim/BzB6kBUAKgBUAKgBUAKgBUAKgDF3v/ANentb+FJ2/kOjV+D/k2Ap05fk6oLMVQQhUEsRqQYwoIXccUFvAjVSGKrFWIVBZCNSQxhUAJVSDHoAYUB5HoAegnw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NI"/>
          </a:p>
        </p:txBody>
      </p:sp>
      <p:sp>
        <p:nvSpPr>
          <p:cNvPr id="5" name="AutoShape 9" descr="data:image/jpeg;base64,/9j/4AAQSkZJRgABAQAAAQABAAD/2wCEAAkGBxQTEhUUExQWFBQWGBkYFxgYFxcYGBgdHhcYGBYXGBcYHCggGBwlHBUVITEhJSkrLi4uFx8zODMsNygtLisBCgoKDg0OGxAQGywkICYsLCwsLCwsLCwsLCwsLCwsLCwsLCwsLCwsLCwsLCwsLCwsLCwsLCwsLCwsLCwsLCwsLP/AABEIAOoA1wMBEQACEQEDEQH/xAAbAAABBQEBAAAAAAAAAAAAAAAFAAEDBAYCB//EAEgQAAEDAQUEBwQHBQcCBwAAAAECAxEABAUSITEGQVFhEyJxgZGhsRQywdEHI0JScuHwM2KCorIVFiSSwtLxNKMXQ1NUY3Pi/8QAGgEAAgMBAQAAAAAAAAAAAAAAAAQBAgMFBv/EADERAAICAQMDBAEEAQMFAQAAAAABAgMRBBIhEzFBBSJRYTMUIzJxgTRCkRUkYrHwUv/aAAwDAQACEQMRAD8A9xoAY1AFd60pAVmCQCYnPIcKXt1EIxeHyi0YN90C2be4tpZyCgRnplv131zIay22qbzysYGp0QjYkE7K4Q2CsiYzOUeNdSmySrUrGLSj7mkSe0JicQg6ZirdavGc9yNr+DrpkzEiRqJq3UhnGSMM4LwIOEgntnxqjtjKLcWTtw+UVrrdWUkuEHPdHwpfRWWuDdrNLowi0ooa8LcEoJQUkyBuMVTW61VUuVb5yFVW6WGS2G1Ym0rVAnXhkSPhTNFynVGcn3K2V4m4omRaEHRST2EVoroS4TKOMl3Q7jyU6qAniQKmVkY/yYKL8IHNXgov9HlhkgdwmubXrZS1bqXbkYlUlXuC1dZCwqAFQAqAFQAqAFQAqAFQAqAFQAqAFQAqAK9tcIQojUAx4UvqZONUpItBZkjP2KyJWhaioymfTfXndNVC+udkpcnRum4SUUuCNr9iv8SfjWFf+mnh+UXlzdF/QrQs9E0N3W/qPoK11E5dGCbwn3IqilOTOrzZQnDgMyJOc9hqdVXXVsjU8r+ytM5STc0dhnHaFJJMEqmPGPKrQrdup2t8EN7KVLBy0nA6tIOULHgkmq1p0aicIvK5Jl7q1LHwRtOEMqA3qAPgflWcLZR08op+VyXlFdZPBI9Y0hlKwTJiRu7O6tbdPGOmVmeWVhbJ3NY4JFuI6FsKxE5mBv6x1rdzqjp4Kef6Rntl1JPsV7YMJSQgt7xnmedKXNwlFxi1/k2rxKLWc/4Jw30r5CzvPloK3UHqNRtseF/Znu6dGYoewow2kJBmCRP8JqdLBw1+FyuQtk5UZaNLXpjmioAVACoAVACoAVACoAVACoAVACoAVACoA5Wmcqq1lYJTwC/7DTinEcPD4TXMXpVam2nwNfq5tYZ2m5wEKTiOZBmNI0qf+l1qqVa8lHqJblL4Ibc0lttCSgrSDmdCOdU1NUaaY1uO5Ewk5Wbs4BjqErIS0kxvnPM7zXMnUrLY9GL+xuMnCL3MOtXeA4XJO/Lt/RrtVaGMLeqIyvlKGwpOoZDilFzMyCI0kQc++lZ16dXzm5cmydriklwKzsM4VJ6QHF3EcI86iqrSRqlW5rDZM53b92B27pbg/WTwzGXdNEfTaHw5t/HJV6iec4JHrsbKUpxwU5AyM8507TVrNDTOMVKfKIjfNNywO5coUBK1E7yc8uHKtZemRm05SbaCOqkvBJaroStWIEpO+Km70uu2e7LKQ1EoxwPZrpShYWCchp3QTVqPToU2dSLJnqZTjtYRroi4qAFQAqAFQAqAFQAqAFQAqAFQA1AD0AKgBUAKgBGgDkiqtKXcORgkcKhRSfCwTliNTxyQZ677MHXF4pgSdef/ADXA0unhddPd8nTvsdcI7S+q5G/3h3j5U8/S6fsWWssIlXCNyz4Cs36VHxJl1rX8IH3pdnRgHFMnhFI6zRyoSkpeRii9WZTRpLKqUJPED0r0FLzXF/RzJrEmSmtSoM9od9owwOiiZ36a+O6rY4LtLbkIlwaSJ4TVSiQ/SDPMZa56dtACxiJkRxoAQWKCceDlLyToQewzU4DDBf8AayvaeigYZid/uzU7eMmvT9m4KKcAykTw31XDyZYyC7lvVTylhQAjMRwk61eSwaWQ2pBTpkzGITwkTVcGeGdFVQR9Am+r2LWDAArFOZ0yjSO2rxjk1rr3dwq0qQDxE1TyZtYO6CBUAKgBUAMahsAVbr7QjIddXLQdppDUeoV1cLlkNktz3gXgolMQY1mraPVu9NtAggackuCwDuE/WOD9a1xvTn+9ND2q/HAOV2xAVAAvaH9mPxD0Ncv1Vfsjei/IW7sP1SPwj0pvSfhiYW/zZaNMmZjLdaVJtpw+9OW/7MQBWV1rUcRXJ0aKoOvMinY2XHlqUpRxazIHrwqk3qNqwaN1QjjBAl1xKXJzBjFz6281M52xa3IvtqlgNoemwfxR/NpTUZbnkTnDFwwWn2RsLWpMqVkkSSAo5chnU49xRpux4RStoSnCW0Lb5qJz4ET/AMVeK7mkOU8ltDhFrxanM/8AbNQl7SMezBxddk6dS1KWQoZyNZM+WVR2iRLEEsDXQsBL2JRSMIGIa5ndUyXYtZmTWCF9DfRyhDhIObitNc8tOVC+Ajuzh4JLXalFhpJJjrE84UQB3URishFLe3gV8XcGQgBRViBO6AcpiN3yoi+5Fby2bCz+6nsHpWIpLuSUECoAVADGoYAG9bepa+ha1OSiPMTuHGuRq9TKyXRr7+SDm0XahllRMFZESePLhVbdJXTS3Llgd7LL6qxzB8vyq3pEvY0ES9a7fBwpGJXl5a05ZqGntigbAtneW28cszOUcc/hXGqsnTfnHcbm5zr7cIOWO3heRyVXbr1Ck8S4FE8ou0ySA9prSlKQFEATJnLdA9TXL9SUrNtcB3RrDcjm7dpLKQlsPJxQBniSJjcVACunTROutJmNsJZbaDs1YwMzfd3YXg8FanTmBlnXO19zrimjoaWanHYV3HrMVKUtK0GZwg5K5xEiulVLdFMzcJp4yim21KFSISogDuzy8qR9U1LrjFL5Gal7uQvZNm+pms5jIRkDxInOnKrMxzgUs1GZPBZduAFtKMWaZzjIyZOVabzONzTyM9cBWkBTpJHEZAcAJqd5Lu+ETN3NDwcxabo34cOtQ58FXbxggVs9CiUuFKTqBrHCZ0qd/Bbrcdh0bPJAWnEYVEZaQZHbRvId7Em4VYCgukp3ACADrJE50bw6y+DtVxAtJbKs0yQqOJkiOFQpkdVp5IFbOSkAuEqG85gDgATQ5/Bfr88IPNpgAcBVBdvLO6AFQA1AA6/Lb0aMj1lZDlxNIa7UdOvC7vsQ3gr3TZkst9IvJShJJ3DcO2s9JVGirq2d33ApPOKtTgSkENp/UnnwFKWTlrLMQXtRCGut4MuupMxmB3Ky8jUaN9G2UAXBPYLclCjiBJO8eJrerUwjLkn7Ir1tCSoLRII1yHcdax1005qyI5p7kouMuxI9bErwqTIWNa0/UQtSlFcoVlHD4CiLeno8Zy+fLjXQ/UwVW+RMISnLajC3iDbbchkmEDNQG4RJ74gd9b6HEq3dJcsfmujDCNLeGx9mW3hQgNqA6qkzP8X3u+t4Wy8icbZZ5Kmwd4LUhbDp67JjPPKSInfBB7iKtfFcNFr0liSLe0V6NYcOKVA7vPOkNbobL6jCjWV1zIrHtOyEpCpkCNBW9Nco1rJSWojKXBFaLyQ+4mDCcgJ7c5rjauuy26OVwdDT2whBtPk1Sa7SWFgRXk6qQHoJFQAqAGoAegBUANQA9ACoAVADGobxyBkrztoU/JzSgwBxjjymvOanU7r/AKRVstMWF20EKdJSjcPkN3bTFemt1LzY8RJD1ns6UDCkQP1412K641rEVgkBWhOG2DgqJ5yCPX0rj2JQ1ib8keS040kPiQIMbuUU1KEFek0AQXZkQZSmN+QpyVVeOUC4My2volleHEnQSPLtrzrm9PNzSzEdpqV/DLjFmW+cSuqgaAZDsSPjTFdU9W1KfETWVkdOtse4H2ZQP7StJ+6FJSP4k6cck16Zw2VJIwty4I3BNYIU8HmCLaoWi1uNHqqJTI5qkH+Q+NdKuCeMkeoycKVFeTY3fcraWsRGNRTOI+OVJ6q6eHFC+koikpMs2W7mlpOJIOdJaW2Uu45fXFcJAu8bgbxwg4OyAPlWz1WbIw2mL0qUNyZXsd+LYX0a1BaRvHwmupPTqa3I50NVKEtrNg0uQCNCJrmtYeDqJ5WTsmgkQNBGR6CRUAKgBUAKgBUAKgBUAV7ctQQopEqgwKxvclW8ABbjun7bg/CkjzNczRaLd+5YQkaGuuSKrAZ/aIQ40r9ZKHzri+orbbCRDCd4WTGAR7w0p++rety7klNzplDCrIbzkPHjWEuq1tZBZfsI6IpGuoPOtLdNF07TambhMhuB6UFP3T5bvjWHpljdbh8GurhieTFIuX2m22pIWW1IUVJIE54o/RFeg37IJyLb1GCbCZuS8oKBaU4NJxGY7cOLzqnUh3wZ9SD5wEWdmUM2RbYOJRGIqiJKQYgbhr40Qu/cQpq83Qf0TbL24GzgKOhKR2QCPWstdZXCbMtBGcqyw2+Uk4dDXEhbOEuDrSr3dwJtMpWALk5Kz766XplidsnNeBD1CEumlFl65rvsxA+0sjPFl6a1r/1NWycI+DKGg2RUpBi8LcGkgASo6Cs7bdv9jVVW7+imLK+5mpeHlp5CsVG2f8jVzqh/E5UxaG8wrGBu18j8KhxshySpVT4L9228ODgoaj4itq7N3cxsq2Mu1sZj0AcrVAk6VDeFkEslQ3k3hCsWRMDI+lZK+OOS2x5wWWXQoAgyDWsWmsohrDJKkgVACoAVACoApW23BGQzVw+dLXamMOO7IAN8qWoJUvISY3frSuPrXZNRlL5IYVbu5SgCVnPPf8TXRhp21yy2Dr+yB94+Aq36P/yDBDarF0aFLU51UgqOugE8aFopPjcRgxljdtTilLac6MSYEwDy0M8M6FLT6SfTx7hicJutSLmyVowWxxT5wrdyGUAkqB10zjLjXWm1ZWnErKeYpG5tlqS2grWcKU6ml0nLgyMHfO0z7wIaAbbMj948p+VMwqimkzK+SjB4ZcutK7OEJcAUDmqOYndv01pO+FV1zT7m+ljOGnTNi0hMAgCKqq4x4Byk+5nNsbWkpSynNRMmN0aCnqIKEZWPwjnauxtxhHyziw3eS2VJOaYEcYG7nXkIaaVu+2Hzk9HKxVqNT7YJGsbpxYhiQJz4DeKb010rl8SRE1Gt4XZk1htVqWmcjn+7TkLLZcmNldMXgmdtNpSCopEDs+dXlZbFZZWMKZPCILrDinEuYICiZjTnvqlKnKW5l7tsY7DRinkIj1IFS8x9UuPun86yt/hyWj3AKFJWpAiEoSSruzUfSkcxlwkM/wAUF7h/ZcpMU5R/HBhbzIJVuZioAVACoAgtj+BJO/d21ldZshkCldlmnrqzJ0n1pbT1bvfICttT7ieOL4Gl/VWumv7Ksnsl6JwpBBGQz7q2q1a2rKLBRCgRIzFPJprKAB7aOYbKvmUj+YT5A1vQveAJsjYQloaS2g8MygH1Nee1kX+tkzoQ92nLlvuxL9nnJK0SUq0jfBPA11vTrGo4XJzU+OeDN+12i2lDOZDfvHidAVc4+NduFddS3vyc+epnZJxh4C7mzoGRUSoDuHdXIv8AUV1OEOQ0DlDMmCr2S4lKgsyCJSrLUQfGBRClX2q6rh+TRXvTpVWdvBPYLbaFIZaSsjEmBpuJTu/DW0aJx3yk88mWouUrFXDjJJel3uWfC6VFRJgkxw/5qyslbXKH0YSrjTOM38h247VhOBQjEZB7ssq856fa6Zumfyd7UwVkVZFkV7o6JwqGQUCfHJQ+NV1UHRepLyaaZq2vD8BW4o6Idp9a6+meYiGpWJkV+2jINp95R+OXnUXSytpeiOPcwhZWsKQngK2rjtikjCct0ssmq5UegkitDgSkqOgFVlLbHkEm2ZpFoWDKUABU5YdRv5muerJJ5SHNia5Yfux8LbBAjdA0FPVyTQrOOGW60KioAVADTQALvtWSR2/D50jrOcIjKJ7Xag2kAa7h8TWllqhBJEga87Oroi4s5kjt/Lsrl6quTrdj/wCCsi0t1PQNiBiKU91b5i6IrySFbC2UoSDrH510aE1BZJAO35/ww/8AsT/Ss03R/LIYB98BMtlJHVSjOeQHwFcadkHrNvydPTrbU9xXatS7QejSSluQVnuzrr6bZpI7pdzzk1PUT2R7GnsIaZRhbHfGZ5k0rdrozy8nRp0nTWCN0w244fuqjtIgecVhpq3OWX2GLJYwkBV2YuWNyc1AFaZ1y507obNl+1dhT1CrfTu8gu53oFkXzKT3Of8A7rr2Lia/yceM25RkzWbXM4rOo/dIPnB9aT0ksWJD2tinUDW7cCWV/dSnvI4V5zX4Wv7djsaFbtIK81POpC8komB3+ZrPW7pJTfgZ0yhB7UWLrL7bcBOMKzB15U1pp2KtYRjcqpTzkmTdTyldIVwrhwrXoWPlsq760tqRKLS6yR0nWSd/yPzq26dfcqoQsXt4YYacCgCMwdKbTzhijWHg7qQK9uaKkKSNSKztTcMFovkDOKcSGiEHEkKTEE8BSk1JJJI2ik2+QrdVnKGwDqZJ76brTUeTGTTZdrQqKgDhxYAJOgEmhkpZeAP/AHlY4q/ymsutEaWhuKV53u24BgnKcyCOFc3W3qTUY9zG2iyt4YXsVgg4lmVelM0afCUpGRW2gfT0ZTMmQezPfWPqVseltREhrjskoStWfAdhiaNDTugpMEGq6aJMx9IY/wAKOTifRQ+NXjwXr5Zn3CXS2y3mpSRiO4ZZ91IaTRxhZK+z/CM9ZrJWfsV/5Zptn7ElAU2Rp4k763tauk3ItXDpRzEMiyIG71qFTUuyLO2QF2ktYVhZQQSTmBu3CR4nupjGyDl2Ii05YJbM2AkpGmAjyrn6ST6+WMXx/awYuwjDZxxbfI/lB/016lrM39o8sl7f6Z6NbGekaUn7yfhXIhLbYn9nZnHdU19GGuNPSLbRukz8fjXO19O7WJjnp1mNI0bK+kDoTGURHjVfUV/27L6R/vIluc/Up7/U1poX+wimp/Ky7FN8mOERWhoKSUnQ1WcdywEZuLyDbkWUqW0r7JkeMGsKJYbixm9JpSQXpoWBLrqjaMIJhKZj72WnmPClpSlvwapR2ZBzdmcdCnMWk6nh6VhsslmWTVuMcJBm5nlKbBVmcx2imqW3HkxsSUuC/WxmKgDlaQRB0NGAXfKMjtHYW2i3hRAUTiIJ3RkJOWU0rdBLsdbRXTnnL8cFd1xvECyOqIgEHXfM67q5epko6hSQlbGxTe8NWm81KySMPr3mt7dXKeEuBWT5KS0fVuTmcIPZ1k0tJZrlu/8AuQDVwH6hHf8A1Gul6f8AgQII08SZvb10Jsip1KkxzM/Ka308d0xfU3dKGQdsvduFCFH33AD2CMhXP19rlZsjwjb0+lQr6s+WwtYbOVLXB/U1m6JNcMbVuFyi77Iv73maoqLfkjqwx2POkOlFtUrXCo9/6zr0kNLF0pSPPPVTjc5LsbyxPpcUFJ0UD/TpXnum69Tjwd+E+pTkw2IgOo4uBQ70n/dXqY8xUvo83anGbj9np7I6o7B6VxH3ydyPbBi9l0xbHE/dK/WKrqY5ti/orpHiqa+zT34r6rtI+dc71N4oY7pPyolugQyjs+NbaJYoRne82Mu04ZDGggDu9W1pO5Q+BHqBSmNtv9jS5qf0GaaFgTed2FasaVAHfOXfIpe2nMt6ZrGzCxgEmzHMdK3z66vlS3T/API23Z5wHroRDYGIK1zGnZTlCxEXseZF6tigqAGoADbS2xCEAKQHCqYBy01Mgc6wtlgb0lcpy4lgzTVrTICGQCTuUpR4ZAzSdlasl2Hr9NKSy55NhZrtSnM9Y89PCmK9LGPLONjAMfH7fsV/UKSsSfURBe2cP1A5E+tMemP9hEoJmugBidpFF98oGaGkyeGWZ84FPVYqqcn5Obb+9qFX4QWutzqoPBPoDXBs/wBQztpYpSRduRPVUrif1609DsY2c4RLe1vDLZWddw4ndW1NbnNIW1Fqrg35PPrXd6m227UrespUORGvf1x3iuj1Fv6a8Ceno3Vty8hrZi0YH+iJyOaTxyy8RFczUQU7FYhrTzdadciOxXMXXErHuhQx90fCBTzu217TC7S5uUvBuK5/ce7cmEuW0hNtWomElSs+0mKy1dsapwUyNFBzjPHyGL7vJK1IbQcUmZHgB61yNdqFc4xh8nT0tEoZmzQMIwpA4CK69UNtaic+UsybOya0bRCyyNNpQThCgTwBqqms4JcXjIMvH/qGu71rCz8qN6/xMMCmhcgt6SW1AZEg1Sa9paPcz9kszJTK3MKuGlJQri+7GZyknhIO3c0hKIQcQzzmacqilHgWk23yW60KioAY0AwFtChQcZcCcYSoggCdY3dxrC1DmmlHbKDfdAO0vLQpTKU59LjQd44RyiPOsstPCQ/CMZxVjl4w0bdNNrscNgNwft/wr9a5TX5ARY2ZP1P8R+Faelv9nAIKLOVdLGQbwmzI7ONdIi0OHVeXjKj6im9W9qjD4OfoVu3SZ1YHfqyN8keOfzrk2Qbt3I7UWnDBoW1BljErRKSo+ppuEcvArZLCbMvZle2PYnVBLadEzE8hXRkulDEV3OVGXXszLwaK+rEHbM42mM0HDHEZp8wKRhJxmpM6eOMIwN2StkuJMKZmewQR6xUU2dPWOqa4fYnXUuVanHuaDZK/EpawuZKJJnjoJju3U5qNNJyzESq1kcYmE702ibSg9GcSzplWdelk3l9i12qjtxDuZn2IthKliCYVzjd6edcD1qxPUJeEjs+kQcaXnuwgzY1OHpmx7mY393OKQ0lEnLeuyHLbVGPTfc013W4OpkZKGo4flXers3ptHLsrcJfQNYsy3lK6RSuqYI8dPCsYwlNvcxiU41xTSOrNZwi0hKdAM/CohDbZhMJzcqssmthm0tjgB8T8KvPm1FIfhYYpoWZXt8dGrFOGM417qzsa28lo5zwZmWuDn+ZP+2uctnfkc9/0H7lw9GMIIEnWJnfpT1DW3gVsznkIVuZioAY0AY69r4dLgGEp6NcjUYoOU8QfjSs7XuwdfTaWvY233RFbbxefAT0cGcikKB5CeFDk21wXhp6afcp547G0RoJ4UwuxxXjIGQmS/wDhX6mubFc2EI72XP1R/F8BR6V+F/TBFhy3BWJCZkggHnBpyvUxlZtRWf8AFgbYxX1Lid4VP8oHwrpa6PZieg7OI1ms0PH7qjI8fzNc+iSmdaC9pp1oBEHQ1tlp5QvJJrDA9o2bbJlMoPLL8vKmVqZLuKS0kPBVOzix7rqh4H4Vf9THyin6SXiRlmrjeLjjTaxEyoQROcjfnnFXhbVL3vuWnXqILG4L2YNDC0+1giAFD47jV3uxugzDdHdtsXJava4cAS4xnGcZdoNVp1GXtmTfpcR3wObXbUvshzeJSsd0j41531vS9N7/AAdr0m/qLC7nd1WxTSAQkltWY7d+dU003XBf/ljd9anJvPJxZ3XHHsTKcE68OetSnOU/aTJRhDEuQp/Zryj1nMuMn8qZVNnyL9atdkNdSMDyguccZb5459gqtK2zafcLmpQTiSWfr2pR3JEfD51dc2lH7a8BmmkLkbpABKtN81DxjkEB7Y5Z1IISUhW4hJGfcKWslW0bx3p8lm7rSEtpxrTmSB8qvVKMY4KTTb4CVbmY9ADEUAwBtWCEoUCkFKpExJMSInWsLkuGPaLmTjjOSaz7QslKcSoVGYIOR351aNsSlmjsUnxwFwa0byhR/AIswkvdivU1zYf7/wDJCILiXFncPM+aRFY6B7aJP7BDWMQ4g8fzFFKasyQD3CbJaVKj6tfoa9Q/36/tHNb/AE930y1Y7a2pxMLHeY3865OmqnGTOvC6DgHzbGxqtP8AmHzphRfwY74/JQtN/tJdS3iScW/EMq0VDayT1I/ITU4MJIIOR0peaxF5LRw3wZ2xdW1j98Z+B+KarpGpU5+zW7CwF73u5LqCCM4yO8HdTVVrhLPgTuqU44XcobK2srbUhXvIOHu/U1pqYbZKS8mOknui4y/oB25ro3n2x7qkFQ8lfOsPUoq7ROXwa6D9rWqPhmh2WVNnA4FQ85+Nc30+SlQsnT1qxa8BRqzpTOEATrTygl2Fd7fclNWIM9fD/RvhQ1Iy8CKQvk4z4HaIqUOQhc1lKEyr3lZ926mKIYWWYXTUnx4CVbmJBa0pKFBXuxnVJ4xyTHOeDMqW1OSVx+IT4RXOaryN+/yGLPYWnEJIkgSdc+YPgKchVXKKMHNp8hQVuljsZD1ICoIAm0/R9GC4CTPVAMGe3hWVuNvI7oup1PY8fJn2UsYAtbaox4VQowBAMnLt8Kwio4Q7ZK1exSWMZNwgZCNKb8HHffLBVh1d7D6mudX3mVRQulX+Hc/EP9NJ6T8E/wCyEToUApsnQCT4k0xWs2QJbwhrdfNmcThXJ8MuYzrvxptjloTndVNYZjk9H0ghRCc8/PcanSu1y9yM8V7OGXApuffWezF8DT3PwJraC7cmXE4Q5GIfe4jlV45w/BpbjCwFrNbHG0laCSiYVPPdSuqjCUHF9y2lsshJNdgq3bEqcs6xvOfLOCPM1y9OlXW4/B2nJ2YZp/akH7QqnXhgOnIzVwPpRaLTKgBiMf5lU7qtRCNcXJnO0dU5WySKd5PBy1nDmCjDw+zn60vdcpaRJeRimDWsbfhB262lNN4RGs51ztLHpwwdS9qyeS30y+XhTHVZjsgMi1LJIyyqVayXVHGSvabMpbiVnD1fz+dZSzJ5LxajFoudKvlWvUZlsiT2ZzEM9a2hLJlZHDOLxA6JcmBFRZjaEe4AbtiA0UFsFWeeXjxpFSiotYGtjlLKZbuq8EpCUQZJ1yiTWtNvGEjKyt98h0U6jAegBUAAdqEKAbcAkNqkjwOfhWN2cLCHdE1mUX5Rnza1OBbaU5uuYuJGf6z5Vjub4SH3Qqkpt9kbppMADgKbS4OLJ5k2DLEPrHR+L1/OufX/ACmiiBd1H6lwfvI/XlSWl/DZ/ZCGvNcNnk2R4g/On9Et18DHUPFbLWzd2tqYQpSQSZM/xEfCu1qbpKbSZhpaYutSaObPZ09OE4RGfofkK59d09/c6MaYKHCDosyB9kVvvl8mSrj8GbdANobEZFXxrdSai2Xsrj2wQ7L2ZLlnfSoSCf8ATke41pq3iSOdo1uhJME3IZUgHcseZE0vKuO1v5HNNOXKNc62MUDSuNOlb1GJ0YzexyZn9nGULW8pcjrZR2qn1FO6yiqzZCfwJaOU4uUojWMJ9qdUn3UEjukD0Bq19UKtPGMSNLKVmom5Gg9qHA0rnge6fIvauRqck9NfIzTsKJzz8aF3JlHjBL7WOB8KnJTpD+1jgfCjIdItXeer30xWYWrEju3O4UKVEwNONWseI5KJcgOxvziCmkE4SpIwxMcOI18KThPhvBvKP2FLsCFpCwhKTyAyPbTNe2S7Gc8p4yX62Mx6AFQAK2hvAstgpAKlGBOgy1rOyTiuBnS0q2eH4M63bbQ1DhQAk/uJAPeMxS8Zzjy0dGVVFjcIy5RsmXMSQoaEA+Imm/GTjNYbB1lyfV3+tIQ4ukVSBF0/snRzR6mufp37LF9kEV7H6pf4R6gV0fTv9REX1f4mHtnB/hmvw/E11dT+SRbS8VRKrQ/xPZPoa56eJj6/GGnTCSeANNGK7mYcTD7J4kf1UwuYsm1nGyzmFm0cj/pira6WMM5+gX8kB9nk/WI5uDyzqGvYbaZ5yzXuqhazwCj4Jrk05eoH7XihgDY4wrP7RM+ANa6uTWtUfCRho450rl9jXYn/ABVoSeJ/q/Om9fzTFoX9P9t80Hm9BXJhlrk6uXnB3VyCNHvH9camKZZ5wTRUsp7hVBGWWLv0PbTNXKyZXZzySW79mrLFkcuNWnnbwUj3M6l50FJwmUiAcJ050l+432GdsfLDdzslLYxakk+NNUJqPJhY05cF+tzMVADE0AY68zanZStskA5QnTsIpSe+R19PGiCzv5I7Qm1OJCFoUUgjIpiY0mKh9SSSZpH9NBuUXybCzzhTIgwJHAxpTaftOLJ5bwD7D1nlq3Z+uVIVc2yfghAixGA8P3h6qrmUv8iKkd6CGl/hn0Irq6DjURyL6v8AEw5s0qbM32H+oiupqfyMnSc1IgsedoUdwJrn/wC86L4rwFrT7iuw+lNowj3M7aj9ZZz+8R/MPnW0f4smzuCrA9hD7Y3r9MXxilvWLsKtLyLel1c2NkFxqCVIJOWODyyifMU7dhQSXwV0beH/AGalxvEHAPuKjwrkaWWdQzo6h4qf9AHZoBWFOmZ9Kn1BtayK+TH06f8A2j+cjXqj2a1BQzSoAn0NPrbZVszyhWWa7uouzCybQgxH2hI4VynYovY+DsQ98dyJYHPxqwDYJIGYnnnVXnwwJPZuZ8anpv5I3/QjZuZ8ajZ9hv8AouXX9ocD86Y074wYX8tFi2uFLalDUDKtpt44MIrLM+myuKR0uLLM+8Z+VJbJtbsjW6Ke0M3O8pTYKuYnjzpunO3kXmlngvVqUHoAjdTIIBjnw51DWQTx3Mc42A2WzaQVY5zxkaQRIpV4axk6yk92dnGCn7Mn/wBwj/uf7aoopeTeVi2/j/8ARrLTaMDaUBWIlIz5RE99X1N22Kiu7OJN5bJrubShOZEnXMeFRRGEI5zyVRnmVddwcVfE/OuNXJdSaKeS1tFZyGcX/wAYB7RFdumvbbCRlqvxshui9UpszacQB608R1jXTvWbGV0VlfSW5jMX020SdZ/F8qVVEnPKQzPUVdslk7WNR7qu786Zjppvky69afcC3hfTcNq63VWSdOXPkfGto6aeGilmsqbxkGt3y0HXSAtQWqUgQJknjWGu9MVyi5PsU9P1jUpKKI7DaDiU2WlDEZEzI8uGVMPSrYpJkU6lRtcJGxuNa0g48MRkSpMnlkeVITo2y3QQ9K2M49wFh6F9SQoYVGQQdPCp1eheoirF3QtptZCiex9g0u4y4nNQIOhmfOufp9NbTJts6V1tV0eEUrDcbyHAkiUazOX6yFdC6uqyO5dxCidlctr7B72FXDzpTpM6HWQjYl5ER41WVLDrR7D+zucB40KqZHUgL2dzgPGp6UgdkCxYWCmSrU/r41rTDauTK2ak+Ca0oKkEJMEjI1ecW1wZp4fID/sd2IkRwxGKTenn8jCuj8Etlux5KknHAB3KOnCKvCmcX3KzsjLwHBThgPQAxFQwAitmWiSZV4/lWPQXkdjr7YrA3912eK/H8qlURRL9Qtawwg5dqDGogAZHcNKrPTxkIye5kBudP3j4Csv0cfDIwVrpu5SXVlacvsk9utKaTSyha3IEgrbbOHEKQdFAiuxF7XkrOKlHDM+jZBEe+fA/7qZep+hNaKOO5Za2VZGsnw+VD1UvCLrRwLKNn2R9me/5VR6iZotNBHariYP/AJfmfnQtRZ8g9NW/B3d90tsklCYJ7PlVbLZz7lq6YQ7EN63Ih4yclcavXfKHBS7TQs58g7+6x/8AVPn862/WfRj+i+x/7pJ3rJ7QT8aj9a+yRH6Fd2w9YbMG0JQMwkRSs5OUsjsIqMcIsVUuKgBUAKgBUAKgBUAKgBUAKgBUANQAqAQqAFQBy4sAEkgAZknQUYyHgisdrQ6nE2tK06YkkKHPMUNY7gmn2J6gBVJBHaH0oSVqISlIkkmAANSTuFC57A3juVLnvhm1N9JZ3EuomJTuI1BBzBqzi13IUk+xfqmScD1JIqAIn3koSVKUEpGpJgDvNCWXgh8I6acCgCCCDoQZB76MYJR3UAKpAagBUAPQAqAFQA01D7AKpAegBUAMaAPF/ptv5xS0WYIeaQhRUVkFLbxwDDgV9rDJkbiRTmmrT5YtfNrhBK7PpJUxdza3bM+paEtNpW51EPkoUStLhBkdQmQDqKq9Pulwy3VxHkKWX6UWXbTZmG2lK6cIxKxD6tSxIRhE4iN+YjnVJadpPIK5MgtH0p43FosdhftYQYUpIIEbyAlKiN8TE0LT8e54B2/BUvHb9m8LutzaULadSwolC4zTkFQRrBMEZa1dU7Jxfgh25jgyOwO3aLtsjqOiU84t7GEg4EhPRoTiUuDvByANbX07pGddm1YPWdjttWLe044kFtTWbqFQSkQSFAj3knCrP900pZS4PDGIWKSyjNf+LJcxKstgtD7KJxuZgAAST1UqjLOCRV1p15ZSVz8Itp2+sduu+2KW24EttHpWiQFKSqUjCoZZnKd1DplCSXySrFOIP+jS/bHZrtffCXGUtu/Whag4pSylASEEBIMjCkCBmO+ptrk57SKpJRyRn6ZROIWF3oAY6THnOsRhwzG7HNStN9kdfjJ6Hs7fzVtYS8wSUnIg5KSRqlQ3EUvOLi8M2jJSWTnaK/UWRsLWCokwlI1Ud/YBvNTCDn2CUkjAbTbWJtdnCOjLaw4Fa4kkBKxrAzkjdTNVW2WWZznmIauHaJuyXeyXJUpRcCUjUgOKk56AVlODlN4JUsRJ29vMJSX7K602v3V5kEcYKRPHKah0vwT1F5Cl+7WM2dCFZuFwYkBMZp+8SdBVY1OTJc0gVd236VLSl1lTWMgJVOIZ6EykZdk1aVGFlMqrOcFy/NsUMu9C22p92YwpyAOuGYJJ7BVY0trJZzw8D3Rtih10MutLs7pyAXoTuTJAIJnLKplVhZBT5wUh9IbQU6FNqASYRBBK+tGkdXjrpVug8ZIdiHuzb5LpUksrC4UUpScZXAnCMhnE7t1Q6WlkhWZMrd9+uJt6nsLq8S3JaElcQrCjD+7l/lraVa6eSik9xtL22zbZKEBta3lJSejGRSVAQlX72YyA3jjWEaW+TVzObt20Sp0NWhldnWqIxZjPSZAInjEVLpeMohWLODWA1gaCNSB5L9P6D0dkVGQW4J5lKSB4JV4U3pHiTF9R2TM/tRfLD1x2JptwKcYLKHUwQUnoVjORnmDmJ0rSuDVrkZ2yUorBsPo0u5hi6k2wMIW+EPLK8ILhhSoQFESBCQIrG+TnZjPBtWkoZMXcm1Fpti3OkvFq7mwMRCEIQF4j1gjMKKo34icxrWsq1FLCyYxsbyZ3Z0526CVD2R+CdT10Znma2n/tKLuzSfRvtJYrLZbW3agMbmaZQVdInBhDYgGOtiOcDr1TUwk7FtLVySi0yt9FtscsrdvtaUFYZs4BB90qKgUgxuACieXbUamKk4xJqyk2iS6doH7S29015osLSB+ybQ2guSDIaSmDJiMiTJFEq1FrCyRGTaYF2XXFjvPnZ2hHa+gfGr2/kgRW/ayayWZarlfUkEpbtqFORuT0GEKPIKUPGpeFcskRi3WHrNtPZBcC7ISDaDiSG8JzJexhyYiAM5ndFY9OXW3eC6nHpYNX9A9nWmxvLVIQ4+Sid8ISlSh3iP4ay1Uk58GunT2lr6VmVSwr7MLTyBOE+cfy0aZ9y1nYGbR3xZ3bEw00IcRhKhhIwAIIVJiDJIOVXrhJTbZSUltwBryYV7NZVn3ClxI4SHVkjtgjwrSEluZEuyDN64XGU9LeQcTkoIDIKgYI0SrIgEjOsouSk8Is3HHJR2ksYZXZzJcaLLZQTliElRTG73tP3qhXRXfuXjTKfKNjeG1liWtlIb6c4k4ep+zJIgjEJmSMhWUa5YbBzSeDHOtravFwKd9nV0rh6UjEAFYilUHUEK8zTKea8IyfEgkbG05bGukt/TuFaIKGuBlIxhUDt3VllqHYu17gdsza0tWwrUnFHSQMtTInPtPjRqLNtaNNNS7J4J7qdCr1SpIhKnlEDTWToKsmnTkpKMoWbRWS0pYvZbjpwJS++SSCYCg4EmACc8SfGp5dRRP3Ed9KIvEr6TowtYWh3DiASpIwrA+0BMcoqYP2YJf8i1eVjaddbS9eIeUSEAoamJOQKkqgZmqKUoxfANHqidKUeTdHVSBSvS62rQgtvtpcQdUqEjLQ9vOpi2nlFZJMDtbB3ellTAsyOjWQVAlZUSJwnGVY5EmDOU1bqzz3I6cQ3YrChptLTSQhtAwpSBkBwqjbbyWwBUbC3eHemFkaDmuhwgzMhE4Qqd8TWnVnjGSuyOc4J2tkLElbqxZ28T4Ul0wSFBXviCYAVqYAnfVXZN+Sdke5C5sNYFMpYNlbLaJwjrYhJlRC5xZ7886nqz7pkbIhOwXQyy10LTaENZ9QJGEz70jeTvJqrlJvLJSSWAZY9iLA070zdlbS5kQYJCSNClJOFB/CBV3bPGMlenH4MFtncAbW8zY7OlItGEOpTqrNK04cR6oxyYEDxrJXyVnLH69NCVO5k+ytgfu5BbdSlIdONbXVUCmAghRE5wD5VS+6W9clqdPXOt4Cl9bDWQuIcbszCEqGJSlKIRPNsqwcPs1pO+zsmYU1UxzuWX4LKrycs6kpQ8l1AAySBhA+6I0y4GlHZLdyxyNMJxbawdXreK1PONqAcQeqGyAUzHVMcQYM1LtmpcER01cqlJnFm2fU3Zlp6BsFxQBxYQoJidScoUJGeWtauy1eTFxpc+2SK1tllpLYeacRp0QCVpTGehkfHOs3bZF5ybQrrsbW3AauHZ+yLbQ77OgKVrOJQBBIyCiQNNKajdOcctnPsqjCTSBO2FlV0gDpStJkoGEDCmch6UpbvydHRuDj2EmwJsSEqShsurMoXElAjOJ35itJ3WKGGzKFFdtjeOxFe1gdW2h5/C4FRE6gHMZgCB2GqdW2Eco1jCmcnDB2X2WWm1WdpLTiwcSveUkAwcKlSc6tZqJuC5M6tHFWNPsina7qU0OkW2kFw4sU9aSCYPCZms7Z2OKT7DFKqU3sJpQ0llbbaQ+UklyJMY1JAAOUx9qJjKryulGG1GUdNGyyU2NfN1KQtDloSl0qzzkzEdVUROtHVtq4yRGmm7iKJ7/tSXihsoSloBGGUgkAgGQYkAaZcKHfLPtCrSV7eVlkuz9zJbeQWSy4N5yxpG+ArrDuq6sn5eTKyFcV/Fo3IrUT7rg6oJFQAqAFQAooAVACoAVADRQBiNocXtnU97qYe2MvOlLf5nU0yTo57cnFpYtFqdAW2Ux1TkQEiZJk1DUnJBGVVMHhkm0VhcDwOBS2wEgQCQAAAU5aaedWsg88opRbDY88MrXnYVnCpFnU2kiAnMknirxqsofRpXbGMWnLJdasTntwOAxiCpjKMPHyqyg1PsZuyHQcS5thZHFhBQCpImQJ13GBV7lJ9jLSThH+QHfsalMpKbOpGGMSsyVZRkNYz9KzlF44Q1XNRm8zNZs40U2dsKBBg5HXNRPxretNR5Odc05vAJ2xsK1lC0pKgAQYEkb9Kpcm+wxo5xjxIrWuzPWlhCujKVN9UD7yYGYmN4qjUprsXrnCqxrPBXtDz7rSGOhV1Yzg6AQnXIdtR78bS0Y1wk55Jby2fWllspGJSQrGBzM5cY0onVLAVamLm1LyRW5y0PspxNEJbjMJMqOkx8qJ7nFLBNXSrsbyPabld6JpaUnEEwpMZjrFSTHYamUZYzgiF8VNrPDFb12i1FCehKcOUwQJMSSToMqhqUn2Jgq6U2pFq3sLbKULYDzSUpAUAcWmfWGmc5aVZxfZoxhJS5UsMpXfdzi30rbbU0gKB605DfmdZ4VSMWpcG1lsVXiTyzdim/BzB6kBUAKgBUAKgBUAKgBUAKgDF3v/ANentb+FJ2/kOjV+D/k2Ap05fk6oLMVQQhUEsRqQYwoIXccUFvAjVSGKrFWIVBZCNSQxhUAJVSDHoAYUB5HoAegnw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NI"/>
          </a:p>
        </p:txBody>
      </p:sp>
      <p:sp>
        <p:nvSpPr>
          <p:cNvPr id="6" name="AutoShape 11" descr="data:image/jpeg;base64,/9j/4AAQSkZJRgABAQAAAQABAAD/2wCEAAkGBxQTEhUUExQWFBQWGBkYFxgYFxcYGBgdHhcYGBYXGBcYHCggGBwlHBUVITEhJSkrLi4uFx8zODMsNygtLisBCgoKDg0OGxAQGywkICYsLCwsLCwsLCwsLCwsLCwsLCwsLCwsLCwsLCwsLCwsLCwsLCwsLCwsLCwsLCwsLCwsLP/AABEIAOoA1wMBEQACEQEDEQH/xAAbAAABBQEBAAAAAAAAAAAAAAAFAAEDBAYCB//EAEgQAAEDAQUEBwQHBQcCBwAAAAECAxEABAUSITEGQVFhEyJxgZGhsRQywdEHI0JScuHwM2KCorIVFiSSwtLxNKMXQ1NUY3Pi/8QAGgEAAgMBAQAAAAAAAAAAAAAAAAQBAgMFBv/EADERAAICAQMDBAEEAQMFAQAAAAABAgMRBBIhEzFBBSJRYTMUIzJxgTRCkRUkYrHwUv/aAAwDAQACEQMRAD8A9xoAY1AFd60pAVmCQCYnPIcKXt1EIxeHyi0YN90C2be4tpZyCgRnplv131zIay22qbzysYGp0QjYkE7K4Q2CsiYzOUeNdSmySrUrGLSj7mkSe0JicQg6ZirdavGc9yNr+DrpkzEiRqJq3UhnGSMM4LwIOEgntnxqjtjKLcWTtw+UVrrdWUkuEHPdHwpfRWWuDdrNLowi0ooa8LcEoJQUkyBuMVTW61VUuVb5yFVW6WGS2G1Ym0rVAnXhkSPhTNFynVGcn3K2V4m4omRaEHRST2EVoroS4TKOMl3Q7jyU6qAniQKmVkY/yYKL8IHNXgov9HlhkgdwmubXrZS1bqXbkYlUlXuC1dZCwqAFQAqAFQAqAFQAqAFQAqAFQAqAFQAqAK9tcIQojUAx4UvqZONUpItBZkjP2KyJWhaioymfTfXndNVC+udkpcnRum4SUUuCNr9iv8SfjWFf+mnh+UXlzdF/QrQs9E0N3W/qPoK11E5dGCbwn3IqilOTOrzZQnDgMyJOc9hqdVXXVsjU8r+ytM5STc0dhnHaFJJMEqmPGPKrQrdup2t8EN7KVLBy0nA6tIOULHgkmq1p0aicIvK5Jl7q1LHwRtOEMqA3qAPgflWcLZR08op+VyXlFdZPBI9Y0hlKwTJiRu7O6tbdPGOmVmeWVhbJ3NY4JFuI6FsKxE5mBv6x1rdzqjp4Kef6Rntl1JPsV7YMJSQgt7xnmedKXNwlFxi1/k2rxKLWc/4Jw30r5CzvPloK3UHqNRtseF/Znu6dGYoewow2kJBmCRP8JqdLBw1+FyuQtk5UZaNLXpjmioAVACoAVACoAVACoAVACoAVACoAVACoA5Wmcqq1lYJTwC/7DTinEcPD4TXMXpVam2nwNfq5tYZ2m5wEKTiOZBmNI0qf+l1qqVa8lHqJblL4Ibc0lttCSgrSDmdCOdU1NUaaY1uO5Ewk5Wbs4BjqErIS0kxvnPM7zXMnUrLY9GL+xuMnCL3MOtXeA4XJO/Lt/RrtVaGMLeqIyvlKGwpOoZDilFzMyCI0kQc++lZ16dXzm5cmydriklwKzsM4VJ6QHF3EcI86iqrSRqlW5rDZM53b92B27pbg/WTwzGXdNEfTaHw5t/HJV6iec4JHrsbKUpxwU5AyM8507TVrNDTOMVKfKIjfNNywO5coUBK1E7yc8uHKtZemRm05SbaCOqkvBJaroStWIEpO+Km70uu2e7LKQ1EoxwPZrpShYWCchp3QTVqPToU2dSLJnqZTjtYRroi4qAFQAqAFQAqAFQAqAFQAqAFQA1AD0AKgBUAKgBGgDkiqtKXcORgkcKhRSfCwTliNTxyQZ677MHXF4pgSdef/ADXA0unhddPd8nTvsdcI7S+q5G/3h3j5U8/S6fsWWssIlXCNyz4Cs36VHxJl1rX8IH3pdnRgHFMnhFI6zRyoSkpeRii9WZTRpLKqUJPED0r0FLzXF/RzJrEmSmtSoM9od9owwOiiZ36a+O6rY4LtLbkIlwaSJ4TVSiQ/SDPMZa56dtACxiJkRxoAQWKCceDlLyToQewzU4DDBf8AayvaeigYZid/uzU7eMmvT9m4KKcAykTw31XDyZYyC7lvVTylhQAjMRwk61eSwaWQ2pBTpkzGITwkTVcGeGdFVQR9Am+r2LWDAArFOZ0yjSO2rxjk1rr3dwq0qQDxE1TyZtYO6CBUAKgBUAMahsAVbr7QjIddXLQdppDUeoV1cLlkNktz3gXgolMQY1mraPVu9NtAggackuCwDuE/WOD9a1xvTn+9ND2q/HAOV2xAVAAvaH9mPxD0Ncv1Vfsjei/IW7sP1SPwj0pvSfhiYW/zZaNMmZjLdaVJtpw+9OW/7MQBWV1rUcRXJ0aKoOvMinY2XHlqUpRxazIHrwqk3qNqwaN1QjjBAl1xKXJzBjFz6281M52xa3IvtqlgNoemwfxR/NpTUZbnkTnDFwwWn2RsLWpMqVkkSSAo5chnU49xRpux4RStoSnCW0Lb5qJz4ET/AMVeK7mkOU8ltDhFrxanM/8AbNQl7SMezBxddk6dS1KWQoZyNZM+WVR2iRLEEsDXQsBL2JRSMIGIa5ndUyXYtZmTWCF9DfRyhDhIObitNc8tOVC+Ajuzh4JLXalFhpJJjrE84UQB3URishFLe3gV8XcGQgBRViBO6AcpiN3yoi+5Fby2bCz+6nsHpWIpLuSUECoAVADGoYAG9bepa+ha1OSiPMTuHGuRq9TKyXRr7+SDm0XahllRMFZESePLhVbdJXTS3Llgd7LL6qxzB8vyq3pEvY0ES9a7fBwpGJXl5a05ZqGntigbAtneW28cszOUcc/hXGqsnTfnHcbm5zr7cIOWO3heRyVXbr1Ck8S4FE8ou0ySA9prSlKQFEATJnLdA9TXL9SUrNtcB3RrDcjm7dpLKQlsPJxQBniSJjcVACunTROutJmNsJZbaDs1YwMzfd3YXg8FanTmBlnXO19zrimjoaWanHYV3HrMVKUtK0GZwg5K5xEiulVLdFMzcJp4yim21KFSISogDuzy8qR9U1LrjFL5Gal7uQvZNm+pms5jIRkDxInOnKrMxzgUs1GZPBZduAFtKMWaZzjIyZOVabzONzTyM9cBWkBTpJHEZAcAJqd5Lu+ETN3NDwcxabo34cOtQ58FXbxggVs9CiUuFKTqBrHCZ0qd/Bbrcdh0bPJAWnEYVEZaQZHbRvId7Em4VYCgukp3ACADrJE50bw6y+DtVxAtJbKs0yQqOJkiOFQpkdVp5IFbOSkAuEqG85gDgATQ5/Bfr88IPNpgAcBVBdvLO6AFQA1AA6/Lb0aMj1lZDlxNIa7UdOvC7vsQ3gr3TZkst9IvJShJJ3DcO2s9JVGirq2d33ApPOKtTgSkENp/UnnwFKWTlrLMQXtRCGut4MuupMxmB3Ky8jUaN9G2UAXBPYLclCjiBJO8eJrerUwjLkn7Ir1tCSoLRII1yHcdax1005qyI5p7kouMuxI9bErwqTIWNa0/UQtSlFcoVlHD4CiLeno8Zy+fLjXQ/UwVW+RMISnLajC3iDbbchkmEDNQG4RJ74gd9b6HEq3dJcsfmujDCNLeGx9mW3hQgNqA6qkzP8X3u+t4Wy8icbZZ5Kmwd4LUhbDp67JjPPKSInfBB7iKtfFcNFr0liSLe0V6NYcOKVA7vPOkNbobL6jCjWV1zIrHtOyEpCpkCNBW9Nco1rJSWojKXBFaLyQ+4mDCcgJ7c5rjauuy26OVwdDT2whBtPk1Sa7SWFgRXk6qQHoJFQAqAGoAegBUANQA9ACoAVADGobxyBkrztoU/JzSgwBxjjymvOanU7r/AKRVstMWF20EKdJSjcPkN3bTFemt1LzY8RJD1ns6UDCkQP1412K641rEVgkBWhOG2DgqJ5yCPX0rj2JQ1ib8keS040kPiQIMbuUU1KEFek0AQXZkQZSmN+QpyVVeOUC4My2volleHEnQSPLtrzrm9PNzSzEdpqV/DLjFmW+cSuqgaAZDsSPjTFdU9W1KfETWVkdOtse4H2ZQP7StJ+6FJSP4k6cck16Zw2VJIwty4I3BNYIU8HmCLaoWi1uNHqqJTI5qkH+Q+NdKuCeMkeoycKVFeTY3fcraWsRGNRTOI+OVJ6q6eHFC+koikpMs2W7mlpOJIOdJaW2Uu45fXFcJAu8bgbxwg4OyAPlWz1WbIw2mL0qUNyZXsd+LYX0a1BaRvHwmupPTqa3I50NVKEtrNg0uQCNCJrmtYeDqJ5WTsmgkQNBGR6CRUAKgBUAKgBUAKgBUAV7ctQQopEqgwKxvclW8ABbjun7bg/CkjzNczRaLd+5YQkaGuuSKrAZ/aIQ40r9ZKHzri+orbbCRDCd4WTGAR7w0p++rety7klNzplDCrIbzkPHjWEuq1tZBZfsI6IpGuoPOtLdNF07TambhMhuB6UFP3T5bvjWHpljdbh8GurhieTFIuX2m22pIWW1IUVJIE54o/RFeg37IJyLb1GCbCZuS8oKBaU4NJxGY7cOLzqnUh3wZ9SD5wEWdmUM2RbYOJRGIqiJKQYgbhr40Qu/cQpq83Qf0TbL24GzgKOhKR2QCPWstdZXCbMtBGcqyw2+Uk4dDXEhbOEuDrSr3dwJtMpWALk5Kz766XplidsnNeBD1CEumlFl65rvsxA+0sjPFl6a1r/1NWycI+DKGg2RUpBi8LcGkgASo6Cs7bdv9jVVW7+imLK+5mpeHlp5CsVG2f8jVzqh/E5UxaG8wrGBu18j8KhxshySpVT4L9228ODgoaj4itq7N3cxsq2Mu1sZj0AcrVAk6VDeFkEslQ3k3hCsWRMDI+lZK+OOS2x5wWWXQoAgyDWsWmsohrDJKkgVACoAVACoApW23BGQzVw+dLXamMOO7IAN8qWoJUvISY3frSuPrXZNRlL5IYVbu5SgCVnPPf8TXRhp21yy2Dr+yB94+Aq36P/yDBDarF0aFLU51UgqOugE8aFopPjcRgxljdtTilLac6MSYEwDy0M8M6FLT6SfTx7hicJutSLmyVowWxxT5wrdyGUAkqB10zjLjXWm1ZWnErKeYpG5tlqS2grWcKU6ml0nLgyMHfO0z7wIaAbbMj948p+VMwqimkzK+SjB4ZcutK7OEJcAUDmqOYndv01pO+FV1zT7m+ljOGnTNi0hMAgCKqq4x4Byk+5nNsbWkpSynNRMmN0aCnqIKEZWPwjnauxtxhHyziw3eS2VJOaYEcYG7nXkIaaVu+2Hzk9HKxVqNT7YJGsbpxYhiQJz4DeKb010rl8SRE1Gt4XZk1htVqWmcjn+7TkLLZcmNldMXgmdtNpSCopEDs+dXlZbFZZWMKZPCILrDinEuYICiZjTnvqlKnKW5l7tsY7DRinkIj1IFS8x9UuPun86yt/hyWj3AKFJWpAiEoSSruzUfSkcxlwkM/wAUF7h/ZcpMU5R/HBhbzIJVuZioAVACoAgtj+BJO/d21ldZshkCldlmnrqzJ0n1pbT1bvfICttT7ieOL4Gl/VWumv7Ksnsl6JwpBBGQz7q2q1a2rKLBRCgRIzFPJprKAB7aOYbKvmUj+YT5A1vQveAJsjYQloaS2g8MygH1Nee1kX+tkzoQ92nLlvuxL9nnJK0SUq0jfBPA11vTrGo4XJzU+OeDN+12i2lDOZDfvHidAVc4+NduFddS3vyc+epnZJxh4C7mzoGRUSoDuHdXIv8AUV1OEOQ0DlDMmCr2S4lKgsyCJSrLUQfGBRClX2q6rh+TRXvTpVWdvBPYLbaFIZaSsjEmBpuJTu/DW0aJx3yk88mWouUrFXDjJJel3uWfC6VFRJgkxw/5qyslbXKH0YSrjTOM38h247VhOBQjEZB7ssq856fa6Zumfyd7UwVkVZFkV7o6JwqGQUCfHJQ+NV1UHRepLyaaZq2vD8BW4o6Idp9a6+meYiGpWJkV+2jINp95R+OXnUXSytpeiOPcwhZWsKQngK2rjtikjCct0ssmq5UegkitDgSkqOgFVlLbHkEm2ZpFoWDKUABU5YdRv5muerJJ5SHNia5Yfux8LbBAjdA0FPVyTQrOOGW60KioAVADTQALvtWSR2/D50jrOcIjKJ7Xag2kAa7h8TWllqhBJEga87Oroi4s5kjt/Lsrl6quTrdj/wCCsi0t1PQNiBiKU91b5i6IrySFbC2UoSDrH510aE1BZJAO35/ww/8AsT/Ss03R/LIYB98BMtlJHVSjOeQHwFcadkHrNvydPTrbU9xXatS7QejSSluQVnuzrr6bZpI7pdzzk1PUT2R7GnsIaZRhbHfGZ5k0rdrozy8nRp0nTWCN0w244fuqjtIgecVhpq3OWX2GLJYwkBV2YuWNyc1AFaZ1y507obNl+1dhT1CrfTu8gu53oFkXzKT3Of8A7rr2Lia/yceM25RkzWbXM4rOo/dIPnB9aT0ksWJD2tinUDW7cCWV/dSnvI4V5zX4Wv7djsaFbtIK81POpC8komB3+ZrPW7pJTfgZ0yhB7UWLrL7bcBOMKzB15U1pp2KtYRjcqpTzkmTdTyldIVwrhwrXoWPlsq760tqRKLS6yR0nWSd/yPzq26dfcqoQsXt4YYacCgCMwdKbTzhijWHg7qQK9uaKkKSNSKztTcMFovkDOKcSGiEHEkKTEE8BSk1JJJI2ik2+QrdVnKGwDqZJ76brTUeTGTTZdrQqKgDhxYAJOgEmhkpZeAP/AHlY4q/ymsutEaWhuKV53u24BgnKcyCOFc3W3qTUY9zG2iyt4YXsVgg4lmVelM0afCUpGRW2gfT0ZTMmQezPfWPqVseltREhrjskoStWfAdhiaNDTugpMEGq6aJMx9IY/wAKOTifRQ+NXjwXr5Zn3CXS2y3mpSRiO4ZZ91IaTRxhZK+z/CM9ZrJWfsV/5Zptn7ElAU2Rp4k763tauk3ItXDpRzEMiyIG71qFTUuyLO2QF2ktYVhZQQSTmBu3CR4nupjGyDl2Ii05YJbM2AkpGmAjyrn6ST6+WMXx/awYuwjDZxxbfI/lB/016lrM39o8sl7f6Z6NbGekaUn7yfhXIhLbYn9nZnHdU19GGuNPSLbRukz8fjXO19O7WJjnp1mNI0bK+kDoTGURHjVfUV/27L6R/vIluc/Up7/U1poX+wimp/Ky7FN8mOERWhoKSUnQ1WcdywEZuLyDbkWUqW0r7JkeMGsKJYbixm9JpSQXpoWBLrqjaMIJhKZj72WnmPClpSlvwapR2ZBzdmcdCnMWk6nh6VhsslmWTVuMcJBm5nlKbBVmcx2imqW3HkxsSUuC/WxmKgDlaQRB0NGAXfKMjtHYW2i3hRAUTiIJ3RkJOWU0rdBLsdbRXTnnL8cFd1xvECyOqIgEHXfM67q5epko6hSQlbGxTe8NWm81KySMPr3mt7dXKeEuBWT5KS0fVuTmcIPZ1k0tJZrlu/8AuQDVwH6hHf8A1Gul6f8AgQII08SZvb10Jsip1KkxzM/Ka308d0xfU3dKGQdsvduFCFH33AD2CMhXP19rlZsjwjb0+lQr6s+WwtYbOVLXB/U1m6JNcMbVuFyi77Iv73maoqLfkjqwx2POkOlFtUrXCo9/6zr0kNLF0pSPPPVTjc5LsbyxPpcUFJ0UD/TpXnum69Tjwd+E+pTkw2IgOo4uBQ70n/dXqY8xUvo83anGbj9np7I6o7B6VxH3ydyPbBi9l0xbHE/dK/WKrqY5ti/orpHiqa+zT34r6rtI+dc71N4oY7pPyolugQyjs+NbaJYoRne82Mu04ZDGggDu9W1pO5Q+BHqBSmNtv9jS5qf0GaaFgTed2FasaVAHfOXfIpe2nMt6ZrGzCxgEmzHMdK3z66vlS3T/API23Z5wHroRDYGIK1zGnZTlCxEXseZF6tigqAGoADbS2xCEAKQHCqYBy01Mgc6wtlgb0lcpy4lgzTVrTICGQCTuUpR4ZAzSdlasl2Hr9NKSy55NhZrtSnM9Y89PCmK9LGPLONjAMfH7fsV/UKSsSfURBe2cP1A5E+tMemP9hEoJmugBidpFF98oGaGkyeGWZ84FPVYqqcn5Obb+9qFX4QWutzqoPBPoDXBs/wBQztpYpSRduRPVUrif1609DsY2c4RLe1vDLZWddw4ndW1NbnNIW1Fqrg35PPrXd6m227UrespUORGvf1x3iuj1Fv6a8Ceno3Vty8hrZi0YH+iJyOaTxyy8RFczUQU7FYhrTzdadciOxXMXXErHuhQx90fCBTzu217TC7S5uUvBuK5/ce7cmEuW0hNtWomElSs+0mKy1dsapwUyNFBzjPHyGL7vJK1IbQcUmZHgB61yNdqFc4xh8nT0tEoZmzQMIwpA4CK69UNtaic+UsybOya0bRCyyNNpQThCgTwBqqms4JcXjIMvH/qGu71rCz8qN6/xMMCmhcgt6SW1AZEg1Sa9paPcz9kszJTK3MKuGlJQri+7GZyknhIO3c0hKIQcQzzmacqilHgWk23yW60KioAY0AwFtChQcZcCcYSoggCdY3dxrC1DmmlHbKDfdAO0vLQpTKU59LjQd44RyiPOsstPCQ/CMZxVjl4w0bdNNrscNgNwft/wr9a5TX5ARY2ZP1P8R+Faelv9nAIKLOVdLGQbwmzI7ONdIi0OHVeXjKj6im9W9qjD4OfoVu3SZ1YHfqyN8keOfzrk2Qbt3I7UWnDBoW1BljErRKSo+ppuEcvArZLCbMvZle2PYnVBLadEzE8hXRkulDEV3OVGXXszLwaK+rEHbM42mM0HDHEZp8wKRhJxmpM6eOMIwN2StkuJMKZmewQR6xUU2dPWOqa4fYnXUuVanHuaDZK/EpawuZKJJnjoJju3U5qNNJyzESq1kcYmE702ibSg9GcSzplWdelk3l9i12qjtxDuZn2IthKliCYVzjd6edcD1qxPUJeEjs+kQcaXnuwgzY1OHpmx7mY393OKQ0lEnLeuyHLbVGPTfc013W4OpkZKGo4flXers3ptHLsrcJfQNYsy3lK6RSuqYI8dPCsYwlNvcxiU41xTSOrNZwi0hKdAM/CohDbZhMJzcqssmthm0tjgB8T8KvPm1FIfhYYpoWZXt8dGrFOGM417qzsa28lo5zwZmWuDn+ZP+2uctnfkc9/0H7lw9GMIIEnWJnfpT1DW3gVsznkIVuZioAY0AY69r4dLgGEp6NcjUYoOU8QfjSs7XuwdfTaWvY233RFbbxefAT0cGcikKB5CeFDk21wXhp6afcp547G0RoJ4UwuxxXjIGQmS/wDhX6mubFc2EI72XP1R/F8BR6V+F/TBFhy3BWJCZkggHnBpyvUxlZtRWf8AFgbYxX1Lid4VP8oHwrpa6PZieg7OI1ms0PH7qjI8fzNc+iSmdaC9pp1oBEHQ1tlp5QvJJrDA9o2bbJlMoPLL8vKmVqZLuKS0kPBVOzix7rqh4H4Vf9THyin6SXiRlmrjeLjjTaxEyoQROcjfnnFXhbVL3vuWnXqILG4L2YNDC0+1giAFD47jV3uxugzDdHdtsXJava4cAS4xnGcZdoNVp1GXtmTfpcR3wObXbUvshzeJSsd0j41531vS9N7/AAdr0m/qLC7nd1WxTSAQkltWY7d+dU003XBf/ljd9anJvPJxZ3XHHsTKcE68OetSnOU/aTJRhDEuQp/Zryj1nMuMn8qZVNnyL9atdkNdSMDyguccZb5459gqtK2zafcLmpQTiSWfr2pR3JEfD51dc2lH7a8BmmkLkbpABKtN81DxjkEB7Y5Z1IISUhW4hJGfcKWslW0bx3p8lm7rSEtpxrTmSB8qvVKMY4KTTb4CVbmY9ADEUAwBtWCEoUCkFKpExJMSInWsLkuGPaLmTjjOSaz7QslKcSoVGYIOR351aNsSlmjsUnxwFwa0byhR/AIswkvdivU1zYf7/wDJCILiXFncPM+aRFY6B7aJP7BDWMQ4g8fzFFKasyQD3CbJaVKj6tfoa9Q/36/tHNb/AE930y1Y7a2pxMLHeY3865OmqnGTOvC6DgHzbGxqtP8AmHzphRfwY74/JQtN/tJdS3iScW/EMq0VDayT1I/ITU4MJIIOR0peaxF5LRw3wZ2xdW1j98Z+B+KarpGpU5+zW7CwF73u5LqCCM4yO8HdTVVrhLPgTuqU44XcobK2srbUhXvIOHu/U1pqYbZKS8mOknui4y/oB25ro3n2x7qkFQ8lfOsPUoq7ROXwa6D9rWqPhmh2WVNnA4FQ85+Nc30+SlQsnT1qxa8BRqzpTOEATrTygl2Fd7fclNWIM9fD/RvhQ1Iy8CKQvk4z4HaIqUOQhc1lKEyr3lZ926mKIYWWYXTUnx4CVbmJBa0pKFBXuxnVJ4xyTHOeDMqW1OSVx+IT4RXOaryN+/yGLPYWnEJIkgSdc+YPgKchVXKKMHNp8hQVuljsZD1ICoIAm0/R9GC4CTPVAMGe3hWVuNvI7oup1PY8fJn2UsYAtbaox4VQowBAMnLt8Kwio4Q7ZK1exSWMZNwgZCNKb8HHffLBVh1d7D6mudX3mVRQulX+Hc/EP9NJ6T8E/wCyEToUApsnQCT4k0xWs2QJbwhrdfNmcThXJ8MuYzrvxptjloTndVNYZjk9H0ghRCc8/PcanSu1y9yM8V7OGXApuffWezF8DT3PwJraC7cmXE4Q5GIfe4jlV45w/BpbjCwFrNbHG0laCSiYVPPdSuqjCUHF9y2lsshJNdgq3bEqcs6xvOfLOCPM1y9OlXW4/B2nJ2YZp/akH7QqnXhgOnIzVwPpRaLTKgBiMf5lU7qtRCNcXJnO0dU5WySKd5PBy1nDmCjDw+zn60vdcpaRJeRimDWsbfhB262lNN4RGs51ztLHpwwdS9qyeS30y+XhTHVZjsgMi1LJIyyqVayXVHGSvabMpbiVnD1fz+dZSzJ5LxajFoudKvlWvUZlsiT2ZzEM9a2hLJlZHDOLxA6JcmBFRZjaEe4AbtiA0UFsFWeeXjxpFSiotYGtjlLKZbuq8EpCUQZJ1yiTWtNvGEjKyt98h0U6jAegBUAAdqEKAbcAkNqkjwOfhWN2cLCHdE1mUX5Rnza1OBbaU5uuYuJGf6z5Vjub4SH3Qqkpt9kbppMADgKbS4OLJ5k2DLEPrHR+L1/OufX/ACmiiBd1H6lwfvI/XlSWl/DZ/ZCGvNcNnk2R4g/On9Et18DHUPFbLWzd2tqYQpSQSZM/xEfCu1qbpKbSZhpaYutSaObPZ09OE4RGfofkK59d09/c6MaYKHCDosyB9kVvvl8mSrj8GbdANobEZFXxrdSai2Xsrj2wQ7L2ZLlnfSoSCf8ATke41pq3iSOdo1uhJME3IZUgHcseZE0vKuO1v5HNNOXKNc62MUDSuNOlb1GJ0YzexyZn9nGULW8pcjrZR2qn1FO6yiqzZCfwJaOU4uUojWMJ9qdUn3UEjukD0Bq19UKtPGMSNLKVmom5Gg9qHA0rnge6fIvauRqck9NfIzTsKJzz8aF3JlHjBL7WOB8KnJTpD+1jgfCjIdItXeer30xWYWrEju3O4UKVEwNONWseI5KJcgOxvziCmkE4SpIwxMcOI18KThPhvBvKP2FLsCFpCwhKTyAyPbTNe2S7Gc8p4yX62Mx6AFQAK2hvAstgpAKlGBOgy1rOyTiuBnS0q2eH4M63bbQ1DhQAk/uJAPeMxS8Zzjy0dGVVFjcIy5RsmXMSQoaEA+Imm/GTjNYbB1lyfV3+tIQ4ukVSBF0/snRzR6mufp37LF9kEV7H6pf4R6gV0fTv9REX1f4mHtnB/hmvw/E11dT+SRbS8VRKrQ/xPZPoa56eJj6/GGnTCSeANNGK7mYcTD7J4kf1UwuYsm1nGyzmFm0cj/pira6WMM5+gX8kB9nk/WI5uDyzqGvYbaZ5yzXuqhazwCj4Jrk05eoH7XihgDY4wrP7RM+ANa6uTWtUfCRho450rl9jXYn/ABVoSeJ/q/Om9fzTFoX9P9t80Hm9BXJhlrk6uXnB3VyCNHvH9camKZZ5wTRUsp7hVBGWWLv0PbTNXKyZXZzySW79mrLFkcuNWnnbwUj3M6l50FJwmUiAcJ050l+432GdsfLDdzslLYxakk+NNUJqPJhY05cF+tzMVADE0AY68zanZStskA5QnTsIpSe+R19PGiCzv5I7Qm1OJCFoUUgjIpiY0mKh9SSSZpH9NBuUXybCzzhTIgwJHAxpTaftOLJ5bwD7D1nlq3Z+uVIVc2yfghAixGA8P3h6qrmUv8iKkd6CGl/hn0Irq6DjURyL6v8AEw5s0qbM32H+oiupqfyMnSc1IgsedoUdwJrn/wC86L4rwFrT7iuw+lNowj3M7aj9ZZz+8R/MPnW0f4smzuCrA9hD7Y3r9MXxilvWLsKtLyLel1c2NkFxqCVIJOWODyyifMU7dhQSXwV0beH/AGalxvEHAPuKjwrkaWWdQzo6h4qf9AHZoBWFOmZ9Kn1BtayK+TH06f8A2j+cjXqj2a1BQzSoAn0NPrbZVszyhWWa7uouzCybQgxH2hI4VynYovY+DsQ98dyJYHPxqwDYJIGYnnnVXnwwJPZuZ8anpv5I3/QjZuZ8ajZ9hv8AouXX9ocD86Y074wYX8tFi2uFLalDUDKtpt44MIrLM+myuKR0uLLM+8Z+VJbJtbsjW6Ke0M3O8pTYKuYnjzpunO3kXmlngvVqUHoAjdTIIBjnw51DWQTx3Mc42A2WzaQVY5zxkaQRIpV4axk6yk92dnGCn7Mn/wBwj/uf7aoopeTeVi2/j/8ARrLTaMDaUBWIlIz5RE99X1N22Kiu7OJN5bJrubShOZEnXMeFRRGEI5zyVRnmVddwcVfE/OuNXJdSaKeS1tFZyGcX/wAYB7RFdumvbbCRlqvxshui9UpszacQB608R1jXTvWbGV0VlfSW5jMX020SdZ/F8qVVEnPKQzPUVdslk7WNR7qu786Zjppvky69afcC3hfTcNq63VWSdOXPkfGto6aeGilmsqbxkGt3y0HXSAtQWqUgQJknjWGu9MVyi5PsU9P1jUpKKI7DaDiU2WlDEZEzI8uGVMPSrYpJkU6lRtcJGxuNa0g48MRkSpMnlkeVITo2y3QQ9K2M49wFh6F9SQoYVGQQdPCp1eheoirF3QtptZCiex9g0u4y4nNQIOhmfOufp9NbTJts6V1tV0eEUrDcbyHAkiUazOX6yFdC6uqyO5dxCidlctr7B72FXDzpTpM6HWQjYl5ER41WVLDrR7D+zucB40KqZHUgL2dzgPGp6UgdkCxYWCmSrU/r41rTDauTK2ak+Ca0oKkEJMEjI1ecW1wZp4fID/sd2IkRwxGKTenn8jCuj8Etlux5KknHAB3KOnCKvCmcX3KzsjLwHBThgPQAxFQwAitmWiSZV4/lWPQXkdjr7YrA3912eK/H8qlURRL9Qtawwg5dqDGogAZHcNKrPTxkIye5kBudP3j4Csv0cfDIwVrpu5SXVlacvsk9utKaTSyha3IEgrbbOHEKQdFAiuxF7XkrOKlHDM+jZBEe+fA/7qZep+hNaKOO5Za2VZGsnw+VD1UvCLrRwLKNn2R9me/5VR6iZotNBHariYP/AJfmfnQtRZ8g9NW/B3d90tsklCYJ7PlVbLZz7lq6YQ7EN63Ih4yclcavXfKHBS7TQs58g7+6x/8AVPn862/WfRj+i+x/7pJ3rJ7QT8aj9a+yRH6Fd2w9YbMG0JQMwkRSs5OUsjsIqMcIsVUuKgBUAKgBUAKgBUAKgBUAKgBUANQAqAQqAFQBy4sAEkgAZknQUYyHgisdrQ6nE2tK06YkkKHPMUNY7gmn2J6gBVJBHaH0oSVqISlIkkmAANSTuFC57A3juVLnvhm1N9JZ3EuomJTuI1BBzBqzi13IUk+xfqmScD1JIqAIn3koSVKUEpGpJgDvNCWXgh8I6acCgCCCDoQZB76MYJR3UAKpAagBUAPQAqAFQA01D7AKpAegBUAMaAPF/ptv5xS0WYIeaQhRUVkFLbxwDDgV9rDJkbiRTmmrT5YtfNrhBK7PpJUxdza3bM+paEtNpW51EPkoUStLhBkdQmQDqKq9Pulwy3VxHkKWX6UWXbTZmG2lK6cIxKxD6tSxIRhE4iN+YjnVJadpPIK5MgtH0p43FosdhftYQYUpIIEbyAlKiN8TE0LT8e54B2/BUvHb9m8LutzaULadSwolC4zTkFQRrBMEZa1dU7Jxfgh25jgyOwO3aLtsjqOiU84t7GEg4EhPRoTiUuDvByANbX07pGddm1YPWdjttWLe044kFtTWbqFQSkQSFAj3knCrP900pZS4PDGIWKSyjNf+LJcxKstgtD7KJxuZgAAST1UqjLOCRV1p15ZSVz8Itp2+sduu+2KW24EttHpWiQFKSqUjCoZZnKd1DplCSXySrFOIP+jS/bHZrtffCXGUtu/Whag4pSylASEEBIMjCkCBmO+ptrk57SKpJRyRn6ZROIWF3oAY6THnOsRhwzG7HNStN9kdfjJ6Hs7fzVtYS8wSUnIg5KSRqlQ3EUvOLi8M2jJSWTnaK/UWRsLWCokwlI1Ud/YBvNTCDn2CUkjAbTbWJtdnCOjLaw4Fa4kkBKxrAzkjdTNVW2WWZznmIauHaJuyXeyXJUpRcCUjUgOKk56AVlODlN4JUsRJ29vMJSX7K602v3V5kEcYKRPHKah0vwT1F5Cl+7WM2dCFZuFwYkBMZp+8SdBVY1OTJc0gVd236VLSl1lTWMgJVOIZ6EykZdk1aVGFlMqrOcFy/NsUMu9C22p92YwpyAOuGYJJ7BVY0trJZzw8D3Rtih10MutLs7pyAXoTuTJAIJnLKplVhZBT5wUh9IbQU6FNqASYRBBK+tGkdXjrpVug8ZIdiHuzb5LpUksrC4UUpScZXAnCMhnE7t1Q6WlkhWZMrd9+uJt6nsLq8S3JaElcQrCjD+7l/lraVa6eSik9xtL22zbZKEBta3lJSejGRSVAQlX72YyA3jjWEaW+TVzObt20Sp0NWhldnWqIxZjPSZAInjEVLpeMohWLODWA1gaCNSB5L9P6D0dkVGQW4J5lKSB4JV4U3pHiTF9R2TM/tRfLD1x2JptwKcYLKHUwQUnoVjORnmDmJ0rSuDVrkZ2yUorBsPo0u5hi6k2wMIW+EPLK8ILhhSoQFESBCQIrG+TnZjPBtWkoZMXcm1Fpti3OkvFq7mwMRCEIQF4j1gjMKKo34icxrWsq1FLCyYxsbyZ3Z0526CVD2R+CdT10Znma2n/tKLuzSfRvtJYrLZbW3agMbmaZQVdInBhDYgGOtiOcDr1TUwk7FtLVySi0yt9FtscsrdvtaUFYZs4BB90qKgUgxuACieXbUamKk4xJqyk2iS6doH7S29015osLSB+ybQ2guSDIaSmDJiMiTJFEq1FrCyRGTaYF2XXFjvPnZ2hHa+gfGr2/kgRW/ayayWZarlfUkEpbtqFORuT0GEKPIKUPGpeFcskRi3WHrNtPZBcC7ISDaDiSG8JzJexhyYiAM5ndFY9OXW3eC6nHpYNX9A9nWmxvLVIQ4+Sid8ISlSh3iP4ay1Uk58GunT2lr6VmVSwr7MLTyBOE+cfy0aZ9y1nYGbR3xZ3bEw00IcRhKhhIwAIIVJiDJIOVXrhJTbZSUltwBryYV7NZVn3ClxI4SHVkjtgjwrSEluZEuyDN64XGU9LeQcTkoIDIKgYI0SrIgEjOsouSk8Is3HHJR2ksYZXZzJcaLLZQTliElRTG73tP3qhXRXfuXjTKfKNjeG1liWtlIb6c4k4ep+zJIgjEJmSMhWUa5YbBzSeDHOtravFwKd9nV0rh6UjEAFYilUHUEK8zTKea8IyfEgkbG05bGukt/TuFaIKGuBlIxhUDt3VllqHYu17gdsza0tWwrUnFHSQMtTInPtPjRqLNtaNNNS7J4J7qdCr1SpIhKnlEDTWToKsmnTkpKMoWbRWS0pYvZbjpwJS++SSCYCg4EmACc8SfGp5dRRP3Ed9KIvEr6TowtYWh3DiASpIwrA+0BMcoqYP2YJf8i1eVjaddbS9eIeUSEAoamJOQKkqgZmqKUoxfANHqidKUeTdHVSBSvS62rQgtvtpcQdUqEjLQ9vOpi2nlFZJMDtbB3ellTAsyOjWQVAlZUSJwnGVY5EmDOU1bqzz3I6cQ3YrChptLTSQhtAwpSBkBwqjbbyWwBUbC3eHemFkaDmuhwgzMhE4Qqd8TWnVnjGSuyOc4J2tkLElbqxZ28T4Ul0wSFBXviCYAVqYAnfVXZN+Sdke5C5sNYFMpYNlbLaJwjrYhJlRC5xZ7886nqz7pkbIhOwXQyy10LTaENZ9QJGEz70jeTvJqrlJvLJSSWAZY9iLA070zdlbS5kQYJCSNClJOFB/CBV3bPGMlenH4MFtncAbW8zY7OlItGEOpTqrNK04cR6oxyYEDxrJXyVnLH69NCVO5k+ytgfu5BbdSlIdONbXVUCmAghRE5wD5VS+6W9clqdPXOt4Cl9bDWQuIcbszCEqGJSlKIRPNsqwcPs1pO+zsmYU1UxzuWX4LKrycs6kpQ8l1AAySBhA+6I0y4GlHZLdyxyNMJxbawdXreK1PONqAcQeqGyAUzHVMcQYM1LtmpcER01cqlJnFm2fU3Zlp6BsFxQBxYQoJidScoUJGeWtauy1eTFxpc+2SK1tllpLYeacRp0QCVpTGehkfHOs3bZF5ybQrrsbW3AauHZ+yLbQ77OgKVrOJQBBIyCiQNNKajdOcctnPsqjCTSBO2FlV0gDpStJkoGEDCmch6UpbvydHRuDj2EmwJsSEqShsurMoXElAjOJ35itJ3WKGGzKFFdtjeOxFe1gdW2h5/C4FRE6gHMZgCB2GqdW2Eco1jCmcnDB2X2WWm1WdpLTiwcSveUkAwcKlSc6tZqJuC5M6tHFWNPsina7qU0OkW2kFw4sU9aSCYPCZms7Z2OKT7DFKqU3sJpQ0llbbaQ+UklyJMY1JAAOUx9qJjKryulGG1GUdNGyyU2NfN1KQtDloSl0qzzkzEdVUROtHVtq4yRGmm7iKJ7/tSXihsoSloBGGUgkAgGQYkAaZcKHfLPtCrSV7eVlkuz9zJbeQWSy4N5yxpG+ArrDuq6sn5eTKyFcV/Fo3IrUT7rg6oJFQAqAFQAooAVACoAVADRQBiNocXtnU97qYe2MvOlLf5nU0yTo57cnFpYtFqdAW2Ux1TkQEiZJk1DUnJBGVVMHhkm0VhcDwOBS2wEgQCQAAAU5aaedWsg88opRbDY88MrXnYVnCpFnU2kiAnMknirxqsofRpXbGMWnLJdasTntwOAxiCpjKMPHyqyg1PsZuyHQcS5thZHFhBQCpImQJ13GBV7lJ9jLSThH+QHfsalMpKbOpGGMSsyVZRkNYz9KzlF44Q1XNRm8zNZs40U2dsKBBg5HXNRPxretNR5Odc05vAJ2xsK1lC0pKgAQYEkb9Kpcm+wxo5xjxIrWuzPWlhCujKVN9UD7yYGYmN4qjUprsXrnCqxrPBXtDz7rSGOhV1Yzg6AQnXIdtR78bS0Y1wk55Jby2fWllspGJSQrGBzM5cY0onVLAVamLm1LyRW5y0PspxNEJbjMJMqOkx8qJ7nFLBNXSrsbyPabld6JpaUnEEwpMZjrFSTHYamUZYzgiF8VNrPDFb12i1FCehKcOUwQJMSSToMqhqUn2Jgq6U2pFq3sLbKULYDzSUpAUAcWmfWGmc5aVZxfZoxhJS5UsMpXfdzi30rbbU0gKB605DfmdZ4VSMWpcG1lsVXiTyzdim/BzB6kBUAKgBUAKgBUAKgBUAKgDF3v/ANentb+FJ2/kOjV+D/k2Ap05fk6oLMVQQhUEsRqQYwoIXccUFvAjVSGKrFWIVBZCNSQxhUAJVSDHoAYUB5HoAegnw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NI"/>
          </a:p>
        </p:txBody>
      </p:sp>
      <p:pic>
        <p:nvPicPr>
          <p:cNvPr id="1036" name="Picture 12" descr="C:\Users\Usuario\Desktop\descarg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592384"/>
            <a:ext cx="1743075" cy="1897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195736" y="551723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b="1" dirty="0" smtClean="0"/>
              <a:t>Tegucigalpa, Honduras</a:t>
            </a:r>
          </a:p>
          <a:p>
            <a:pPr algn="ctr"/>
            <a:r>
              <a:rPr lang="es-NI" b="1" dirty="0" smtClean="0"/>
              <a:t> 6 de </a:t>
            </a:r>
            <a:r>
              <a:rPr lang="es-NI" b="1" smtClean="0"/>
              <a:t>noviembre  2013</a:t>
            </a:r>
            <a:endParaRPr lang="es-NI" b="1" dirty="0"/>
          </a:p>
        </p:txBody>
      </p:sp>
    </p:spTree>
    <p:extLst>
      <p:ext uri="{BB962C8B-B14F-4D97-AF65-F5344CB8AC3E}">
        <p14:creationId xmlns:p14="http://schemas.microsoft.com/office/powerpoint/2010/main" val="12107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6984776" cy="1143000"/>
          </a:xfrm>
        </p:spPr>
        <p:txBody>
          <a:bodyPr>
            <a:noAutofit/>
          </a:bodyPr>
          <a:lstStyle/>
          <a:p>
            <a:pPr algn="l"/>
            <a:r>
              <a:rPr lang="es-NI" sz="2800" b="1" dirty="0"/>
              <a:t>Vulnerabilidad y abusos: El caso especial de </a:t>
            </a:r>
            <a:r>
              <a:rPr lang="es-NI" sz="2800" b="1" dirty="0" smtClean="0"/>
              <a:t>las trabajadoras </a:t>
            </a:r>
            <a:r>
              <a:rPr lang="es-NI" sz="2800" b="1" dirty="0"/>
              <a:t>domésticas migrantes (TDM)</a:t>
            </a:r>
            <a:endParaRPr lang="es-NI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NI" dirty="0"/>
              <a:t>Desigualdad de trato entre TDM y trabajadores nacionales (por ej. </a:t>
            </a:r>
            <a:r>
              <a:rPr lang="es-NI" dirty="0" smtClean="0"/>
              <a:t>Respecto a </a:t>
            </a:r>
            <a:r>
              <a:rPr lang="es-NI" dirty="0"/>
              <a:t>la protección social)</a:t>
            </a:r>
          </a:p>
          <a:p>
            <a:r>
              <a:rPr lang="es-NI" dirty="0"/>
              <a:t> Vulnerabilidad a los abusos</a:t>
            </a:r>
          </a:p>
          <a:p>
            <a:r>
              <a:rPr lang="es-NI" dirty="0"/>
              <a:t> Muchos países vinculan el permiso de trabajo de la TDM al nombre del</a:t>
            </a:r>
          </a:p>
          <a:p>
            <a:pPr marL="0" indent="0">
              <a:buNone/>
            </a:pPr>
            <a:r>
              <a:rPr lang="es-NI" dirty="0" smtClean="0"/>
              <a:t>      empleador</a:t>
            </a:r>
            <a:r>
              <a:rPr lang="es-NI" dirty="0"/>
              <a:t>; la pérdida de empleo supone la pérdida del permiso de</a:t>
            </a:r>
          </a:p>
          <a:p>
            <a:pPr marL="0" indent="0">
              <a:buNone/>
            </a:pPr>
            <a:r>
              <a:rPr lang="es-NI" dirty="0" smtClean="0"/>
              <a:t>       trabajo</a:t>
            </a:r>
            <a:endParaRPr lang="es-NI" dirty="0"/>
          </a:p>
          <a:p>
            <a:r>
              <a:rPr lang="es-NI" dirty="0"/>
              <a:t> Algunos países requieren que la TDM resida en la casa de su</a:t>
            </a:r>
          </a:p>
          <a:p>
            <a:pPr marL="0" indent="0">
              <a:buNone/>
            </a:pPr>
            <a:r>
              <a:rPr lang="es-NI" dirty="0" smtClean="0"/>
              <a:t>       empleador</a:t>
            </a:r>
            <a:endParaRPr lang="es-NI" dirty="0"/>
          </a:p>
          <a:p>
            <a:r>
              <a:rPr lang="es-NI" dirty="0"/>
              <a:t> La retención del pasaporte por el empleador se puede utilizar como una</a:t>
            </a:r>
          </a:p>
          <a:p>
            <a:pPr marL="0" indent="0">
              <a:buNone/>
            </a:pPr>
            <a:r>
              <a:rPr lang="es-NI" dirty="0" smtClean="0"/>
              <a:t>      forma </a:t>
            </a:r>
            <a:r>
              <a:rPr lang="es-NI" dirty="0"/>
              <a:t>de control</a:t>
            </a:r>
          </a:p>
          <a:p>
            <a:r>
              <a:rPr lang="es-NI" dirty="0"/>
              <a:t> Las TDM corren el riesgo de abusos por parte de las agencias de</a:t>
            </a:r>
          </a:p>
          <a:p>
            <a:pPr marL="0" indent="0">
              <a:buNone/>
            </a:pPr>
            <a:r>
              <a:rPr lang="es-NI" dirty="0" smtClean="0"/>
              <a:t>       empleo </a:t>
            </a:r>
            <a:r>
              <a:rPr lang="es-NI" dirty="0"/>
              <a:t>no acreditadas</a:t>
            </a:r>
          </a:p>
          <a:p>
            <a:r>
              <a:rPr lang="es-NI" dirty="0"/>
              <a:t> Las TDM suelen no ser cubiertas por los esquemas nacionales de salud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0040"/>
            <a:ext cx="1763688" cy="132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344816" cy="1143000"/>
          </a:xfrm>
        </p:spPr>
        <p:txBody>
          <a:bodyPr>
            <a:noAutofit/>
          </a:bodyPr>
          <a:lstStyle/>
          <a:p>
            <a:pPr algn="l"/>
            <a:r>
              <a:rPr lang="es-NI" sz="3200" b="1" dirty="0"/>
              <a:t>Derechos de sindicalización y negociación colectiva </a:t>
            </a:r>
            <a:r>
              <a:rPr lang="es-NI" sz="3200" b="1" dirty="0" smtClean="0"/>
              <a:t>de los </a:t>
            </a:r>
            <a:r>
              <a:rPr lang="es-NI" sz="3200" b="1" dirty="0"/>
              <a:t>trabajadores domésticos</a:t>
            </a:r>
            <a:endParaRPr lang="es-NI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>
            <a:noAutofit/>
          </a:bodyPr>
          <a:lstStyle/>
          <a:p>
            <a:r>
              <a:rPr lang="es-NI" sz="2000" dirty="0"/>
              <a:t>Convenio N º 87 también aplica al trabajo domestico</a:t>
            </a:r>
          </a:p>
          <a:p>
            <a:r>
              <a:rPr lang="es-NI" sz="2000" dirty="0"/>
              <a:t> Dificultades para ejercer estos derechos:</a:t>
            </a:r>
          </a:p>
          <a:p>
            <a:r>
              <a:rPr lang="es-NI" sz="2000" dirty="0"/>
              <a:t> </a:t>
            </a:r>
            <a:r>
              <a:rPr lang="es-NI" sz="2000" dirty="0" smtClean="0"/>
              <a:t>Aislamiento; </a:t>
            </a:r>
            <a:r>
              <a:rPr lang="es-NI" sz="2000" dirty="0"/>
              <a:t>Organizaciones con limitados </a:t>
            </a:r>
            <a:r>
              <a:rPr lang="es-NI" sz="2000" dirty="0" smtClean="0"/>
              <a:t>recursos; </a:t>
            </a:r>
            <a:r>
              <a:rPr lang="es-NI" sz="2000" dirty="0"/>
              <a:t>Baja afiliación </a:t>
            </a:r>
            <a:r>
              <a:rPr lang="es-NI" sz="2000" dirty="0" smtClean="0"/>
              <a:t>sindical; </a:t>
            </a:r>
            <a:r>
              <a:rPr lang="es-NI" sz="2000" dirty="0"/>
              <a:t>No reconocimiento de sus organizaciones como </a:t>
            </a:r>
            <a:r>
              <a:rPr lang="es-NI" sz="2000" dirty="0" smtClean="0"/>
              <a:t>legítimos representantes </a:t>
            </a:r>
            <a:r>
              <a:rPr lang="es-NI" sz="2000" dirty="0"/>
              <a:t>de </a:t>
            </a:r>
            <a:r>
              <a:rPr lang="es-NI" sz="2000" dirty="0" smtClean="0"/>
              <a:t>trabajadores; </a:t>
            </a:r>
            <a:r>
              <a:rPr lang="es-NI" sz="2000" dirty="0"/>
              <a:t>Baja organización de asociaciones de </a:t>
            </a:r>
            <a:r>
              <a:rPr lang="es-NI" sz="2000" dirty="0" smtClean="0"/>
              <a:t>empleadores  y el  </a:t>
            </a:r>
            <a:r>
              <a:rPr lang="es-NI" sz="2000" dirty="0"/>
              <a:t>No reconocimiento de su derecho a negociar colectivamente</a:t>
            </a:r>
          </a:p>
          <a:p>
            <a:r>
              <a:rPr lang="es-NI" sz="2000" dirty="0" smtClean="0"/>
              <a:t>Brasil: Primera organización  de TD  formada en 1936, Sao Paulo. </a:t>
            </a:r>
          </a:p>
          <a:p>
            <a:r>
              <a:rPr lang="es-NI" sz="2000" dirty="0" smtClean="0"/>
              <a:t>Federación Nacional </a:t>
            </a:r>
            <a:r>
              <a:rPr lang="es-NI" sz="2000" dirty="0"/>
              <a:t>de Trabajadoras Domésticas (FENATRAD), fundada </a:t>
            </a:r>
            <a:r>
              <a:rPr lang="es-NI" sz="2000" dirty="0" smtClean="0"/>
              <a:t>en  1997,cuenta </a:t>
            </a:r>
            <a:r>
              <a:rPr lang="es-NI" sz="2000" dirty="0"/>
              <a:t>con 35 sindicatos afiliados. </a:t>
            </a:r>
            <a:endParaRPr lang="es-NI" sz="2000" dirty="0" smtClean="0"/>
          </a:p>
          <a:p>
            <a:r>
              <a:rPr lang="es-NI" sz="2000" dirty="0" smtClean="0"/>
              <a:t>El </a:t>
            </a:r>
            <a:r>
              <a:rPr lang="es-NI" sz="2000" dirty="0"/>
              <a:t>sindicato de TD en </a:t>
            </a:r>
            <a:r>
              <a:rPr lang="es-NI" sz="2000" dirty="0" smtClean="0"/>
              <a:t> Sao Paulo </a:t>
            </a:r>
            <a:r>
              <a:rPr lang="es-NI" sz="2000" dirty="0"/>
              <a:t>representa 8,000 TD, ofrece apoyo a través de solución </a:t>
            </a:r>
            <a:r>
              <a:rPr lang="es-NI" sz="2000" dirty="0" smtClean="0"/>
              <a:t>de conflictos</a:t>
            </a:r>
            <a:endParaRPr lang="es-NI" sz="2000" dirty="0"/>
          </a:p>
          <a:p>
            <a:r>
              <a:rPr lang="es-NI" sz="2000" dirty="0"/>
              <a:t> Confederación de Trabajadoras Domésticas de América Latina y </a:t>
            </a:r>
            <a:r>
              <a:rPr lang="es-NI" sz="2000" dirty="0" smtClean="0"/>
              <a:t>el Caribe </a:t>
            </a:r>
            <a:r>
              <a:rPr lang="es-NI" sz="2000" dirty="0"/>
              <a:t>(CONLACTRAHO) está compuesta por organizaciones en </a:t>
            </a:r>
            <a:r>
              <a:rPr lang="es-NI" sz="2000" dirty="0" smtClean="0"/>
              <a:t>13 países</a:t>
            </a:r>
            <a:r>
              <a:rPr lang="es-NI" sz="2000" dirty="0"/>
              <a:t>. Promueve la visibilidad y los derechos de las TD y </a:t>
            </a:r>
            <a:r>
              <a:rPr lang="es-NI" sz="2000" dirty="0" smtClean="0"/>
              <a:t>la cooperación </a:t>
            </a:r>
            <a:r>
              <a:rPr lang="es-NI" sz="2000" dirty="0"/>
              <a:t>con los sindicatos oficiales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72" y="381278"/>
            <a:ext cx="1386408" cy="103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21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110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NI" sz="3600" b="1" dirty="0"/>
              <a:t>La protección </a:t>
            </a:r>
            <a:r>
              <a:rPr lang="es-NI" sz="3600" b="1" dirty="0" smtClean="0"/>
              <a:t>social y </a:t>
            </a:r>
            <a:r>
              <a:rPr lang="es-NI" sz="3600" b="1" dirty="0"/>
              <a:t>el trabajo doméstico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NI" dirty="0"/>
              <a:t>Brecha significativa en la extensión de prestaciones</a:t>
            </a:r>
          </a:p>
          <a:p>
            <a:pPr marL="0" indent="0">
              <a:buNone/>
            </a:pPr>
            <a:r>
              <a:rPr lang="es-NI" dirty="0" smtClean="0"/>
              <a:t>    sociales </a:t>
            </a:r>
            <a:r>
              <a:rPr lang="es-NI" dirty="0"/>
              <a:t>entre TD y los demás trabajadores (salud</a:t>
            </a:r>
            <a:r>
              <a:rPr lang="es-NI" dirty="0" smtClean="0"/>
              <a:t>, </a:t>
            </a:r>
          </a:p>
          <a:p>
            <a:pPr marL="0" indent="0">
              <a:buNone/>
            </a:pPr>
            <a:r>
              <a:rPr lang="es-NI" dirty="0" smtClean="0"/>
              <a:t>    protección </a:t>
            </a:r>
            <a:r>
              <a:rPr lang="es-NI" dirty="0"/>
              <a:t>de maternidad)</a:t>
            </a:r>
          </a:p>
          <a:p>
            <a:r>
              <a:rPr lang="es-NI" dirty="0"/>
              <a:t> En la medida en que el hogar no es reconocido como </a:t>
            </a:r>
            <a:r>
              <a:rPr lang="es-NI" dirty="0" smtClean="0"/>
              <a:t>un lugar </a:t>
            </a:r>
            <a:r>
              <a:rPr lang="es-NI" dirty="0"/>
              <a:t>de trabajo, será difícil de lograr la salud y la</a:t>
            </a:r>
          </a:p>
          <a:p>
            <a:pPr marL="0" indent="0">
              <a:buNone/>
            </a:pPr>
            <a:r>
              <a:rPr lang="es-NI" dirty="0" smtClean="0"/>
              <a:t>     seguridad </a:t>
            </a:r>
            <a:r>
              <a:rPr lang="es-NI" dirty="0"/>
              <a:t>de los trabajadores domésticos</a:t>
            </a:r>
          </a:p>
          <a:p>
            <a:r>
              <a:rPr lang="es-NI" dirty="0"/>
              <a:t> TD que trabajan para múltiples empleadores tienen</a:t>
            </a:r>
          </a:p>
          <a:p>
            <a:pPr marL="0" indent="0">
              <a:buNone/>
            </a:pPr>
            <a:r>
              <a:rPr lang="es-NI" dirty="0" smtClean="0"/>
              <a:t>    mayores </a:t>
            </a:r>
            <a:r>
              <a:rPr lang="es-NI" dirty="0"/>
              <a:t>dificultades para demostrar su elegibilidad </a:t>
            </a:r>
            <a:r>
              <a:rPr lang="es-NI" dirty="0" smtClean="0"/>
              <a:t>   </a:t>
            </a:r>
          </a:p>
          <a:p>
            <a:pPr marL="0" indent="0">
              <a:buNone/>
            </a:pPr>
            <a:r>
              <a:rPr lang="es-NI" dirty="0"/>
              <a:t> </a:t>
            </a:r>
            <a:r>
              <a:rPr lang="es-NI" dirty="0" smtClean="0"/>
              <a:t>   para obtener </a:t>
            </a:r>
            <a:r>
              <a:rPr lang="es-NI" dirty="0"/>
              <a:t>prestaciones sociales, acceder a ellas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13488"/>
            <a:ext cx="1565920" cy="117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644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pPr algn="l"/>
            <a:r>
              <a:rPr lang="es-NI" sz="3600" b="1" dirty="0"/>
              <a:t>¿Por qué un nuevo </a:t>
            </a:r>
            <a:r>
              <a:rPr lang="es-NI" sz="3600" b="1" dirty="0" smtClean="0"/>
              <a:t> Instrumento</a:t>
            </a:r>
            <a:r>
              <a:rPr lang="es-NI" sz="3600" b="1" dirty="0"/>
              <a:t>?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NI" dirty="0" smtClean="0"/>
              <a:t>1) El </a:t>
            </a:r>
            <a:r>
              <a:rPr lang="es-NI" dirty="0"/>
              <a:t>trabajo doméstico está subvalorado, invisible y </a:t>
            </a:r>
            <a:r>
              <a:rPr lang="es-NI" dirty="0" smtClean="0"/>
              <a:t>mal regulado</a:t>
            </a:r>
            <a:endParaRPr lang="es-NI" dirty="0"/>
          </a:p>
          <a:p>
            <a:pPr marL="0" indent="0" algn="just">
              <a:buNone/>
            </a:pPr>
            <a:r>
              <a:rPr lang="es-NI" dirty="0"/>
              <a:t>2) Es desempeñado principalmente por mujeres, muchas de las</a:t>
            </a:r>
          </a:p>
          <a:p>
            <a:pPr marL="0" indent="0" algn="just">
              <a:buNone/>
            </a:pPr>
            <a:r>
              <a:rPr lang="es-NI" dirty="0" smtClean="0"/>
              <a:t>    cuales </a:t>
            </a:r>
            <a:r>
              <a:rPr lang="es-NI" dirty="0"/>
              <a:t>son migrantes</a:t>
            </a:r>
          </a:p>
          <a:p>
            <a:pPr marL="0" indent="0" algn="just">
              <a:buNone/>
            </a:pPr>
            <a:r>
              <a:rPr lang="es-NI" dirty="0"/>
              <a:t>3) Los/as </a:t>
            </a:r>
            <a:r>
              <a:rPr lang="es-NI" dirty="0" err="1"/>
              <a:t>TDs</a:t>
            </a:r>
            <a:r>
              <a:rPr lang="es-NI" dirty="0"/>
              <a:t> son frecuentemente víctimas de violación de sus</a:t>
            </a:r>
          </a:p>
          <a:p>
            <a:pPr marL="0" indent="0" algn="just">
              <a:buNone/>
            </a:pPr>
            <a:r>
              <a:rPr lang="es-NI" dirty="0" smtClean="0"/>
              <a:t>    derechos </a:t>
            </a:r>
            <a:r>
              <a:rPr lang="es-NI" dirty="0"/>
              <a:t>humanos fundamentales (trabajo forzoso, trabajo</a:t>
            </a:r>
          </a:p>
          <a:p>
            <a:pPr marL="0" indent="0" algn="just">
              <a:buNone/>
            </a:pPr>
            <a:r>
              <a:rPr lang="es-NI" dirty="0" smtClean="0"/>
              <a:t>    infantil </a:t>
            </a:r>
            <a:r>
              <a:rPr lang="es-NI" dirty="0"/>
              <a:t>y discriminación)</a:t>
            </a:r>
          </a:p>
          <a:p>
            <a:pPr marL="0" indent="0" algn="just">
              <a:buNone/>
            </a:pPr>
            <a:r>
              <a:rPr lang="en-US" dirty="0"/>
              <a:t>4) </a:t>
            </a:r>
            <a:r>
              <a:rPr lang="es-NI" dirty="0" smtClean="0"/>
              <a:t>Debido </a:t>
            </a:r>
            <a:r>
              <a:rPr lang="es-NI" dirty="0"/>
              <a:t>a las especificidades del trabajo doméstico, sería</a:t>
            </a:r>
          </a:p>
          <a:p>
            <a:pPr marL="0" indent="0" algn="just">
              <a:buNone/>
            </a:pPr>
            <a:r>
              <a:rPr lang="es-NI" dirty="0" smtClean="0"/>
              <a:t>    deseable </a:t>
            </a:r>
            <a:r>
              <a:rPr lang="es-NI" dirty="0"/>
              <a:t>complementar las normas generales por normas</a:t>
            </a:r>
          </a:p>
          <a:p>
            <a:pPr marL="0" indent="0" algn="just">
              <a:buNone/>
            </a:pPr>
            <a:r>
              <a:rPr lang="es-NI" dirty="0" smtClean="0"/>
              <a:t>    específicas </a:t>
            </a:r>
            <a:r>
              <a:rPr lang="es-NI" dirty="0"/>
              <a:t>para los/as </a:t>
            </a:r>
            <a:r>
              <a:rPr lang="es-NI" dirty="0" err="1"/>
              <a:t>TDs</a:t>
            </a:r>
            <a:endParaRPr lang="es-NI" dirty="0"/>
          </a:p>
          <a:p>
            <a:pPr marL="0" indent="0" algn="just">
              <a:buNone/>
            </a:pPr>
            <a:r>
              <a:rPr lang="es-NI" dirty="0" smtClean="0"/>
              <a:t>5) </a:t>
            </a:r>
            <a:r>
              <a:rPr lang="es-NI" dirty="0"/>
              <a:t>La creciente demanda y la importancia del TD (en especial los</a:t>
            </a:r>
          </a:p>
          <a:p>
            <a:pPr marL="0" indent="0" algn="just">
              <a:buNone/>
            </a:pPr>
            <a:r>
              <a:rPr lang="es-NI" dirty="0" smtClean="0"/>
              <a:t>    servicios </a:t>
            </a:r>
            <a:r>
              <a:rPr lang="es-NI" dirty="0"/>
              <a:t>y atención a las personas) para la economía mundial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805947" cy="1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61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es-NI" sz="3600" b="1" dirty="0" smtClean="0"/>
              <a:t/>
            </a:r>
            <a:br>
              <a:rPr lang="es-NI" sz="3600" b="1" dirty="0" smtClean="0"/>
            </a:br>
            <a:r>
              <a:rPr lang="es-NI" sz="3600" b="1" dirty="0" smtClean="0"/>
              <a:t>Puntos propuestos con miras a la adopción del </a:t>
            </a:r>
            <a:r>
              <a:rPr lang="es-NI" sz="4000" b="1" dirty="0" smtClean="0"/>
              <a:t>convenio</a:t>
            </a:r>
            <a:r>
              <a:rPr lang="es-NI" b="1" dirty="0" smtClean="0"/>
              <a:t/>
            </a:r>
            <a:br>
              <a:rPr lang="es-NI" b="1" dirty="0" smtClean="0"/>
            </a:br>
            <a:endParaRPr lang="es-NI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NI" dirty="0" smtClean="0"/>
              <a:t>Definición </a:t>
            </a:r>
            <a:r>
              <a:rPr lang="es-NI" dirty="0"/>
              <a:t>genérica del TD, que permita cierta flexibilidad</a:t>
            </a:r>
          </a:p>
          <a:p>
            <a:r>
              <a:rPr lang="es-NI" dirty="0"/>
              <a:t> Reafirmación de la aplicación de los principios y </a:t>
            </a:r>
            <a:r>
              <a:rPr lang="es-NI" dirty="0" smtClean="0"/>
              <a:t>derechos fundamentales </a:t>
            </a:r>
            <a:r>
              <a:rPr lang="es-NI" dirty="0"/>
              <a:t>del trabajo a los/as </a:t>
            </a:r>
            <a:r>
              <a:rPr lang="es-NI" dirty="0" err="1"/>
              <a:t>TDs</a:t>
            </a:r>
            <a:endParaRPr lang="es-NI" dirty="0"/>
          </a:p>
          <a:p>
            <a:r>
              <a:rPr lang="es-NI" dirty="0"/>
              <a:t> Medidas para garantizar </a:t>
            </a:r>
            <a:r>
              <a:rPr lang="es-NI" dirty="0" smtClean="0"/>
              <a:t>términos </a:t>
            </a:r>
            <a:r>
              <a:rPr lang="es-NI" dirty="0"/>
              <a:t>justos de empleo, </a:t>
            </a:r>
            <a:r>
              <a:rPr lang="es-NI" dirty="0" smtClean="0"/>
              <a:t>en condiciones </a:t>
            </a:r>
            <a:r>
              <a:rPr lang="es-NI" dirty="0"/>
              <a:t>de trabajo decente</a:t>
            </a:r>
          </a:p>
          <a:p>
            <a:r>
              <a:rPr lang="es-NI" dirty="0"/>
              <a:t> Atención específica a las necesidades de los/as </a:t>
            </a:r>
            <a:r>
              <a:rPr lang="es-NI" dirty="0" err="1" smtClean="0"/>
              <a:t>TDs</a:t>
            </a:r>
            <a:r>
              <a:rPr lang="es-NI" dirty="0" smtClean="0"/>
              <a:t> migrantes</a:t>
            </a:r>
            <a:endParaRPr lang="es-NI" dirty="0"/>
          </a:p>
          <a:p>
            <a:r>
              <a:rPr lang="es-NI" dirty="0"/>
              <a:t> Acceso fácil y asequible a los procedimientos de </a:t>
            </a:r>
            <a:r>
              <a:rPr lang="es-NI" dirty="0" smtClean="0"/>
              <a:t>solución de </a:t>
            </a:r>
            <a:r>
              <a:rPr lang="es-NI" dirty="0"/>
              <a:t>conflictos</a:t>
            </a:r>
          </a:p>
          <a:p>
            <a:r>
              <a:rPr lang="es-NI" dirty="0"/>
              <a:t> Medidas oportunas para garantizar el cumplimiento de </a:t>
            </a:r>
            <a:r>
              <a:rPr lang="es-NI" dirty="0" smtClean="0"/>
              <a:t>la legislación</a:t>
            </a:r>
            <a:endParaRPr lang="es-NI" dirty="0"/>
          </a:p>
          <a:p>
            <a:pPr marL="0" indent="0">
              <a:buNone/>
            </a:pPr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13488"/>
            <a:ext cx="1565920" cy="1174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104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6696744" cy="1143000"/>
          </a:xfrm>
        </p:spPr>
        <p:txBody>
          <a:bodyPr>
            <a:noAutofit/>
          </a:bodyPr>
          <a:lstStyle/>
          <a:p>
            <a:pPr algn="l"/>
            <a:r>
              <a:rPr lang="es-NI" sz="3600" b="1" dirty="0"/>
              <a:t>Definición y ámbito de </a:t>
            </a:r>
            <a:r>
              <a:rPr lang="es-NI" sz="3600" b="1" dirty="0" smtClean="0"/>
              <a:t> aplicación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NI" dirty="0"/>
              <a:t>El trabajo doméstico se define como el </a:t>
            </a:r>
            <a:r>
              <a:rPr lang="es-NI" dirty="0" smtClean="0"/>
              <a:t>trabajo realizado </a:t>
            </a:r>
            <a:r>
              <a:rPr lang="es-NI" dirty="0"/>
              <a:t>en el marco de una relación de trabajo, </a:t>
            </a:r>
            <a:r>
              <a:rPr lang="es-NI" dirty="0" smtClean="0"/>
              <a:t>en un </a:t>
            </a:r>
            <a:r>
              <a:rPr lang="es-NI" dirty="0"/>
              <a:t>hogar o para él (incluyendo las tareas domésticas</a:t>
            </a:r>
            <a:r>
              <a:rPr lang="es-NI" dirty="0" smtClean="0"/>
              <a:t>, cuidado </a:t>
            </a:r>
            <a:r>
              <a:rPr lang="es-NI" dirty="0"/>
              <a:t>personal, jardinería, seguridad privada</a:t>
            </a:r>
            <a:r>
              <a:rPr lang="es-NI" dirty="0" smtClean="0"/>
              <a:t>, servicios </a:t>
            </a:r>
            <a:r>
              <a:rPr lang="es-NI" dirty="0"/>
              <a:t>de chofer, </a:t>
            </a:r>
            <a:r>
              <a:rPr lang="es-NI" dirty="0" err="1"/>
              <a:t>etc</a:t>
            </a:r>
            <a:r>
              <a:rPr lang="es-NI" dirty="0" smtClean="0"/>
              <a:t>)</a:t>
            </a:r>
          </a:p>
          <a:p>
            <a:pPr marL="0" indent="0" algn="just">
              <a:buNone/>
            </a:pPr>
            <a:endParaRPr lang="es-NI" dirty="0"/>
          </a:p>
          <a:p>
            <a:pPr algn="just"/>
            <a:r>
              <a:rPr lang="es-NI" dirty="0" smtClean="0"/>
              <a:t>Trabajador/a </a:t>
            </a:r>
            <a:r>
              <a:rPr lang="es-NI" dirty="0"/>
              <a:t>doméstico/a se define como </a:t>
            </a:r>
            <a:r>
              <a:rPr lang="es-NI" dirty="0" smtClean="0"/>
              <a:t>cualquier persona </a:t>
            </a:r>
            <a:r>
              <a:rPr lang="es-NI" dirty="0"/>
              <a:t>empleada en un trabajo doméstico a </a:t>
            </a:r>
            <a:r>
              <a:rPr lang="es-NI" dirty="0" smtClean="0"/>
              <a:t>cambio de </a:t>
            </a:r>
            <a:r>
              <a:rPr lang="es-NI" dirty="0"/>
              <a:t>una remuneración (incluye el personal </a:t>
            </a:r>
            <a:r>
              <a:rPr lang="es-NI" dirty="0" smtClean="0"/>
              <a:t>contratado y </a:t>
            </a:r>
            <a:r>
              <a:rPr lang="es-NI" dirty="0"/>
              <a:t>colocado por una agencia de empleo)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0384"/>
            <a:ext cx="1709936" cy="12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272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1143000"/>
          </a:xfrm>
        </p:spPr>
        <p:txBody>
          <a:bodyPr>
            <a:normAutofit fontScale="90000"/>
          </a:bodyPr>
          <a:lstStyle/>
          <a:p>
            <a:r>
              <a:rPr lang="es-NI" b="1" dirty="0"/>
              <a:t>Términos justos de empleo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NI" dirty="0"/>
              <a:t>La edad mínima de admisión al trabajo doméstico</a:t>
            </a:r>
          </a:p>
          <a:p>
            <a:r>
              <a:rPr lang="es-NI" dirty="0"/>
              <a:t> Los elementos del contrato deberán </a:t>
            </a:r>
            <a:r>
              <a:rPr lang="es-NI" dirty="0" smtClean="0"/>
              <a:t>ser comunicados </a:t>
            </a:r>
            <a:r>
              <a:rPr lang="es-NI" dirty="0"/>
              <a:t>al/la trabajador/a en forma apropiada </a:t>
            </a:r>
            <a:r>
              <a:rPr lang="es-NI" dirty="0" smtClean="0"/>
              <a:t>y fácilmente </a:t>
            </a:r>
            <a:r>
              <a:rPr lang="es-NI" dirty="0"/>
              <a:t>comprensible</a:t>
            </a:r>
          </a:p>
          <a:p>
            <a:r>
              <a:rPr lang="es-NI" dirty="0"/>
              <a:t> Protección efectiva contra todas </a:t>
            </a:r>
            <a:r>
              <a:rPr lang="es-NI" dirty="0" smtClean="0"/>
              <a:t>las </a:t>
            </a:r>
            <a:r>
              <a:rPr lang="es-NI" dirty="0"/>
              <a:t>formas de </a:t>
            </a:r>
            <a:r>
              <a:rPr lang="es-NI" dirty="0" smtClean="0"/>
              <a:t>abuso y </a:t>
            </a:r>
            <a:r>
              <a:rPr lang="es-NI" dirty="0"/>
              <a:t>acoso, y protección del derecho del/la </a:t>
            </a:r>
            <a:r>
              <a:rPr lang="es-NI" dirty="0" smtClean="0"/>
              <a:t>trabajador/a, a </a:t>
            </a:r>
            <a:r>
              <a:rPr lang="es-NI" dirty="0"/>
              <a:t>la privacidad/vida privada</a:t>
            </a:r>
          </a:p>
          <a:p>
            <a:r>
              <a:rPr lang="es-NI" dirty="0"/>
              <a:t> Condiciones no menos favorables que las de </a:t>
            </a:r>
            <a:r>
              <a:rPr lang="es-NI" dirty="0" smtClean="0"/>
              <a:t>otras categorías </a:t>
            </a:r>
            <a:r>
              <a:rPr lang="es-NI" dirty="0"/>
              <a:t>de trabajadores/as asalariados/as </a:t>
            </a:r>
            <a:r>
              <a:rPr lang="es-NI" dirty="0" smtClean="0"/>
              <a:t>en materia de:</a:t>
            </a:r>
            <a:endParaRPr lang="es-NI" dirty="0"/>
          </a:p>
          <a:p>
            <a:pPr marL="0" indent="0">
              <a:buNone/>
            </a:pPr>
            <a:r>
              <a:rPr lang="es-NI" dirty="0"/>
              <a:t> (i) seguridad y salud en el trabajo, y</a:t>
            </a:r>
          </a:p>
          <a:p>
            <a:pPr marL="0" indent="0">
              <a:buNone/>
            </a:pPr>
            <a:r>
              <a:rPr lang="es-NI" dirty="0"/>
              <a:t> (ii) seguridad social, incluida la </a:t>
            </a:r>
            <a:r>
              <a:rPr lang="es-NI" dirty="0" smtClean="0"/>
              <a:t>maternidad</a:t>
            </a:r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8640"/>
            <a:ext cx="1421904" cy="10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621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6912768" cy="1143000"/>
          </a:xfrm>
        </p:spPr>
        <p:txBody>
          <a:bodyPr>
            <a:normAutofit fontScale="90000"/>
          </a:bodyPr>
          <a:lstStyle/>
          <a:p>
            <a:r>
              <a:rPr lang="es-NI" b="1" dirty="0"/>
              <a:t>Condiciones de trabajo decente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NI" dirty="0"/>
              <a:t>Horas de trabajo, compensación por </a:t>
            </a:r>
            <a:r>
              <a:rPr lang="es-NI" dirty="0" smtClean="0"/>
              <a:t>horas </a:t>
            </a:r>
            <a:r>
              <a:rPr lang="pt-BR" dirty="0" smtClean="0"/>
              <a:t>extraordinárias, </a:t>
            </a:r>
            <a:r>
              <a:rPr lang="pt-BR" dirty="0"/>
              <a:t>períodos de descanso </a:t>
            </a:r>
            <a:r>
              <a:rPr lang="pt-BR" dirty="0" smtClean="0"/>
              <a:t>diário / </a:t>
            </a:r>
            <a:r>
              <a:rPr lang="es-NI" dirty="0" smtClean="0"/>
              <a:t>semanal </a:t>
            </a:r>
            <a:r>
              <a:rPr lang="es-NI" dirty="0"/>
              <a:t>y vacaciones anuales remuneradas; </a:t>
            </a:r>
            <a:r>
              <a:rPr lang="es-NI" dirty="0" smtClean="0"/>
              <a:t>no menos </a:t>
            </a:r>
            <a:r>
              <a:rPr lang="es-NI" dirty="0"/>
              <a:t>favorables </a:t>
            </a:r>
            <a:r>
              <a:rPr lang="es-NI" dirty="0" smtClean="0"/>
              <a:t>que </a:t>
            </a:r>
            <a:r>
              <a:rPr lang="es-NI" dirty="0"/>
              <a:t>las de otras categorías </a:t>
            </a:r>
            <a:r>
              <a:rPr lang="es-NI" dirty="0" smtClean="0"/>
              <a:t>de trabajadores/as </a:t>
            </a:r>
            <a:r>
              <a:rPr lang="es-NI" dirty="0"/>
              <a:t>asalariados/as</a:t>
            </a:r>
          </a:p>
          <a:p>
            <a:pPr algn="just"/>
            <a:r>
              <a:rPr lang="es-NI" dirty="0"/>
              <a:t> Cobertura del salario mínimo</a:t>
            </a:r>
          </a:p>
          <a:p>
            <a:pPr algn="just"/>
            <a:r>
              <a:rPr lang="es-NI" dirty="0"/>
              <a:t> Pago del salario a intervalos regulares, directamente</a:t>
            </a:r>
          </a:p>
          <a:p>
            <a:pPr marL="0" indent="0" algn="just">
              <a:buNone/>
            </a:pPr>
            <a:r>
              <a:rPr lang="es-NI" dirty="0" smtClean="0"/>
              <a:t>     	al/la </a:t>
            </a:r>
            <a:r>
              <a:rPr lang="es-NI" dirty="0"/>
              <a:t>trabajador/a doméstico/a; pago de </a:t>
            </a:r>
            <a:r>
              <a:rPr lang="es-NI" dirty="0" smtClean="0"/>
              <a:t>una                    	proporción </a:t>
            </a:r>
            <a:r>
              <a:rPr lang="es-NI" dirty="0"/>
              <a:t>limitada </a:t>
            </a:r>
            <a:r>
              <a:rPr lang="es-NI" dirty="0" smtClean="0"/>
              <a:t>(previamente </a:t>
            </a:r>
            <a:r>
              <a:rPr lang="es-NI" dirty="0"/>
              <a:t>acordada) </a:t>
            </a:r>
            <a:r>
              <a:rPr lang="es-NI" dirty="0" smtClean="0"/>
              <a:t>del 	salario </a:t>
            </a:r>
            <a:r>
              <a:rPr lang="es-NI" dirty="0"/>
              <a:t>en especie autorizado excepcionalmente </a:t>
            </a:r>
            <a:r>
              <a:rPr lang="es-NI" dirty="0" smtClean="0"/>
              <a:t>bajo 	ciertas </a:t>
            </a:r>
            <a:r>
              <a:rPr lang="es-NI" dirty="0"/>
              <a:t>condiciones estrictas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2656"/>
            <a:ext cx="1349896" cy="101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112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3072" cy="1143000"/>
          </a:xfrm>
        </p:spPr>
        <p:txBody>
          <a:bodyPr/>
          <a:lstStyle/>
          <a:p>
            <a:r>
              <a:rPr lang="es-NI" b="1" dirty="0"/>
              <a:t>Otras garantías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NI" dirty="0"/>
              <a:t>Libertad de movimiento - Los/as </a:t>
            </a:r>
            <a:r>
              <a:rPr lang="es-NI" dirty="0" err="1"/>
              <a:t>TDs</a:t>
            </a:r>
            <a:r>
              <a:rPr lang="es-NI" dirty="0"/>
              <a:t> deben tener la libertad </a:t>
            </a:r>
            <a:r>
              <a:rPr lang="es-NI" dirty="0" smtClean="0"/>
              <a:t>de:</a:t>
            </a:r>
            <a:endParaRPr lang="es-NI" dirty="0"/>
          </a:p>
          <a:p>
            <a:pPr marL="0" indent="0">
              <a:buNone/>
            </a:pPr>
            <a:r>
              <a:rPr lang="es-NI" dirty="0" smtClean="0"/>
              <a:t>   </a:t>
            </a:r>
            <a:r>
              <a:rPr lang="es-NI" dirty="0"/>
              <a:t>(i) negociar sobre la posibilidad de residir en el domicilio del</a:t>
            </a:r>
          </a:p>
          <a:p>
            <a:pPr marL="0" indent="0">
              <a:buNone/>
            </a:pPr>
            <a:r>
              <a:rPr lang="es-NI" dirty="0" smtClean="0"/>
              <a:t>       empleador</a:t>
            </a:r>
            <a:endParaRPr lang="es-NI" dirty="0"/>
          </a:p>
          <a:p>
            <a:pPr marL="0" indent="0">
              <a:buNone/>
            </a:pPr>
            <a:r>
              <a:rPr lang="es-NI" dirty="0"/>
              <a:t> </a:t>
            </a:r>
            <a:r>
              <a:rPr lang="es-NI" dirty="0" smtClean="0"/>
              <a:t>  </a:t>
            </a:r>
            <a:r>
              <a:rPr lang="es-NI" dirty="0"/>
              <a:t>(ii) permanecer en el hogar durante el </a:t>
            </a:r>
            <a:r>
              <a:rPr lang="es-NI" dirty="0" smtClean="0"/>
              <a:t>descanso   diario/semanal </a:t>
            </a:r>
            <a:r>
              <a:rPr lang="es-NI" dirty="0"/>
              <a:t>o </a:t>
            </a:r>
            <a:r>
              <a:rPr lang="es-NI" dirty="0" smtClean="0"/>
              <a:t> </a:t>
            </a:r>
          </a:p>
          <a:p>
            <a:pPr marL="0" indent="0">
              <a:buNone/>
            </a:pPr>
            <a:r>
              <a:rPr lang="es-NI" dirty="0"/>
              <a:t> </a:t>
            </a:r>
            <a:r>
              <a:rPr lang="es-NI" dirty="0" smtClean="0"/>
              <a:t>       las </a:t>
            </a:r>
            <a:r>
              <a:rPr lang="es-NI" dirty="0"/>
              <a:t>vacaciones anuales</a:t>
            </a:r>
          </a:p>
          <a:p>
            <a:pPr marL="0" indent="0">
              <a:buNone/>
            </a:pPr>
            <a:r>
              <a:rPr lang="es-NI" dirty="0"/>
              <a:t> </a:t>
            </a:r>
            <a:r>
              <a:rPr lang="es-NI" dirty="0" smtClean="0"/>
              <a:t>  </a:t>
            </a:r>
            <a:r>
              <a:rPr lang="es-NI" dirty="0"/>
              <a:t>(iii) mantener en su poder los documentos de viaje y de</a:t>
            </a:r>
          </a:p>
          <a:p>
            <a:pPr marL="0" indent="0">
              <a:buNone/>
            </a:pPr>
            <a:r>
              <a:rPr lang="es-NI" dirty="0" smtClean="0"/>
              <a:t>         identidad</a:t>
            </a:r>
            <a:endParaRPr lang="es-NI" dirty="0"/>
          </a:p>
          <a:p>
            <a:r>
              <a:rPr lang="es-NI" dirty="0"/>
              <a:t> La disponibilidad laboral inmediata </a:t>
            </a:r>
            <a:r>
              <a:rPr lang="es-NI" dirty="0" smtClean="0"/>
              <a:t>debe considerarse </a:t>
            </a:r>
            <a:r>
              <a:rPr lang="es-NI" dirty="0"/>
              <a:t>como tiempo de trabajo y ser remunerada</a:t>
            </a:r>
          </a:p>
          <a:p>
            <a:r>
              <a:rPr lang="es-NI" dirty="0"/>
              <a:t> Protección contra las prácticas abusivas de las agencias de</a:t>
            </a:r>
          </a:p>
          <a:p>
            <a:pPr marL="0" indent="0">
              <a:buNone/>
            </a:pPr>
            <a:r>
              <a:rPr lang="es-NI" dirty="0" smtClean="0"/>
              <a:t>     empleo</a:t>
            </a:r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0648"/>
            <a:ext cx="1709936" cy="12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593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7088" cy="1143000"/>
          </a:xfrm>
        </p:spPr>
        <p:txBody>
          <a:bodyPr/>
          <a:lstStyle/>
          <a:p>
            <a:r>
              <a:rPr lang="es-NI" b="1" dirty="0"/>
              <a:t>Orientación adicional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NI" sz="2000" b="1" dirty="0"/>
              <a:t>Puntos propuestos con miras a la adopción de </a:t>
            </a:r>
            <a:r>
              <a:rPr lang="es-NI" sz="2000" b="1" dirty="0" smtClean="0"/>
              <a:t> la recomendación</a:t>
            </a:r>
            <a:endParaRPr lang="es-NI" sz="2000" b="1" dirty="0"/>
          </a:p>
          <a:p>
            <a:r>
              <a:rPr lang="es-NI" sz="2000" dirty="0"/>
              <a:t> Elaboración de un modelo de contrato para TD</a:t>
            </a:r>
          </a:p>
          <a:p>
            <a:r>
              <a:rPr lang="es-NI" sz="2000" dirty="0"/>
              <a:t>Medidas específicas para </a:t>
            </a:r>
            <a:r>
              <a:rPr lang="es-NI" sz="2000" dirty="0" smtClean="0"/>
              <a:t>los/as </a:t>
            </a:r>
            <a:r>
              <a:rPr lang="es-NI" sz="2000" dirty="0" err="1"/>
              <a:t>TDs</a:t>
            </a:r>
            <a:r>
              <a:rPr lang="es-NI" sz="2000" dirty="0"/>
              <a:t> que trabajan de </a:t>
            </a:r>
            <a:r>
              <a:rPr lang="es-NI" sz="2000" dirty="0" smtClean="0"/>
              <a:t>noche,  día </a:t>
            </a:r>
            <a:r>
              <a:rPr lang="es-NI" sz="2000" dirty="0"/>
              <a:t>fijo de descanso semanal teniendo en cuenta </a:t>
            </a:r>
            <a:r>
              <a:rPr lang="es-NI" sz="2000" dirty="0" smtClean="0"/>
              <a:t>las necesidades </a:t>
            </a:r>
            <a:r>
              <a:rPr lang="es-NI" sz="2000" dirty="0"/>
              <a:t>culturales, religiosas y sociales de los/as </a:t>
            </a:r>
            <a:r>
              <a:rPr lang="es-NI" sz="2000" dirty="0" err="1"/>
              <a:t>TDs</a:t>
            </a:r>
            <a:endParaRPr lang="es-NI" sz="2000" dirty="0"/>
          </a:p>
          <a:p>
            <a:r>
              <a:rPr lang="es-NI" sz="2000" dirty="0"/>
              <a:t> Liquidación inmediata de los pagos pendientes al término </a:t>
            </a:r>
            <a:r>
              <a:rPr lang="es-NI" sz="2000" dirty="0" smtClean="0"/>
              <a:t>de contrato</a:t>
            </a:r>
            <a:endParaRPr lang="es-NI" sz="2000" dirty="0"/>
          </a:p>
          <a:p>
            <a:r>
              <a:rPr lang="es-NI" sz="2000" dirty="0"/>
              <a:t>Una reglamentación estricta con relación al pago </a:t>
            </a:r>
            <a:r>
              <a:rPr lang="es-NI" sz="2000" dirty="0" smtClean="0"/>
              <a:t>permitido en </a:t>
            </a:r>
            <a:r>
              <a:rPr lang="es-NI" sz="2000" dirty="0"/>
              <a:t>especie</a:t>
            </a:r>
          </a:p>
          <a:p>
            <a:r>
              <a:rPr lang="es-NI" sz="2000" dirty="0"/>
              <a:t> Requisitos mínimos sobre alimentación y alojamiento </a:t>
            </a:r>
            <a:r>
              <a:rPr lang="es-NI" sz="2000" dirty="0" smtClean="0"/>
              <a:t>para </a:t>
            </a:r>
            <a:r>
              <a:rPr lang="es-NI" sz="2000" dirty="0" err="1" smtClean="0"/>
              <a:t>TDs</a:t>
            </a:r>
            <a:r>
              <a:rPr lang="es-NI" sz="2000" dirty="0" smtClean="0"/>
              <a:t> </a:t>
            </a:r>
            <a:r>
              <a:rPr lang="es-NI" sz="2000" dirty="0"/>
              <a:t>puertas adentro</a:t>
            </a:r>
          </a:p>
          <a:p>
            <a:r>
              <a:rPr lang="es-NI" sz="2000" dirty="0"/>
              <a:t> Medidas concretas para la protección de los/as </a:t>
            </a:r>
            <a:r>
              <a:rPr lang="es-NI" sz="2000" dirty="0" err="1" smtClean="0"/>
              <a:t>TDs</a:t>
            </a:r>
            <a:r>
              <a:rPr lang="es-NI" sz="2000" dirty="0" smtClean="0"/>
              <a:t> migrantes</a:t>
            </a:r>
            <a:r>
              <a:rPr lang="es-NI" sz="2000" dirty="0"/>
              <a:t>, p. ej. Un sistema de visitas a domicilio y red </a:t>
            </a:r>
            <a:r>
              <a:rPr lang="es-NI" sz="2000" dirty="0" smtClean="0"/>
              <a:t>de viviendas </a:t>
            </a:r>
            <a:r>
              <a:rPr lang="es-NI" sz="2000" dirty="0"/>
              <a:t>de emergencia</a:t>
            </a:r>
          </a:p>
          <a:p>
            <a:r>
              <a:rPr lang="es-NI" sz="2000" dirty="0"/>
              <a:t> Cooperación internacional para mejorar la protección </a:t>
            </a:r>
            <a:r>
              <a:rPr lang="es-NI" sz="2000" dirty="0" smtClean="0"/>
              <a:t>de los/as </a:t>
            </a:r>
            <a:r>
              <a:rPr lang="es-NI" sz="2000" dirty="0" err="1"/>
              <a:t>TDs</a:t>
            </a:r>
            <a:endParaRPr lang="es-NI" sz="2000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325893" cy="99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818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NI" b="1" dirty="0"/>
              <a:t>¿Por qué es </a:t>
            </a:r>
            <a:r>
              <a:rPr lang="es-NI" b="1" dirty="0" smtClean="0"/>
              <a:t>importante el </a:t>
            </a:r>
            <a:r>
              <a:rPr lang="es-NI" b="1" dirty="0"/>
              <a:t>trabajo doméstico?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89032" cy="4525963"/>
          </a:xfrm>
        </p:spPr>
        <p:txBody>
          <a:bodyPr>
            <a:noAutofit/>
          </a:bodyPr>
          <a:lstStyle/>
          <a:p>
            <a:pPr algn="just"/>
            <a:r>
              <a:rPr lang="es-NI" sz="2800" dirty="0"/>
              <a:t>Antigua preocupación de la OIT </a:t>
            </a:r>
            <a:endParaRPr lang="es-NI" sz="2800" dirty="0" smtClean="0"/>
          </a:p>
          <a:p>
            <a:pPr algn="just"/>
            <a:r>
              <a:rPr lang="es-NI" sz="2800" dirty="0" smtClean="0"/>
              <a:t>La </a:t>
            </a:r>
            <a:r>
              <a:rPr lang="es-NI" sz="2800" dirty="0"/>
              <a:t>ocupación más antigua e importante para muchas</a:t>
            </a:r>
          </a:p>
          <a:p>
            <a:pPr marL="0" indent="0" algn="just">
              <a:buNone/>
            </a:pPr>
            <a:r>
              <a:rPr lang="es-NI" sz="2800" dirty="0" smtClean="0"/>
              <a:t>     mujeres </a:t>
            </a:r>
            <a:r>
              <a:rPr lang="es-NI" sz="2800" dirty="0"/>
              <a:t>en el mundo (casi 20% de las trabajadoras</a:t>
            </a:r>
          </a:p>
          <a:p>
            <a:pPr marL="0" indent="0" algn="just">
              <a:buNone/>
            </a:pPr>
            <a:r>
              <a:rPr lang="es-NI" sz="2800" dirty="0"/>
              <a:t> </a:t>
            </a:r>
            <a:r>
              <a:rPr lang="es-NI" sz="2800" dirty="0" smtClean="0"/>
              <a:t>    en </a:t>
            </a:r>
            <a:r>
              <a:rPr lang="es-NI" sz="2800" dirty="0"/>
              <a:t>algunos países de ALC)</a:t>
            </a:r>
          </a:p>
          <a:p>
            <a:pPr algn="just"/>
            <a:r>
              <a:rPr lang="es-NI" sz="2800" dirty="0"/>
              <a:t> “Invisible</a:t>
            </a:r>
            <a:r>
              <a:rPr lang="es-NI" sz="2800" dirty="0" smtClean="0"/>
              <a:t>”, sub-valorado </a:t>
            </a:r>
            <a:r>
              <a:rPr lang="es-NI" sz="2800" dirty="0"/>
              <a:t>y </a:t>
            </a:r>
            <a:r>
              <a:rPr lang="es-NI" sz="2800" dirty="0" smtClean="0"/>
              <a:t>pobremente</a:t>
            </a:r>
          </a:p>
          <a:p>
            <a:pPr marL="0" indent="0" algn="just">
              <a:buNone/>
            </a:pPr>
            <a:r>
              <a:rPr lang="es-NI" sz="2800" dirty="0" smtClean="0"/>
              <a:t>       reglamentado</a:t>
            </a:r>
            <a:endParaRPr lang="es-NI" sz="2800" dirty="0"/>
          </a:p>
          <a:p>
            <a:pPr algn="just"/>
            <a:r>
              <a:rPr lang="es-NI" sz="2800" dirty="0"/>
              <a:t> Trabajo con serias brechas de trabajo decente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4626"/>
            <a:ext cx="1709936" cy="1282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0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</p:spPr>
        <p:txBody>
          <a:bodyPr/>
          <a:lstStyle/>
          <a:p>
            <a:r>
              <a:rPr lang="es-NI" b="1" dirty="0"/>
              <a:t>Conclusión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NI" dirty="0" smtClean="0"/>
              <a:t>Las normas </a:t>
            </a:r>
            <a:r>
              <a:rPr lang="es-NI" dirty="0"/>
              <a:t>de la OIT </a:t>
            </a:r>
            <a:r>
              <a:rPr lang="es-NI" dirty="0" smtClean="0"/>
              <a:t>:</a:t>
            </a:r>
            <a:endParaRPr lang="es-NI" dirty="0"/>
          </a:p>
          <a:p>
            <a:r>
              <a:rPr lang="es-NI" dirty="0"/>
              <a:t> Pretenden incluir al grupo tradicionalmente excluido de </a:t>
            </a:r>
            <a:r>
              <a:rPr lang="es-NI" dirty="0" smtClean="0"/>
              <a:t>los/as trabajadores/as </a:t>
            </a:r>
            <a:r>
              <a:rPr lang="es-NI" dirty="0"/>
              <a:t>domésticos/as dentro del mercado de trabajo formal</a:t>
            </a:r>
          </a:p>
          <a:p>
            <a:r>
              <a:rPr lang="es-NI" dirty="0"/>
              <a:t> Establecen un equilibrio cuidadoso entre las normas preceptivas </a:t>
            </a:r>
            <a:r>
              <a:rPr lang="es-NI" dirty="0" smtClean="0"/>
              <a:t>y flexibilidad </a:t>
            </a:r>
            <a:r>
              <a:rPr lang="es-NI" dirty="0"/>
              <a:t>en su aplicación</a:t>
            </a:r>
          </a:p>
          <a:p>
            <a:r>
              <a:rPr lang="es-NI" dirty="0"/>
              <a:t> Reiteran la aplicabilidad de los principios y derechos </a:t>
            </a:r>
            <a:r>
              <a:rPr lang="es-NI" dirty="0" smtClean="0"/>
              <a:t>  fundamentales del  trabajo </a:t>
            </a:r>
            <a:r>
              <a:rPr lang="es-NI" dirty="0"/>
              <a:t>a </a:t>
            </a:r>
            <a:r>
              <a:rPr lang="es-NI" dirty="0" err="1"/>
              <a:t>TDs</a:t>
            </a:r>
            <a:endParaRPr lang="es-NI" dirty="0"/>
          </a:p>
          <a:p>
            <a:r>
              <a:rPr lang="es-NI" dirty="0"/>
              <a:t> Demandan un tratamiento no menos favorable en áreas como el </a:t>
            </a:r>
            <a:r>
              <a:rPr lang="es-NI" dirty="0" smtClean="0"/>
              <a:t>tiempo de </a:t>
            </a:r>
            <a:r>
              <a:rPr lang="es-NI" dirty="0"/>
              <a:t>trabajo, seguridad y salud en el trabajo, la seguridad social</a:t>
            </a:r>
            <a:r>
              <a:rPr lang="es-NI" dirty="0" smtClean="0"/>
              <a:t>/ maternidad</a:t>
            </a:r>
            <a:endParaRPr lang="es-NI" dirty="0"/>
          </a:p>
          <a:p>
            <a:r>
              <a:rPr lang="es-NI" dirty="0"/>
              <a:t> Pretenden abordar las necesidades de los/as </a:t>
            </a:r>
            <a:r>
              <a:rPr lang="es-NI" dirty="0" err="1"/>
              <a:t>TDs</a:t>
            </a:r>
            <a:r>
              <a:rPr lang="es-NI" dirty="0"/>
              <a:t> migrantes y el </a:t>
            </a:r>
            <a:r>
              <a:rPr lang="es-NI" dirty="0" smtClean="0"/>
              <a:t>reto de </a:t>
            </a:r>
            <a:r>
              <a:rPr lang="es-NI" dirty="0"/>
              <a:t>la organización colectiva de los/as </a:t>
            </a:r>
            <a:r>
              <a:rPr lang="es-NI" dirty="0" err="1"/>
              <a:t>TDs</a:t>
            </a:r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9482"/>
            <a:ext cx="1613925" cy="121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880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1143000"/>
          </a:xfrm>
        </p:spPr>
        <p:txBody>
          <a:bodyPr/>
          <a:lstStyle/>
          <a:p>
            <a:r>
              <a:rPr lang="es-NI" b="1" dirty="0"/>
              <a:t>¿Qué viene ahora?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NI" dirty="0"/>
              <a:t>Desafíos pendientes</a:t>
            </a:r>
          </a:p>
          <a:p>
            <a:pPr algn="just"/>
            <a:r>
              <a:rPr lang="es-NI" dirty="0"/>
              <a:t> Determinar el ámbito de acción</a:t>
            </a:r>
          </a:p>
          <a:p>
            <a:pPr algn="just"/>
            <a:r>
              <a:rPr lang="es-NI" dirty="0"/>
              <a:t> Promover la libertar de asociación </a:t>
            </a:r>
            <a:r>
              <a:rPr lang="es-NI" dirty="0" smtClean="0"/>
              <a:t>– Superación de </a:t>
            </a:r>
            <a:r>
              <a:rPr lang="es-NI" dirty="0"/>
              <a:t>los obstáculos a la sindicalización de </a:t>
            </a:r>
            <a:r>
              <a:rPr lang="es-NI" dirty="0" smtClean="0"/>
              <a:t>los/as </a:t>
            </a:r>
            <a:r>
              <a:rPr lang="es-NI" dirty="0" err="1" smtClean="0"/>
              <a:t>TDs</a:t>
            </a:r>
            <a:r>
              <a:rPr lang="es-NI" dirty="0" smtClean="0"/>
              <a:t> </a:t>
            </a:r>
            <a:r>
              <a:rPr lang="es-NI" dirty="0"/>
              <a:t>y a la negociación colectiva</a:t>
            </a:r>
          </a:p>
          <a:p>
            <a:pPr algn="just"/>
            <a:r>
              <a:rPr lang="es-NI" dirty="0"/>
              <a:t> Asegurar el cumplimiento de las normas </a:t>
            </a:r>
            <a:r>
              <a:rPr lang="es-NI" dirty="0" smtClean="0"/>
              <a:t>- Viabilidad </a:t>
            </a:r>
            <a:r>
              <a:rPr lang="es-NI" dirty="0"/>
              <a:t>de las visitas de inspección que </a:t>
            </a:r>
            <a:r>
              <a:rPr lang="es-NI" dirty="0" smtClean="0"/>
              <a:t>deben tener </a:t>
            </a:r>
            <a:r>
              <a:rPr lang="es-NI" dirty="0"/>
              <a:t>acceso a viviendas particulares</a:t>
            </a:r>
          </a:p>
          <a:p>
            <a:pPr algn="just"/>
            <a:r>
              <a:rPr lang="es-NI" dirty="0"/>
              <a:t> Diseñar el futuro trabajo de la OIT en materia </a:t>
            </a:r>
            <a:r>
              <a:rPr lang="es-NI" dirty="0" smtClean="0"/>
              <a:t>de TD </a:t>
            </a:r>
            <a:r>
              <a:rPr lang="es-NI" dirty="0"/>
              <a:t>(promoción de nuevos instrumentos</a:t>
            </a:r>
            <a:r>
              <a:rPr lang="es-NI" dirty="0" smtClean="0"/>
              <a:t>, asistencia </a:t>
            </a:r>
            <a:r>
              <a:rPr lang="es-NI" dirty="0"/>
              <a:t>técnica, sensibilización, </a:t>
            </a:r>
            <a:r>
              <a:rPr lang="es-NI" dirty="0" err="1"/>
              <a:t>etc</a:t>
            </a:r>
            <a:r>
              <a:rPr lang="es-NI" dirty="0"/>
              <a:t>)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637928" cy="122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7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:\Users\Usuario\Desktop\descarg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525658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555776" y="692696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5400" b="1" dirty="0" smtClean="0"/>
              <a:t>GRACIAS</a:t>
            </a:r>
            <a:endParaRPr lang="es-NI" sz="5400" b="1" dirty="0"/>
          </a:p>
        </p:txBody>
      </p:sp>
    </p:spTree>
    <p:extLst>
      <p:ext uri="{BB962C8B-B14F-4D97-AF65-F5344CB8AC3E}">
        <p14:creationId xmlns:p14="http://schemas.microsoft.com/office/powerpoint/2010/main" val="17276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>
            <a:noAutofit/>
          </a:bodyPr>
          <a:lstStyle/>
          <a:p>
            <a:pPr algn="l"/>
            <a:r>
              <a:rPr lang="es-NI" sz="3600" b="1" dirty="0"/>
              <a:t>Factores que han incrementado la demanda </a:t>
            </a:r>
            <a:r>
              <a:rPr lang="es-NI" sz="3600" b="1" dirty="0" smtClean="0"/>
              <a:t>de trabajo </a:t>
            </a:r>
            <a:r>
              <a:rPr lang="es-NI" sz="3600" b="1" dirty="0"/>
              <a:t>doméstico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NI" dirty="0"/>
              <a:t>Crisis del modelo tradicional de cuidados</a:t>
            </a:r>
          </a:p>
          <a:p>
            <a:pPr algn="just"/>
            <a:r>
              <a:rPr lang="es-NI" dirty="0"/>
              <a:t> Menor oferta de cuidados en los hogares:</a:t>
            </a:r>
          </a:p>
          <a:p>
            <a:pPr marL="0" indent="0" algn="just">
              <a:buNone/>
            </a:pPr>
            <a:r>
              <a:rPr lang="es-NI" dirty="0" smtClean="0"/>
              <a:t>      -Creciente </a:t>
            </a:r>
            <a:r>
              <a:rPr lang="es-NI" dirty="0"/>
              <a:t>participación de la mujer en la fuerza</a:t>
            </a:r>
          </a:p>
          <a:p>
            <a:pPr marL="0" indent="0" algn="just">
              <a:buNone/>
            </a:pPr>
            <a:r>
              <a:rPr lang="es-NI" dirty="0" smtClean="0"/>
              <a:t>        laboral </a:t>
            </a:r>
            <a:r>
              <a:rPr lang="es-NI" dirty="0"/>
              <a:t>a nivel mundial</a:t>
            </a:r>
          </a:p>
          <a:p>
            <a:pPr marL="0" indent="0" algn="just">
              <a:buNone/>
            </a:pPr>
            <a:r>
              <a:rPr lang="es-NI" dirty="0" smtClean="0"/>
              <a:t>       -Cambios </a:t>
            </a:r>
            <a:r>
              <a:rPr lang="es-NI" dirty="0"/>
              <a:t>en la organización e intensificación del</a:t>
            </a:r>
          </a:p>
          <a:p>
            <a:pPr marL="0" indent="0" algn="just">
              <a:buNone/>
            </a:pPr>
            <a:r>
              <a:rPr lang="es-NI" dirty="0" smtClean="0"/>
              <a:t>       trabajo</a:t>
            </a:r>
            <a:endParaRPr lang="es-NI" dirty="0"/>
          </a:p>
          <a:p>
            <a:pPr marL="0" indent="0" algn="just">
              <a:buNone/>
            </a:pPr>
            <a:r>
              <a:rPr lang="es-NI" dirty="0" smtClean="0"/>
              <a:t>       -Feminización </a:t>
            </a:r>
            <a:r>
              <a:rPr lang="es-NI" dirty="0"/>
              <a:t>de la migración internacional</a:t>
            </a:r>
          </a:p>
          <a:p>
            <a:pPr algn="just"/>
            <a:r>
              <a:rPr lang="es-NI" dirty="0"/>
              <a:t> Mayor demanda de cuidados:</a:t>
            </a:r>
          </a:p>
          <a:p>
            <a:pPr marL="0" indent="0" algn="just">
              <a:buNone/>
            </a:pPr>
            <a:r>
              <a:rPr lang="es-NI" dirty="0" smtClean="0"/>
              <a:t>      -Envejecimiento </a:t>
            </a:r>
            <a:r>
              <a:rPr lang="es-NI" dirty="0"/>
              <a:t>de la población</a:t>
            </a:r>
          </a:p>
          <a:p>
            <a:pPr algn="just"/>
            <a:r>
              <a:rPr lang="es-NI" dirty="0"/>
              <a:t> Falta o insuficiencia de las políticas </a:t>
            </a:r>
            <a:r>
              <a:rPr lang="es-NI" dirty="0" smtClean="0"/>
              <a:t>de reconciliación </a:t>
            </a:r>
            <a:r>
              <a:rPr lang="es-NI" dirty="0"/>
              <a:t>entre trabajo y familia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591" y="188640"/>
            <a:ext cx="1661931" cy="124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1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NI" b="1" dirty="0"/>
              <a:t>¿Cuántas/os trabajadoras/es</a:t>
            </a:r>
            <a:br>
              <a:rPr lang="es-NI" b="1" dirty="0"/>
            </a:br>
            <a:r>
              <a:rPr lang="es-NI" b="1" dirty="0"/>
              <a:t>domésticas/os?</a:t>
            </a:r>
            <a:endParaRPr lang="es-NI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NI" dirty="0"/>
              <a:t>Falta de datos precisos y comparables </a:t>
            </a:r>
          </a:p>
          <a:p>
            <a:r>
              <a:rPr lang="es-NI" dirty="0"/>
              <a:t> Diversas definiciones de “trabajo doméstico” en las</a:t>
            </a:r>
          </a:p>
          <a:p>
            <a:pPr marL="0" indent="0">
              <a:buNone/>
            </a:pPr>
            <a:r>
              <a:rPr lang="es-NI" dirty="0" smtClean="0"/>
              <a:t>     estadísticas </a:t>
            </a:r>
            <a:r>
              <a:rPr lang="es-NI" dirty="0"/>
              <a:t>nacionales</a:t>
            </a:r>
          </a:p>
          <a:p>
            <a:r>
              <a:rPr lang="es-NI" dirty="0"/>
              <a:t> Sub-registro debido a la elevada incidencia del trabajo</a:t>
            </a:r>
          </a:p>
          <a:p>
            <a:pPr marL="0" indent="0">
              <a:buNone/>
            </a:pPr>
            <a:r>
              <a:rPr lang="es-NI" dirty="0" smtClean="0"/>
              <a:t>     doméstico </a:t>
            </a:r>
            <a:r>
              <a:rPr lang="es-NI" dirty="0"/>
              <a:t>no declarado</a:t>
            </a:r>
          </a:p>
          <a:p>
            <a:r>
              <a:rPr lang="es-NI" dirty="0"/>
              <a:t> El TD incluye a hombres, pero las mujeres constituyen </a:t>
            </a:r>
            <a:r>
              <a:rPr lang="es-NI" dirty="0" smtClean="0"/>
              <a:t>la gran </a:t>
            </a:r>
            <a:r>
              <a:rPr lang="es-NI" dirty="0"/>
              <a:t>mayoría (más del 90%)</a:t>
            </a:r>
          </a:p>
          <a:p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805" y="193974"/>
            <a:ext cx="1805947" cy="1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65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3084" cy="1143000"/>
          </a:xfrm>
        </p:spPr>
        <p:txBody>
          <a:bodyPr>
            <a:noAutofit/>
          </a:bodyPr>
          <a:lstStyle/>
          <a:p>
            <a:pPr algn="l"/>
            <a:r>
              <a:rPr lang="es-NI" sz="2800" b="1" dirty="0"/>
              <a:t>¿Qué es el trabajo doméstico? </a:t>
            </a:r>
            <a:r>
              <a:rPr lang="es-NI" sz="2800" b="1" dirty="0" smtClean="0"/>
              <a:t/>
            </a:r>
            <a:br>
              <a:rPr lang="es-NI" sz="2800" b="1" dirty="0" smtClean="0"/>
            </a:br>
            <a:r>
              <a:rPr lang="es-NI" sz="2800" b="1" dirty="0" smtClean="0"/>
              <a:t>Trabajo como cualquier </a:t>
            </a:r>
            <a:r>
              <a:rPr lang="es-NI" sz="2800" b="1" dirty="0"/>
              <a:t>otro, trabajo como ningún otro</a:t>
            </a:r>
            <a:endParaRPr lang="es-NI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NI" dirty="0"/>
              <a:t>El lugar de trabajo es el hogar del empleador</a:t>
            </a:r>
          </a:p>
          <a:p>
            <a:pPr algn="just"/>
            <a:r>
              <a:rPr lang="es-NI" dirty="0"/>
              <a:t> Trabajo que no genera ganancias para el empleador</a:t>
            </a:r>
          </a:p>
          <a:p>
            <a:pPr algn="just"/>
            <a:r>
              <a:rPr lang="es-NI" dirty="0"/>
              <a:t> A menudo, el lugar de trabajo y de residencia del</a:t>
            </a:r>
          </a:p>
          <a:p>
            <a:pPr marL="0" indent="0" algn="just">
              <a:buNone/>
            </a:pPr>
            <a:r>
              <a:rPr lang="es-NI" dirty="0" smtClean="0"/>
              <a:t>      trabajador </a:t>
            </a:r>
            <a:r>
              <a:rPr lang="es-NI" dirty="0"/>
              <a:t>coinciden</a:t>
            </a:r>
          </a:p>
          <a:p>
            <a:pPr algn="just"/>
            <a:r>
              <a:rPr lang="es-NI" dirty="0"/>
              <a:t> Trabajo que a menudo no es percibido como trabajo</a:t>
            </a:r>
          </a:p>
          <a:p>
            <a:pPr algn="just"/>
            <a:r>
              <a:rPr lang="es-NI" dirty="0"/>
              <a:t> Total o parcialmente excluido </a:t>
            </a:r>
            <a:r>
              <a:rPr lang="es-NI" dirty="0" smtClean="0"/>
              <a:t>de </a:t>
            </a:r>
            <a:r>
              <a:rPr lang="es-NI" dirty="0"/>
              <a:t>la protección laboral </a:t>
            </a:r>
            <a:r>
              <a:rPr lang="es-NI" dirty="0" smtClean="0"/>
              <a:t> 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legal</a:t>
            </a:r>
            <a:endParaRPr lang="es-NI" dirty="0"/>
          </a:p>
          <a:p>
            <a:pPr algn="just"/>
            <a:r>
              <a:rPr lang="es-NI" dirty="0"/>
              <a:t> Un grupo heterogéneo de trabajadores: a tiempo</a:t>
            </a:r>
          </a:p>
          <a:p>
            <a:pPr marL="0" indent="0" algn="just">
              <a:buNone/>
            </a:pPr>
            <a:r>
              <a:rPr lang="es-NI" dirty="0" smtClean="0"/>
              <a:t>     completo/parcial</a:t>
            </a:r>
            <a:r>
              <a:rPr lang="es-NI" dirty="0"/>
              <a:t>; para uno o varios empleadores;</a:t>
            </a:r>
          </a:p>
          <a:p>
            <a:pPr marL="0" indent="0" algn="just">
              <a:buNone/>
            </a:pPr>
            <a:r>
              <a:rPr lang="es-NI" dirty="0" smtClean="0"/>
              <a:t>     residentes </a:t>
            </a:r>
            <a:r>
              <a:rPr lang="es-NI" dirty="0"/>
              <a:t>y no- residentes. Además, incluye una</a:t>
            </a:r>
          </a:p>
          <a:p>
            <a:pPr marL="0" indent="0" algn="just">
              <a:buNone/>
            </a:pPr>
            <a:r>
              <a:rPr lang="es-NI" dirty="0" smtClean="0"/>
              <a:t>     variedad </a:t>
            </a:r>
            <a:r>
              <a:rPr lang="es-NI" dirty="0"/>
              <a:t>de ocupaciones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551" y="61546"/>
            <a:ext cx="1805947" cy="1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1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NI" sz="3600" b="1" dirty="0"/>
              <a:t>Condiciones de empleo: Remuneración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NI" dirty="0"/>
              <a:t>El trabajo domestico es sub-valorado</a:t>
            </a:r>
          </a:p>
          <a:p>
            <a:r>
              <a:rPr lang="es-NI" dirty="0"/>
              <a:t> Limitado poder de negociación de los/as TD</a:t>
            </a:r>
          </a:p>
          <a:p>
            <a:r>
              <a:rPr lang="es-NI" dirty="0"/>
              <a:t> Pagos incompletos o retrasados son una práctica común</a:t>
            </a:r>
          </a:p>
          <a:p>
            <a:r>
              <a:rPr lang="es-NI" dirty="0"/>
              <a:t> Alojamiento y comida son típicamente considerados</a:t>
            </a:r>
          </a:p>
          <a:p>
            <a:pPr marL="0" indent="0">
              <a:buNone/>
            </a:pPr>
            <a:r>
              <a:rPr lang="es-NI" dirty="0" smtClean="0"/>
              <a:t>      como </a:t>
            </a:r>
            <a:r>
              <a:rPr lang="es-NI" dirty="0"/>
              <a:t>una forma de pago, pero algunos países prohíben</a:t>
            </a:r>
          </a:p>
          <a:p>
            <a:pPr marL="0" indent="0">
              <a:buNone/>
            </a:pPr>
            <a:r>
              <a:rPr lang="es-NI" dirty="0" smtClean="0"/>
              <a:t>      esta </a:t>
            </a:r>
            <a:r>
              <a:rPr lang="es-NI" dirty="0"/>
              <a:t>práctica</a:t>
            </a:r>
          </a:p>
          <a:p>
            <a:r>
              <a:rPr lang="es-NI" dirty="0"/>
              <a:t> Deducciones salariales por daños causados por el/la</a:t>
            </a:r>
          </a:p>
          <a:p>
            <a:pPr marL="0" indent="0">
              <a:buNone/>
            </a:pPr>
            <a:r>
              <a:rPr lang="es-NI" dirty="0" smtClean="0"/>
              <a:t>      trabajador/a </a:t>
            </a:r>
            <a:r>
              <a:rPr lang="es-NI" dirty="0"/>
              <a:t>doméstica en el curso de su trabajo</a:t>
            </a:r>
          </a:p>
          <a:p>
            <a:r>
              <a:rPr lang="es-NI" dirty="0"/>
              <a:t> A menudo, los/as TD son excluidos de la cobertura de</a:t>
            </a:r>
          </a:p>
          <a:p>
            <a:pPr marL="0" indent="0">
              <a:buNone/>
            </a:pPr>
            <a:r>
              <a:rPr lang="es-NI" dirty="0" smtClean="0"/>
              <a:t>      salario </a:t>
            </a:r>
            <a:r>
              <a:rPr lang="es-NI" dirty="0"/>
              <a:t>mínimo (iniciativas positivas por ej. en </a:t>
            </a:r>
            <a:r>
              <a:rPr lang="es-NI" dirty="0" smtClean="0"/>
              <a:t>Uruguay)</a:t>
            </a:r>
            <a:endParaRPr lang="es-NI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0648"/>
            <a:ext cx="1637928" cy="122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3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1143000"/>
          </a:xfrm>
        </p:spPr>
        <p:txBody>
          <a:bodyPr>
            <a:noAutofit/>
          </a:bodyPr>
          <a:lstStyle/>
          <a:p>
            <a:pPr algn="l"/>
            <a:r>
              <a:rPr lang="es-NI" sz="3600" b="1" dirty="0"/>
              <a:t>Condiciones de trabajo</a:t>
            </a:r>
            <a:r>
              <a:rPr lang="es-NI" sz="3600" b="1" dirty="0" smtClean="0"/>
              <a:t>: tiempo </a:t>
            </a:r>
            <a:r>
              <a:rPr lang="es-NI" sz="3600" b="1" dirty="0"/>
              <a:t>de trabajo</a:t>
            </a:r>
            <a:endParaRPr lang="es-NI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NI" dirty="0"/>
              <a:t>Diferencias significativas entre el tiempo de trabajo legal</a:t>
            </a:r>
          </a:p>
          <a:p>
            <a:pPr marL="0" indent="0">
              <a:buNone/>
            </a:pPr>
            <a:r>
              <a:rPr lang="es-NI" dirty="0" smtClean="0"/>
              <a:t>     y </a:t>
            </a:r>
            <a:r>
              <a:rPr lang="es-NI" dirty="0"/>
              <a:t>las normas relativas a los </a:t>
            </a:r>
            <a:r>
              <a:rPr lang="es-NI" dirty="0" smtClean="0"/>
              <a:t>trabajadores/as domésticos/as </a:t>
            </a:r>
          </a:p>
          <a:p>
            <a:r>
              <a:rPr lang="es-NI" dirty="0" smtClean="0"/>
              <a:t>El </a:t>
            </a:r>
            <a:r>
              <a:rPr lang="es-NI" dirty="0"/>
              <a:t>50% de los países no establecen un límite obligatorio</a:t>
            </a:r>
          </a:p>
          <a:p>
            <a:pPr marL="0" indent="0">
              <a:buNone/>
            </a:pPr>
            <a:r>
              <a:rPr lang="es-NI" dirty="0" smtClean="0"/>
              <a:t>      de </a:t>
            </a:r>
            <a:r>
              <a:rPr lang="es-NI" dirty="0"/>
              <a:t>horas normales de trabajo para los/as TD</a:t>
            </a:r>
          </a:p>
          <a:p>
            <a:r>
              <a:rPr lang="es-NI" dirty="0"/>
              <a:t> El 50% de los países permiten que los TD trabajen más</a:t>
            </a:r>
          </a:p>
          <a:p>
            <a:pPr marL="0" indent="0">
              <a:buNone/>
            </a:pPr>
            <a:r>
              <a:rPr lang="es-NI" dirty="0" smtClean="0"/>
              <a:t>      horas </a:t>
            </a:r>
            <a:r>
              <a:rPr lang="es-NI" dirty="0"/>
              <a:t>que los demás trabajadores</a:t>
            </a:r>
          </a:p>
          <a:p>
            <a:r>
              <a:rPr lang="es-NI" dirty="0"/>
              <a:t> El 58% de los países otorgan entre 1 y 2 días </a:t>
            </a:r>
            <a:r>
              <a:rPr lang="es-NI" dirty="0" smtClean="0"/>
              <a:t>de descanso </a:t>
            </a:r>
            <a:r>
              <a:rPr lang="es-NI" dirty="0"/>
              <a:t>semanal; el 40% no especifican ningún </a:t>
            </a:r>
            <a:r>
              <a:rPr lang="es-NI" dirty="0" smtClean="0"/>
              <a:t>tiempo de </a:t>
            </a:r>
            <a:r>
              <a:rPr lang="es-NI" dirty="0"/>
              <a:t>descanso</a:t>
            </a:r>
          </a:p>
          <a:p>
            <a:r>
              <a:rPr lang="es-NI" dirty="0"/>
              <a:t> 83% de los países no imponen ningún límite al </a:t>
            </a:r>
            <a:r>
              <a:rPr lang="es-NI" dirty="0" smtClean="0"/>
              <a:t>trabajo nocturno</a:t>
            </a:r>
          </a:p>
          <a:p>
            <a:pPr marL="0" indent="0">
              <a:buNone/>
            </a:pPr>
            <a:endParaRPr lang="es-NI" dirty="0" smtClean="0"/>
          </a:p>
          <a:p>
            <a:pPr marL="0" indent="0">
              <a:buNone/>
            </a:pPr>
            <a:endParaRPr lang="es-NI" dirty="0"/>
          </a:p>
          <a:p>
            <a:pPr marL="0" indent="0">
              <a:buNone/>
            </a:pPr>
            <a:r>
              <a:rPr lang="es-NI" sz="2600" dirty="0" smtClean="0"/>
              <a:t>(Países: Bolivia, Perú, Chile, Venezuela, México, El Salvador, Costa Rica, Panamá, Republica Dominicana, Brasil, Honduras, Guatemala, Nicaragua, Colombia entre otros)</a:t>
            </a:r>
            <a:endParaRPr lang="es-NI" sz="2600" dirty="0"/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415" y="166880"/>
            <a:ext cx="1637928" cy="122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1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>
            <a:noAutofit/>
          </a:bodyPr>
          <a:lstStyle/>
          <a:p>
            <a:pPr algn="l"/>
            <a:r>
              <a:rPr lang="es-NI" sz="3200" b="1" dirty="0"/>
              <a:t>Máximo de horas legales de trabajo a la semana en </a:t>
            </a:r>
            <a:r>
              <a:rPr lang="es-NI" sz="3200" b="1" dirty="0" smtClean="0"/>
              <a:t>los países </a:t>
            </a:r>
            <a:r>
              <a:rPr lang="es-NI" sz="3200" b="1" dirty="0"/>
              <a:t>examinados</a:t>
            </a:r>
            <a:endParaRPr lang="es-NI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9"/>
            <a:ext cx="864096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93912" cy="112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18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txBody>
          <a:bodyPr>
            <a:normAutofit/>
          </a:bodyPr>
          <a:lstStyle/>
          <a:p>
            <a:pPr algn="l"/>
            <a:r>
              <a:rPr lang="es-NI" sz="2800" b="1" dirty="0"/>
              <a:t>El caso especial de trabajadores </a:t>
            </a:r>
            <a:r>
              <a:rPr lang="es-NI" sz="2800" b="1" dirty="0" smtClean="0"/>
              <a:t>domésticos alojados </a:t>
            </a:r>
            <a:r>
              <a:rPr lang="es-NI" sz="2800" b="1" dirty="0"/>
              <a:t>en el domicilio del empleador</a:t>
            </a:r>
            <a:endParaRPr lang="es-NI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NI" dirty="0"/>
              <a:t>La casa del empleador es el lugar de trabajo y el hogar del/la TD</a:t>
            </a:r>
          </a:p>
          <a:p>
            <a:pPr marL="0" indent="0" algn="just">
              <a:buNone/>
            </a:pPr>
            <a:r>
              <a:rPr lang="es-NI" dirty="0" smtClean="0"/>
              <a:t>      </a:t>
            </a:r>
            <a:r>
              <a:rPr lang="es-NI" dirty="0"/>
              <a:t>Privacidad</a:t>
            </a:r>
            <a:r>
              <a:rPr lang="es-NI" dirty="0" smtClean="0"/>
              <a:t>:  </a:t>
            </a:r>
            <a:r>
              <a:rPr lang="es-NI" dirty="0"/>
              <a:t>Algunos países sólo requieren “un nivel razonable </a:t>
            </a:r>
            <a:r>
              <a:rPr lang="es-NI" dirty="0" smtClean="0"/>
              <a:t>de</a:t>
            </a:r>
          </a:p>
          <a:p>
            <a:pPr marL="0" indent="0" algn="just">
              <a:buNone/>
            </a:pPr>
            <a:r>
              <a:rPr lang="es-NI" dirty="0" smtClean="0"/>
              <a:t>      privacidad“  </a:t>
            </a:r>
            <a:r>
              <a:rPr lang="es-NI" dirty="0"/>
              <a:t>Otros requieren que el alojamiento sea privado</a:t>
            </a:r>
            <a:r>
              <a:rPr lang="es-NI" dirty="0" smtClean="0"/>
              <a:t>,</a:t>
            </a:r>
          </a:p>
          <a:p>
            <a:pPr marL="0" indent="0" algn="just">
              <a:buNone/>
            </a:pPr>
            <a:r>
              <a:rPr lang="es-NI" dirty="0"/>
              <a:t> </a:t>
            </a:r>
            <a:r>
              <a:rPr lang="es-NI" dirty="0" smtClean="0"/>
              <a:t>     amueblado  e higiénico</a:t>
            </a:r>
            <a:endParaRPr lang="es-NI" dirty="0"/>
          </a:p>
          <a:p>
            <a:pPr algn="just"/>
            <a:r>
              <a:rPr lang="es-NI" dirty="0"/>
              <a:t> Se exige disponibilidad para trabajar durante largos períodos o</a:t>
            </a:r>
          </a:p>
          <a:p>
            <a:pPr marL="0" indent="0" algn="just">
              <a:buNone/>
            </a:pPr>
            <a:r>
              <a:rPr lang="es-NI" dirty="0" smtClean="0"/>
              <a:t>      incluso </a:t>
            </a:r>
            <a:r>
              <a:rPr lang="es-NI" dirty="0"/>
              <a:t>continuos, y se espera que realicen funciones de guardia</a:t>
            </a:r>
          </a:p>
          <a:p>
            <a:pPr algn="just"/>
            <a:r>
              <a:rPr lang="es-NI" dirty="0"/>
              <a:t> Algunos países regulan el tiempo de trabajo y proporcionan una</a:t>
            </a:r>
          </a:p>
          <a:p>
            <a:pPr marL="0" indent="0" algn="just">
              <a:buNone/>
            </a:pPr>
            <a:r>
              <a:rPr lang="es-NI" dirty="0" smtClean="0"/>
              <a:t>     compensación </a:t>
            </a:r>
            <a:r>
              <a:rPr lang="es-NI" dirty="0"/>
              <a:t>por las horas extraordinarias cuando aplica</a:t>
            </a:r>
          </a:p>
          <a:p>
            <a:pPr algn="just"/>
            <a:r>
              <a:rPr lang="es-NI" dirty="0" smtClean="0"/>
              <a:t>El </a:t>
            </a:r>
            <a:r>
              <a:rPr lang="es-NI" dirty="0"/>
              <a:t>trabajo nocturno es común; se espera que el/la TD esté</a:t>
            </a:r>
          </a:p>
          <a:p>
            <a:pPr marL="0" indent="0" algn="just">
              <a:buNone/>
            </a:pPr>
            <a:r>
              <a:rPr lang="es-NI" dirty="0" smtClean="0"/>
              <a:t>     accesible</a:t>
            </a:r>
            <a:r>
              <a:rPr lang="es-NI" dirty="0"/>
              <a:t>, aunque no necesariamente presente (en disponibilidad</a:t>
            </a:r>
          </a:p>
          <a:p>
            <a:pPr marL="0" indent="0" algn="just">
              <a:buNone/>
            </a:pPr>
            <a:r>
              <a:rPr lang="es-NI" dirty="0" smtClean="0"/>
              <a:t>     laboral </a:t>
            </a:r>
            <a:r>
              <a:rPr lang="es-NI" dirty="0"/>
              <a:t>inmediata) y que esté disponible en el lugar </a:t>
            </a:r>
            <a:r>
              <a:rPr lang="es-NI" dirty="0" smtClean="0"/>
              <a:t>determinado</a:t>
            </a:r>
          </a:p>
          <a:p>
            <a:pPr marL="0" indent="0" algn="just">
              <a:buNone/>
            </a:pPr>
            <a:r>
              <a:rPr lang="es-NI" dirty="0" smtClean="0"/>
              <a:t>  por el </a:t>
            </a:r>
            <a:r>
              <a:rPr lang="es-NI" dirty="0"/>
              <a:t>empleador durante todo el período de atención continuada</a:t>
            </a:r>
          </a:p>
        </p:txBody>
      </p:sp>
      <p:pic>
        <p:nvPicPr>
          <p:cNvPr id="4" name="Picture 5" descr="https://encrypted-tbn2.gstatic.com/images?q=tbn:ANd9GcS-_gVi7bWOVMcYuT08nbQuqmNkbmJrrPJjeLVG1FQykncnwhQt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669" y="188640"/>
            <a:ext cx="1517915" cy="113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5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1839</Words>
  <Application>Microsoft Office PowerPoint</Application>
  <PresentationFormat>Presentación en pantalla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Trabajo decente para las  trabajadoras y los trabajadores domésticos</vt:lpstr>
      <vt:lpstr>¿Por qué es importante el trabajo doméstico?</vt:lpstr>
      <vt:lpstr>Factores que han incrementado la demanda de trabajo doméstico</vt:lpstr>
      <vt:lpstr>¿Cuántas/os trabajadoras/es domésticas/os?</vt:lpstr>
      <vt:lpstr>¿Qué es el trabajo doméstico?  Trabajo como cualquier otro, trabajo como ningún otro</vt:lpstr>
      <vt:lpstr>Condiciones de empleo: Remuneración</vt:lpstr>
      <vt:lpstr>Condiciones de trabajo: tiempo de trabajo</vt:lpstr>
      <vt:lpstr>Máximo de horas legales de trabajo a la semana en los países examinados</vt:lpstr>
      <vt:lpstr>El caso especial de trabajadores domésticos alojados en el domicilio del empleador</vt:lpstr>
      <vt:lpstr>Vulnerabilidad y abusos: El caso especial de las trabajadoras domésticas migrantes (TDM)</vt:lpstr>
      <vt:lpstr>Derechos de sindicalización y negociación colectiva de los trabajadores domésticos</vt:lpstr>
      <vt:lpstr>La protección social y el trabajo doméstico</vt:lpstr>
      <vt:lpstr>¿Por qué un nuevo  Instrumento?</vt:lpstr>
      <vt:lpstr> Puntos propuestos con miras a la adopción del convenio </vt:lpstr>
      <vt:lpstr>Definición y ámbito de  aplicación</vt:lpstr>
      <vt:lpstr>Términos justos de empleo</vt:lpstr>
      <vt:lpstr>Condiciones de trabajo decente</vt:lpstr>
      <vt:lpstr>Otras garantías</vt:lpstr>
      <vt:lpstr>Orientación adicional</vt:lpstr>
      <vt:lpstr>Conclusión</vt:lpstr>
      <vt:lpstr>¿Qué viene ahora?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decente para los trabajadores domésticos</dc:title>
  <dc:creator>Usuario</dc:creator>
  <cp:lastModifiedBy>Usuario</cp:lastModifiedBy>
  <cp:revision>44</cp:revision>
  <dcterms:created xsi:type="dcterms:W3CDTF">2013-11-06T02:21:24Z</dcterms:created>
  <dcterms:modified xsi:type="dcterms:W3CDTF">2013-11-06T04:13:11Z</dcterms:modified>
</cp:coreProperties>
</file>