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273" r:id="rId3"/>
    <p:sldId id="274" r:id="rId4"/>
    <p:sldId id="275" r:id="rId5"/>
    <p:sldId id="282" r:id="rId6"/>
    <p:sldId id="276" r:id="rId7"/>
    <p:sldId id="277" r:id="rId8"/>
    <p:sldId id="283" r:id="rId9"/>
    <p:sldId id="278" r:id="rId10"/>
    <p:sldId id="279" r:id="rId11"/>
    <p:sldId id="280" r:id="rId12"/>
    <p:sldId id="28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9228" autoAdjust="0"/>
  </p:normalViewPr>
  <p:slideViewPr>
    <p:cSldViewPr snapToGrid="0">
      <p:cViewPr varScale="1">
        <p:scale>
          <a:sx n="63" d="100"/>
          <a:sy n="63" d="100"/>
        </p:scale>
        <p:origin x="936" y="60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19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A0774C-B94C-42F8-BF1A-47B8D71DDF5C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2639DF6-D5B2-4279-8608-140F18916A79}">
      <dgm:prSet phldrT="[Texte]" custT="1"/>
      <dgm:spPr/>
      <dgm:t>
        <a:bodyPr/>
        <a:lstStyle/>
        <a:p>
          <a:r>
            <a:rPr lang="es-CR" sz="1600" b="1" noProof="0" dirty="0" smtClean="0">
              <a:latin typeface="+mn-lt"/>
              <a:ea typeface="Calibri" pitchFamily="34" charset="0"/>
              <a:cs typeface="Arial" pitchFamily="34" charset="0"/>
            </a:rPr>
            <a:t>Imparcialidad</a:t>
          </a:r>
          <a:endParaRPr lang="es-CR" sz="1600" b="1" noProof="0" dirty="0"/>
        </a:p>
      </dgm:t>
    </dgm:pt>
    <dgm:pt modelId="{A4E6B5A9-5AC0-4D7C-ABA8-72B2E8075D23}" type="parTrans" cxnId="{4A986902-9E32-426E-B4D4-BF7DBE5E63FE}">
      <dgm:prSet/>
      <dgm:spPr/>
      <dgm:t>
        <a:bodyPr/>
        <a:lstStyle/>
        <a:p>
          <a:endParaRPr lang="fr-FR" sz="1600"/>
        </a:p>
      </dgm:t>
    </dgm:pt>
    <dgm:pt modelId="{83C1E6F0-5A34-433A-B347-0742A5923848}" type="sibTrans" cxnId="{4A986902-9E32-426E-B4D4-BF7DBE5E63FE}">
      <dgm:prSet/>
      <dgm:spPr/>
      <dgm:t>
        <a:bodyPr/>
        <a:lstStyle/>
        <a:p>
          <a:endParaRPr lang="fr-FR" sz="1600"/>
        </a:p>
      </dgm:t>
    </dgm:pt>
    <dgm:pt modelId="{C70F60F7-7F38-4A60-B2C5-80929E5B456A}">
      <dgm:prSet phldrT="[Texte]" custT="1"/>
      <dgm:spPr/>
      <dgm:t>
        <a:bodyPr/>
        <a:lstStyle/>
        <a:p>
          <a:r>
            <a:rPr lang="es-CR" sz="1600" b="1" noProof="0" dirty="0" smtClean="0">
              <a:latin typeface="+mn-lt"/>
              <a:ea typeface="Calibri" pitchFamily="34" charset="0"/>
              <a:cs typeface="Arial" pitchFamily="34" charset="0"/>
            </a:rPr>
            <a:t>Disposición para compartir</a:t>
          </a:r>
          <a:endParaRPr lang="es-CR" sz="1600" b="1" noProof="0" dirty="0"/>
        </a:p>
      </dgm:t>
    </dgm:pt>
    <dgm:pt modelId="{15013FBF-F6BF-46CE-BB68-B521F2E4EA78}" type="parTrans" cxnId="{BF3FA2D2-DF71-4200-8C1B-E819C0C81970}">
      <dgm:prSet/>
      <dgm:spPr/>
      <dgm:t>
        <a:bodyPr/>
        <a:lstStyle/>
        <a:p>
          <a:endParaRPr lang="fr-FR" sz="1600"/>
        </a:p>
      </dgm:t>
    </dgm:pt>
    <dgm:pt modelId="{EFFC9E81-BB7D-4304-92D3-689AFCA447CC}" type="sibTrans" cxnId="{BF3FA2D2-DF71-4200-8C1B-E819C0C81970}">
      <dgm:prSet/>
      <dgm:spPr/>
      <dgm:t>
        <a:bodyPr/>
        <a:lstStyle/>
        <a:p>
          <a:endParaRPr lang="fr-FR" sz="1600"/>
        </a:p>
      </dgm:t>
    </dgm:pt>
    <dgm:pt modelId="{A55F65F3-7425-49F8-AC20-329F2FA6EB42}">
      <dgm:prSet custT="1"/>
      <dgm:spPr/>
      <dgm:t>
        <a:bodyPr/>
        <a:lstStyle/>
        <a:p>
          <a:r>
            <a:rPr lang="es-CR" sz="1600" b="1" noProof="0" dirty="0" smtClean="0">
              <a:latin typeface="+mn-lt"/>
              <a:ea typeface="Calibri" pitchFamily="34" charset="0"/>
              <a:cs typeface="Arial" pitchFamily="34" charset="0"/>
            </a:rPr>
            <a:t>Transparencia</a:t>
          </a:r>
        </a:p>
      </dgm:t>
    </dgm:pt>
    <dgm:pt modelId="{5E07D7F5-8049-43E8-9B49-697F6C665934}" type="parTrans" cxnId="{3E69CEC6-8887-4544-84E7-9F4A3BCAF1B2}">
      <dgm:prSet/>
      <dgm:spPr/>
      <dgm:t>
        <a:bodyPr/>
        <a:lstStyle/>
        <a:p>
          <a:endParaRPr lang="fr-FR" sz="1600"/>
        </a:p>
      </dgm:t>
    </dgm:pt>
    <dgm:pt modelId="{A2AC0595-2FAD-445F-9EC0-7D3F92F680C3}" type="sibTrans" cxnId="{3E69CEC6-8887-4544-84E7-9F4A3BCAF1B2}">
      <dgm:prSet/>
      <dgm:spPr/>
      <dgm:t>
        <a:bodyPr/>
        <a:lstStyle/>
        <a:p>
          <a:endParaRPr lang="fr-FR" sz="1600"/>
        </a:p>
      </dgm:t>
    </dgm:pt>
    <dgm:pt modelId="{BA933798-1403-4E75-91BC-119782953746}" type="pres">
      <dgm:prSet presAssocID="{05A0774C-B94C-42F8-BF1A-47B8D71DDF5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9A62AEE-402E-426A-BF78-DBB01ABAAF23}" type="pres">
      <dgm:prSet presAssocID="{C2639DF6-D5B2-4279-8608-140F18916A79}" presName="arrow" presStyleLbl="node1" presStyleIdx="0" presStyleCnt="3" custScaleX="223649" custScaleY="118193" custRadScaleRad="97529" custRadScaleInc="1142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2ECF72-B224-4DB1-98E2-F28C80B10781}" type="pres">
      <dgm:prSet presAssocID="{A55F65F3-7425-49F8-AC20-329F2FA6EB42}" presName="arrow" presStyleLbl="node1" presStyleIdx="1" presStyleCnt="3" custScaleX="200593" custScaleY="145066" custRadScaleRad="155897" custRadScaleInc="-115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F60A7B4-A007-4002-A0C1-92DDE00D3EF7}" type="pres">
      <dgm:prSet presAssocID="{C70F60F7-7F38-4A60-B2C5-80929E5B456A}" presName="arrow" presStyleLbl="node1" presStyleIdx="2" presStyleCnt="3" custScaleX="200593" custScaleY="129191" custRadScaleRad="121378" custRadScaleInc="50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B1F0451-16BB-4186-B58B-22AA59A5CC45}" type="presOf" srcId="{C70F60F7-7F38-4A60-B2C5-80929E5B456A}" destId="{1F60A7B4-A007-4002-A0C1-92DDE00D3EF7}" srcOrd="0" destOrd="0" presId="urn:microsoft.com/office/officeart/2005/8/layout/arrow5"/>
    <dgm:cxn modelId="{4A986902-9E32-426E-B4D4-BF7DBE5E63FE}" srcId="{05A0774C-B94C-42F8-BF1A-47B8D71DDF5C}" destId="{C2639DF6-D5B2-4279-8608-140F18916A79}" srcOrd="0" destOrd="0" parTransId="{A4E6B5A9-5AC0-4D7C-ABA8-72B2E8075D23}" sibTransId="{83C1E6F0-5A34-433A-B347-0742A5923848}"/>
    <dgm:cxn modelId="{923274A8-31CB-4068-AF8B-3281C2EC5C89}" type="presOf" srcId="{A55F65F3-7425-49F8-AC20-329F2FA6EB42}" destId="{532ECF72-B224-4DB1-98E2-F28C80B10781}" srcOrd="0" destOrd="0" presId="urn:microsoft.com/office/officeart/2005/8/layout/arrow5"/>
    <dgm:cxn modelId="{BF29B404-D9CC-4E64-8B2D-D9AACEB69541}" type="presOf" srcId="{05A0774C-B94C-42F8-BF1A-47B8D71DDF5C}" destId="{BA933798-1403-4E75-91BC-119782953746}" srcOrd="0" destOrd="0" presId="urn:microsoft.com/office/officeart/2005/8/layout/arrow5"/>
    <dgm:cxn modelId="{78BBCC8F-935B-4ADE-9C80-37B0E372A9CC}" type="presOf" srcId="{C2639DF6-D5B2-4279-8608-140F18916A79}" destId="{59A62AEE-402E-426A-BF78-DBB01ABAAF23}" srcOrd="0" destOrd="0" presId="urn:microsoft.com/office/officeart/2005/8/layout/arrow5"/>
    <dgm:cxn modelId="{BF3FA2D2-DF71-4200-8C1B-E819C0C81970}" srcId="{05A0774C-B94C-42F8-BF1A-47B8D71DDF5C}" destId="{C70F60F7-7F38-4A60-B2C5-80929E5B456A}" srcOrd="2" destOrd="0" parTransId="{15013FBF-F6BF-46CE-BB68-B521F2E4EA78}" sibTransId="{EFFC9E81-BB7D-4304-92D3-689AFCA447CC}"/>
    <dgm:cxn modelId="{3E69CEC6-8887-4544-84E7-9F4A3BCAF1B2}" srcId="{05A0774C-B94C-42F8-BF1A-47B8D71DDF5C}" destId="{A55F65F3-7425-49F8-AC20-329F2FA6EB42}" srcOrd="1" destOrd="0" parTransId="{5E07D7F5-8049-43E8-9B49-697F6C665934}" sibTransId="{A2AC0595-2FAD-445F-9EC0-7D3F92F680C3}"/>
    <dgm:cxn modelId="{C27D3F48-1838-49CF-A76F-BE5E3520E134}" type="presParOf" srcId="{BA933798-1403-4E75-91BC-119782953746}" destId="{59A62AEE-402E-426A-BF78-DBB01ABAAF23}" srcOrd="0" destOrd="0" presId="urn:microsoft.com/office/officeart/2005/8/layout/arrow5"/>
    <dgm:cxn modelId="{7FCEC12F-F4A7-44D2-B7BC-1C3790ED2A8C}" type="presParOf" srcId="{BA933798-1403-4E75-91BC-119782953746}" destId="{532ECF72-B224-4DB1-98E2-F28C80B10781}" srcOrd="1" destOrd="0" presId="urn:microsoft.com/office/officeart/2005/8/layout/arrow5"/>
    <dgm:cxn modelId="{39CB42F3-D612-4E7A-BC92-39D7242A0591}" type="presParOf" srcId="{BA933798-1403-4E75-91BC-119782953746}" destId="{1F60A7B4-A007-4002-A0C1-92DDE00D3EF7}" srcOrd="2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F2C033-9605-4064-90C5-BAA5EB6D9E56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54EC7A47-C69D-4A83-94AF-E83DB27BB765}">
      <dgm:prSet phldrT="[Texte]" custT="1"/>
      <dgm:spPr/>
      <dgm:t>
        <a:bodyPr/>
        <a:lstStyle/>
        <a:p>
          <a:r>
            <a:rPr lang="es-CR" sz="1800" b="1" noProof="0" dirty="0" smtClean="0">
              <a:solidFill>
                <a:srgbClr val="0070C0"/>
              </a:solidFill>
            </a:rPr>
            <a:t>Compartir información</a:t>
          </a:r>
        </a:p>
      </dgm:t>
    </dgm:pt>
    <dgm:pt modelId="{B8376906-ADC2-4332-8E63-47AFBB58C2B9}" type="parTrans" cxnId="{FAFA4727-74F6-4BC1-B19B-5BD6824464F4}">
      <dgm:prSet/>
      <dgm:spPr/>
      <dgm:t>
        <a:bodyPr/>
        <a:lstStyle/>
        <a:p>
          <a:endParaRPr lang="fr-FR" sz="1600"/>
        </a:p>
      </dgm:t>
    </dgm:pt>
    <dgm:pt modelId="{A32D7133-A524-4EC0-9884-D074667381CB}" type="sibTrans" cxnId="{FAFA4727-74F6-4BC1-B19B-5BD6824464F4}">
      <dgm:prSet/>
      <dgm:spPr/>
      <dgm:t>
        <a:bodyPr/>
        <a:lstStyle/>
        <a:p>
          <a:endParaRPr lang="fr-FR" sz="1600"/>
        </a:p>
      </dgm:t>
    </dgm:pt>
    <dgm:pt modelId="{58ED8DCA-75C8-487F-B898-27A8AF53443B}">
      <dgm:prSet phldrT="[Texte]" custT="1"/>
      <dgm:spPr/>
      <dgm:t>
        <a:bodyPr/>
        <a:lstStyle/>
        <a:p>
          <a:r>
            <a:rPr lang="es-CR" sz="1800" b="1" noProof="0" dirty="0" smtClean="0">
              <a:solidFill>
                <a:srgbClr val="0070C0"/>
              </a:solidFill>
            </a:rPr>
            <a:t>Colaboración</a:t>
          </a:r>
        </a:p>
        <a:p>
          <a:endParaRPr lang="es-CR" sz="1600" b="1" noProof="0" dirty="0">
            <a:solidFill>
              <a:schemeClr val="tx1"/>
            </a:solidFill>
          </a:endParaRPr>
        </a:p>
      </dgm:t>
    </dgm:pt>
    <dgm:pt modelId="{F7E57D82-E9B3-42FA-80E6-C65B72BA4EEA}" type="parTrans" cxnId="{FAE3F808-C952-47F5-A678-D4E007A5A2C2}">
      <dgm:prSet/>
      <dgm:spPr/>
      <dgm:t>
        <a:bodyPr/>
        <a:lstStyle/>
        <a:p>
          <a:endParaRPr lang="fr-FR" sz="1600"/>
        </a:p>
      </dgm:t>
    </dgm:pt>
    <dgm:pt modelId="{F5D15119-17FB-4B84-9227-DF9340CA0E56}" type="sibTrans" cxnId="{FAE3F808-C952-47F5-A678-D4E007A5A2C2}">
      <dgm:prSet/>
      <dgm:spPr/>
      <dgm:t>
        <a:bodyPr/>
        <a:lstStyle/>
        <a:p>
          <a:endParaRPr lang="fr-FR" sz="1600"/>
        </a:p>
      </dgm:t>
    </dgm:pt>
    <dgm:pt modelId="{FACA094A-F84A-4851-A840-419D66E6B889}">
      <dgm:prSet phldrT="[Texte]" custT="1"/>
      <dgm:spPr/>
      <dgm:t>
        <a:bodyPr/>
        <a:lstStyle/>
        <a:p>
          <a:r>
            <a:rPr lang="es-CR" sz="1800" b="1" noProof="0" dirty="0" smtClean="0">
              <a:solidFill>
                <a:srgbClr val="0070C0"/>
              </a:solidFill>
            </a:rPr>
            <a:t>Planificación estratégica conjunta</a:t>
          </a:r>
          <a:endParaRPr lang="es-CR" sz="1800" b="1" noProof="0" dirty="0">
            <a:solidFill>
              <a:srgbClr val="0070C0"/>
            </a:solidFill>
          </a:endParaRPr>
        </a:p>
      </dgm:t>
    </dgm:pt>
    <dgm:pt modelId="{AC55C3DD-BF7D-496E-95ED-4D8D145CAAF0}" type="parTrans" cxnId="{031EFE1B-D1FF-4700-A6EB-2892D4C0B9AA}">
      <dgm:prSet/>
      <dgm:spPr/>
      <dgm:t>
        <a:bodyPr/>
        <a:lstStyle/>
        <a:p>
          <a:endParaRPr lang="fr-FR" sz="1600"/>
        </a:p>
      </dgm:t>
    </dgm:pt>
    <dgm:pt modelId="{DB62349C-45B5-49F7-AE52-8D88A371626D}" type="sibTrans" cxnId="{031EFE1B-D1FF-4700-A6EB-2892D4C0B9AA}">
      <dgm:prSet/>
      <dgm:spPr/>
      <dgm:t>
        <a:bodyPr/>
        <a:lstStyle/>
        <a:p>
          <a:endParaRPr lang="fr-FR" sz="1600"/>
        </a:p>
      </dgm:t>
    </dgm:pt>
    <dgm:pt modelId="{E6AAD692-EF8C-4EEF-9FF9-8AC75557CDB3}" type="pres">
      <dgm:prSet presAssocID="{B3F2C033-9605-4064-90C5-BAA5EB6D9E56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08AB49CA-BFA4-401F-83D0-EB3498DD749D}" type="pres">
      <dgm:prSet presAssocID="{B3F2C033-9605-4064-90C5-BAA5EB6D9E56}" presName="arrow" presStyleLbl="bgShp" presStyleIdx="0" presStyleCnt="1" custScaleX="164746" custLinFactNeighborX="-1863" custLinFactNeighborY="-13927"/>
      <dgm:spPr/>
    </dgm:pt>
    <dgm:pt modelId="{E5CDD837-014F-4DC6-87CC-39A9B3E2682F}" type="pres">
      <dgm:prSet presAssocID="{B3F2C033-9605-4064-90C5-BAA5EB6D9E56}" presName="arrowDiagram3" presStyleCnt="0"/>
      <dgm:spPr/>
    </dgm:pt>
    <dgm:pt modelId="{A4B034BA-F140-4166-A5F7-381066834236}" type="pres">
      <dgm:prSet presAssocID="{54EC7A47-C69D-4A83-94AF-E83DB27BB765}" presName="bullet3a" presStyleLbl="node1" presStyleIdx="0" presStyleCnt="3" custLinFactY="-196096" custLinFactNeighborX="-11767" custLinFactNeighborY="-200000"/>
      <dgm:spPr/>
    </dgm:pt>
    <dgm:pt modelId="{6445F589-A8AE-4972-A6EE-4BE3CCD9A091}" type="pres">
      <dgm:prSet presAssocID="{54EC7A47-C69D-4A83-94AF-E83DB27BB765}" presName="textBox3a" presStyleLbl="revTx" presStyleIdx="0" presStyleCnt="3" custScaleX="169812" custScaleY="41929" custLinFactNeighborX="-85423" custLinFactNeighborY="-642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027273A-6D93-42A5-994A-8FE878855A3F}" type="pres">
      <dgm:prSet presAssocID="{58ED8DCA-75C8-487F-B898-27A8AF53443B}" presName="bullet3b" presStyleLbl="node1" presStyleIdx="1" presStyleCnt="3" custLinFactNeighborX="-21493" custLinFactNeighborY="-37991"/>
      <dgm:spPr/>
    </dgm:pt>
    <dgm:pt modelId="{799292FE-A2F4-4FDB-AABC-49FAC9261DD4}" type="pres">
      <dgm:prSet presAssocID="{58ED8DCA-75C8-487F-B898-27A8AF53443B}" presName="textBox3b" presStyleLbl="revTx" presStyleIdx="1" presStyleCnt="3" custScaleX="146172" custScaleY="43918" custLinFactNeighborX="-35053" custLinFactNeighborY="-152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2BFFEA-F5BA-4C39-8247-16CC430A3B56}" type="pres">
      <dgm:prSet presAssocID="{FACA094A-F84A-4851-A840-419D66E6B889}" presName="bullet3c" presStyleLbl="node1" presStyleIdx="2" presStyleCnt="3"/>
      <dgm:spPr/>
    </dgm:pt>
    <dgm:pt modelId="{669F9D4A-6B2F-41A7-97F4-943E744449E2}" type="pres">
      <dgm:prSet presAssocID="{FACA094A-F84A-4851-A840-419D66E6B889}" presName="textBox3c" presStyleLbl="revTx" presStyleIdx="2" presStyleCnt="3" custScaleX="258641" custScaleY="21936" custLinFactNeighborX="16729" custLinFactNeighborY="-2682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AFA4727-74F6-4BC1-B19B-5BD6824464F4}" srcId="{B3F2C033-9605-4064-90C5-BAA5EB6D9E56}" destId="{54EC7A47-C69D-4A83-94AF-E83DB27BB765}" srcOrd="0" destOrd="0" parTransId="{B8376906-ADC2-4332-8E63-47AFBB58C2B9}" sibTransId="{A32D7133-A524-4EC0-9884-D074667381CB}"/>
    <dgm:cxn modelId="{031EFE1B-D1FF-4700-A6EB-2892D4C0B9AA}" srcId="{B3F2C033-9605-4064-90C5-BAA5EB6D9E56}" destId="{FACA094A-F84A-4851-A840-419D66E6B889}" srcOrd="2" destOrd="0" parTransId="{AC55C3DD-BF7D-496E-95ED-4D8D145CAAF0}" sibTransId="{DB62349C-45B5-49F7-AE52-8D88A371626D}"/>
    <dgm:cxn modelId="{0186027B-0324-47CE-8921-1FC21795F80F}" type="presOf" srcId="{54EC7A47-C69D-4A83-94AF-E83DB27BB765}" destId="{6445F589-A8AE-4972-A6EE-4BE3CCD9A091}" srcOrd="0" destOrd="0" presId="urn:microsoft.com/office/officeart/2005/8/layout/arrow2"/>
    <dgm:cxn modelId="{DC7DE1A5-3C21-435D-BF2F-EAB2F8A59B87}" type="presOf" srcId="{58ED8DCA-75C8-487F-B898-27A8AF53443B}" destId="{799292FE-A2F4-4FDB-AABC-49FAC9261DD4}" srcOrd="0" destOrd="0" presId="urn:microsoft.com/office/officeart/2005/8/layout/arrow2"/>
    <dgm:cxn modelId="{D86F0C55-074A-4356-92BB-C1799B3E1ABB}" type="presOf" srcId="{B3F2C033-9605-4064-90C5-BAA5EB6D9E56}" destId="{E6AAD692-EF8C-4EEF-9FF9-8AC75557CDB3}" srcOrd="0" destOrd="0" presId="urn:microsoft.com/office/officeart/2005/8/layout/arrow2"/>
    <dgm:cxn modelId="{FAE3F808-C952-47F5-A678-D4E007A5A2C2}" srcId="{B3F2C033-9605-4064-90C5-BAA5EB6D9E56}" destId="{58ED8DCA-75C8-487F-B898-27A8AF53443B}" srcOrd="1" destOrd="0" parTransId="{F7E57D82-E9B3-42FA-80E6-C65B72BA4EEA}" sibTransId="{F5D15119-17FB-4B84-9227-DF9340CA0E56}"/>
    <dgm:cxn modelId="{5BAC6478-575C-4803-85CD-D66FB6D23BD9}" type="presOf" srcId="{FACA094A-F84A-4851-A840-419D66E6B889}" destId="{669F9D4A-6B2F-41A7-97F4-943E744449E2}" srcOrd="0" destOrd="0" presId="urn:microsoft.com/office/officeart/2005/8/layout/arrow2"/>
    <dgm:cxn modelId="{9F5F19C3-E4F2-46FF-B3EC-851A6C09989F}" type="presParOf" srcId="{E6AAD692-EF8C-4EEF-9FF9-8AC75557CDB3}" destId="{08AB49CA-BFA4-401F-83D0-EB3498DD749D}" srcOrd="0" destOrd="0" presId="urn:microsoft.com/office/officeart/2005/8/layout/arrow2"/>
    <dgm:cxn modelId="{90588A2A-189C-4EF4-8440-2383EB2F2FA5}" type="presParOf" srcId="{E6AAD692-EF8C-4EEF-9FF9-8AC75557CDB3}" destId="{E5CDD837-014F-4DC6-87CC-39A9B3E2682F}" srcOrd="1" destOrd="0" presId="urn:microsoft.com/office/officeart/2005/8/layout/arrow2"/>
    <dgm:cxn modelId="{77A312E5-1936-44A3-86DC-51771A805F69}" type="presParOf" srcId="{E5CDD837-014F-4DC6-87CC-39A9B3E2682F}" destId="{A4B034BA-F140-4166-A5F7-381066834236}" srcOrd="0" destOrd="0" presId="urn:microsoft.com/office/officeart/2005/8/layout/arrow2"/>
    <dgm:cxn modelId="{624BFA06-91A2-4E5D-B55B-755FC0469E1B}" type="presParOf" srcId="{E5CDD837-014F-4DC6-87CC-39A9B3E2682F}" destId="{6445F589-A8AE-4972-A6EE-4BE3CCD9A091}" srcOrd="1" destOrd="0" presId="urn:microsoft.com/office/officeart/2005/8/layout/arrow2"/>
    <dgm:cxn modelId="{407EC80D-56A3-445D-A205-6E16BB646A8B}" type="presParOf" srcId="{E5CDD837-014F-4DC6-87CC-39A9B3E2682F}" destId="{C027273A-6D93-42A5-994A-8FE878855A3F}" srcOrd="2" destOrd="0" presId="urn:microsoft.com/office/officeart/2005/8/layout/arrow2"/>
    <dgm:cxn modelId="{38C7F2E4-482F-4A06-AFCA-C4F8C9D102F0}" type="presParOf" srcId="{E5CDD837-014F-4DC6-87CC-39A9B3E2682F}" destId="{799292FE-A2F4-4FDB-AABC-49FAC9261DD4}" srcOrd="3" destOrd="0" presId="urn:microsoft.com/office/officeart/2005/8/layout/arrow2"/>
    <dgm:cxn modelId="{F7A9F0BB-35F3-4C20-BFFB-6C085AD6F7EE}" type="presParOf" srcId="{E5CDD837-014F-4DC6-87CC-39A9B3E2682F}" destId="{9A2BFFEA-F5BA-4C39-8247-16CC430A3B56}" srcOrd="4" destOrd="0" presId="urn:microsoft.com/office/officeart/2005/8/layout/arrow2"/>
    <dgm:cxn modelId="{336E3938-5C68-4E9B-9771-BF195A32203D}" type="presParOf" srcId="{E5CDD837-014F-4DC6-87CC-39A9B3E2682F}" destId="{669F9D4A-6B2F-41A7-97F4-943E744449E2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F2C033-9605-4064-90C5-BAA5EB6D9E56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54EC7A47-C69D-4A83-94AF-E83DB27BB765}">
      <dgm:prSet phldrT="[Texte]" custT="1"/>
      <dgm:spPr/>
      <dgm:t>
        <a:bodyPr/>
        <a:lstStyle/>
        <a:p>
          <a:r>
            <a:rPr lang="es-CR" sz="1800" b="1" noProof="0" dirty="0" smtClean="0">
              <a:solidFill>
                <a:srgbClr val="0070C0"/>
              </a:solidFill>
            </a:rPr>
            <a:t>Compartir información</a:t>
          </a:r>
        </a:p>
        <a:p>
          <a:r>
            <a:rPr lang="es-CR" sz="1600" b="1" noProof="0" dirty="0" smtClean="0">
              <a:solidFill>
                <a:schemeClr val="tx1"/>
              </a:solidFill>
            </a:rPr>
            <a:t>Coordinación simple con resultados limitados. </a:t>
          </a:r>
        </a:p>
        <a:p>
          <a:r>
            <a:rPr lang="es-CR" sz="1600" b="1" noProof="0" dirty="0" smtClean="0">
              <a:solidFill>
                <a:schemeClr val="tx1"/>
              </a:solidFill>
            </a:rPr>
            <a:t>Intercambio de documentos, estudios, información. </a:t>
          </a:r>
        </a:p>
        <a:p>
          <a:r>
            <a:rPr lang="es-CR" sz="1600" b="1" noProof="0" dirty="0" smtClean="0">
              <a:solidFill>
                <a:schemeClr val="tx1"/>
              </a:solidFill>
            </a:rPr>
            <a:t>No implica que las personas lleven a cabo una actividad u objetivo conjunto.</a:t>
          </a:r>
          <a:endParaRPr lang="es-CR" sz="1600" b="1" noProof="0" dirty="0">
            <a:solidFill>
              <a:srgbClr val="0070C0"/>
            </a:solidFill>
          </a:endParaRPr>
        </a:p>
      </dgm:t>
    </dgm:pt>
    <dgm:pt modelId="{B8376906-ADC2-4332-8E63-47AFBB58C2B9}" type="parTrans" cxnId="{FAFA4727-74F6-4BC1-B19B-5BD6824464F4}">
      <dgm:prSet/>
      <dgm:spPr/>
      <dgm:t>
        <a:bodyPr/>
        <a:lstStyle/>
        <a:p>
          <a:endParaRPr lang="fr-FR" sz="1600"/>
        </a:p>
      </dgm:t>
    </dgm:pt>
    <dgm:pt modelId="{A32D7133-A524-4EC0-9884-D074667381CB}" type="sibTrans" cxnId="{FAFA4727-74F6-4BC1-B19B-5BD6824464F4}">
      <dgm:prSet/>
      <dgm:spPr/>
      <dgm:t>
        <a:bodyPr/>
        <a:lstStyle/>
        <a:p>
          <a:endParaRPr lang="fr-FR" sz="1600"/>
        </a:p>
      </dgm:t>
    </dgm:pt>
    <dgm:pt modelId="{58ED8DCA-75C8-487F-B898-27A8AF53443B}">
      <dgm:prSet phldrT="[Texte]" custT="1"/>
      <dgm:spPr/>
      <dgm:t>
        <a:bodyPr/>
        <a:lstStyle/>
        <a:p>
          <a:r>
            <a:rPr lang="es-CR" sz="1800" b="1" noProof="0" dirty="0" smtClean="0">
              <a:solidFill>
                <a:srgbClr val="0070C0"/>
              </a:solidFill>
            </a:rPr>
            <a:t>Colaboración</a:t>
          </a:r>
        </a:p>
        <a:p>
          <a:r>
            <a:rPr lang="es-CR" sz="1600" b="1" noProof="0" dirty="0" smtClean="0">
              <a:solidFill>
                <a:schemeClr val="tx1"/>
              </a:solidFill>
            </a:rPr>
            <a:t>Implica un objetivo final a alcanzar que requiere cierto grado de trabajo conjunto entre las contrapartes</a:t>
          </a:r>
          <a:r>
            <a:rPr lang="es-CR" sz="1600" b="1" noProof="0" dirty="0" smtClean="0">
              <a:solidFill>
                <a:srgbClr val="0070C0"/>
              </a:solidFill>
            </a:rPr>
            <a:t>.</a:t>
          </a:r>
          <a:endParaRPr lang="es-CR" sz="1600" b="1" noProof="0" dirty="0">
            <a:solidFill>
              <a:schemeClr val="tx1"/>
            </a:solidFill>
          </a:endParaRPr>
        </a:p>
      </dgm:t>
    </dgm:pt>
    <dgm:pt modelId="{F7E57D82-E9B3-42FA-80E6-C65B72BA4EEA}" type="parTrans" cxnId="{FAE3F808-C952-47F5-A678-D4E007A5A2C2}">
      <dgm:prSet/>
      <dgm:spPr/>
      <dgm:t>
        <a:bodyPr/>
        <a:lstStyle/>
        <a:p>
          <a:endParaRPr lang="fr-FR" sz="1600"/>
        </a:p>
      </dgm:t>
    </dgm:pt>
    <dgm:pt modelId="{F5D15119-17FB-4B84-9227-DF9340CA0E56}" type="sibTrans" cxnId="{FAE3F808-C952-47F5-A678-D4E007A5A2C2}">
      <dgm:prSet/>
      <dgm:spPr/>
      <dgm:t>
        <a:bodyPr/>
        <a:lstStyle/>
        <a:p>
          <a:endParaRPr lang="fr-FR" sz="1600"/>
        </a:p>
      </dgm:t>
    </dgm:pt>
    <dgm:pt modelId="{FACA094A-F84A-4851-A840-419D66E6B889}">
      <dgm:prSet phldrT="[Texte]" custT="1"/>
      <dgm:spPr/>
      <dgm:t>
        <a:bodyPr/>
        <a:lstStyle/>
        <a:p>
          <a:r>
            <a:rPr lang="es-CR" sz="1800" b="1" noProof="0" dirty="0" smtClean="0">
              <a:solidFill>
                <a:srgbClr val="0070C0"/>
              </a:solidFill>
            </a:rPr>
            <a:t>Planificación estratégica conjunta.</a:t>
          </a:r>
        </a:p>
        <a:p>
          <a:r>
            <a:rPr lang="es-CR" sz="1600" b="1" noProof="0" dirty="0" smtClean="0"/>
            <a:t>Coordinación más compleja con resultados más sólidos y demostrables. </a:t>
          </a:r>
        </a:p>
        <a:p>
          <a:r>
            <a:rPr lang="es-CR" sz="1600" b="1" dirty="0" smtClean="0"/>
            <a:t>Es una forma de colaboración estrecha con un plan de acción donde cada persona tiene una función definida y tareas a realizar para que se alcancen los resultados esperados conjuntamente. </a:t>
          </a:r>
          <a:endParaRPr lang="es-CR" sz="1800" b="1" noProof="0" dirty="0">
            <a:solidFill>
              <a:srgbClr val="0070C0"/>
            </a:solidFill>
          </a:endParaRPr>
        </a:p>
      </dgm:t>
    </dgm:pt>
    <dgm:pt modelId="{AC55C3DD-BF7D-496E-95ED-4D8D145CAAF0}" type="parTrans" cxnId="{031EFE1B-D1FF-4700-A6EB-2892D4C0B9AA}">
      <dgm:prSet/>
      <dgm:spPr/>
      <dgm:t>
        <a:bodyPr/>
        <a:lstStyle/>
        <a:p>
          <a:endParaRPr lang="fr-FR" sz="1600"/>
        </a:p>
      </dgm:t>
    </dgm:pt>
    <dgm:pt modelId="{DB62349C-45B5-49F7-AE52-8D88A371626D}" type="sibTrans" cxnId="{031EFE1B-D1FF-4700-A6EB-2892D4C0B9AA}">
      <dgm:prSet/>
      <dgm:spPr/>
      <dgm:t>
        <a:bodyPr/>
        <a:lstStyle/>
        <a:p>
          <a:endParaRPr lang="fr-FR" sz="1600"/>
        </a:p>
      </dgm:t>
    </dgm:pt>
    <dgm:pt modelId="{E6AAD692-EF8C-4EEF-9FF9-8AC75557CDB3}" type="pres">
      <dgm:prSet presAssocID="{B3F2C033-9605-4064-90C5-BAA5EB6D9E56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08AB49CA-BFA4-401F-83D0-EB3498DD749D}" type="pres">
      <dgm:prSet presAssocID="{B3F2C033-9605-4064-90C5-BAA5EB6D9E56}" presName="arrow" presStyleLbl="bgShp" presStyleIdx="0" presStyleCnt="1" custScaleX="164746" custLinFactNeighborX="3199" custLinFactNeighborY="-26397"/>
      <dgm:spPr/>
      <dgm:t>
        <a:bodyPr/>
        <a:lstStyle/>
        <a:p>
          <a:endParaRPr lang="es-CR"/>
        </a:p>
      </dgm:t>
    </dgm:pt>
    <dgm:pt modelId="{E5CDD837-014F-4DC6-87CC-39A9B3E2682F}" type="pres">
      <dgm:prSet presAssocID="{B3F2C033-9605-4064-90C5-BAA5EB6D9E56}" presName="arrowDiagram3" presStyleCnt="0"/>
      <dgm:spPr/>
    </dgm:pt>
    <dgm:pt modelId="{A4B034BA-F140-4166-A5F7-381066834236}" type="pres">
      <dgm:prSet presAssocID="{54EC7A47-C69D-4A83-94AF-E83DB27BB765}" presName="bullet3a" presStyleLbl="node1" presStyleIdx="0" presStyleCnt="3" custLinFactY="-196096" custLinFactNeighborX="-11767" custLinFactNeighborY="-200000"/>
      <dgm:spPr/>
    </dgm:pt>
    <dgm:pt modelId="{6445F589-A8AE-4972-A6EE-4BE3CCD9A091}" type="pres">
      <dgm:prSet presAssocID="{54EC7A47-C69D-4A83-94AF-E83DB27BB765}" presName="textBox3a" presStyleLbl="revTx" presStyleIdx="0" presStyleCnt="3" custScaleX="169812" custScaleY="41929" custLinFactX="-45787" custLinFactNeighborX="-100000" custLinFactNeighborY="-8287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027273A-6D93-42A5-994A-8FE878855A3F}" type="pres">
      <dgm:prSet presAssocID="{58ED8DCA-75C8-487F-B898-27A8AF53443B}" presName="bullet3b" presStyleLbl="node1" presStyleIdx="1" presStyleCnt="3" custLinFactNeighborX="-21493" custLinFactNeighborY="-37991"/>
      <dgm:spPr/>
    </dgm:pt>
    <dgm:pt modelId="{799292FE-A2F4-4FDB-AABC-49FAC9261DD4}" type="pres">
      <dgm:prSet presAssocID="{58ED8DCA-75C8-487F-B898-27A8AF53443B}" presName="textBox3b" presStyleLbl="revTx" presStyleIdx="1" presStyleCnt="3" custScaleX="146172" custScaleY="43918" custLinFactNeighborX="-35053" custLinFactNeighborY="-152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2BFFEA-F5BA-4C39-8247-16CC430A3B56}" type="pres">
      <dgm:prSet presAssocID="{FACA094A-F84A-4851-A840-419D66E6B889}" presName="bullet3c" presStyleLbl="node1" presStyleIdx="2" presStyleCnt="3" custLinFactX="137491" custLinFactNeighborX="200000" custLinFactNeighborY="-54126"/>
      <dgm:spPr/>
    </dgm:pt>
    <dgm:pt modelId="{669F9D4A-6B2F-41A7-97F4-943E744449E2}" type="pres">
      <dgm:prSet presAssocID="{FACA094A-F84A-4851-A840-419D66E6B889}" presName="textBox3c" presStyleLbl="revTx" presStyleIdx="2" presStyleCnt="3" custScaleX="220730" custScaleY="21973" custLinFactNeighborX="88300" custLinFactNeighborY="-392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31EFE1B-D1FF-4700-A6EB-2892D4C0B9AA}" srcId="{B3F2C033-9605-4064-90C5-BAA5EB6D9E56}" destId="{FACA094A-F84A-4851-A840-419D66E6B889}" srcOrd="2" destOrd="0" parTransId="{AC55C3DD-BF7D-496E-95ED-4D8D145CAAF0}" sibTransId="{DB62349C-45B5-49F7-AE52-8D88A371626D}"/>
    <dgm:cxn modelId="{40874A80-A2B5-4672-A7EF-83A8C0BBE42B}" type="presOf" srcId="{B3F2C033-9605-4064-90C5-BAA5EB6D9E56}" destId="{E6AAD692-EF8C-4EEF-9FF9-8AC75557CDB3}" srcOrd="0" destOrd="0" presId="urn:microsoft.com/office/officeart/2005/8/layout/arrow2"/>
    <dgm:cxn modelId="{FAE3F808-C952-47F5-A678-D4E007A5A2C2}" srcId="{B3F2C033-9605-4064-90C5-BAA5EB6D9E56}" destId="{58ED8DCA-75C8-487F-B898-27A8AF53443B}" srcOrd="1" destOrd="0" parTransId="{F7E57D82-E9B3-42FA-80E6-C65B72BA4EEA}" sibTransId="{F5D15119-17FB-4B84-9227-DF9340CA0E56}"/>
    <dgm:cxn modelId="{FAFA4727-74F6-4BC1-B19B-5BD6824464F4}" srcId="{B3F2C033-9605-4064-90C5-BAA5EB6D9E56}" destId="{54EC7A47-C69D-4A83-94AF-E83DB27BB765}" srcOrd="0" destOrd="0" parTransId="{B8376906-ADC2-4332-8E63-47AFBB58C2B9}" sibTransId="{A32D7133-A524-4EC0-9884-D074667381CB}"/>
    <dgm:cxn modelId="{524CEFCD-A59F-47D2-A57B-241C0C1F6E29}" type="presOf" srcId="{58ED8DCA-75C8-487F-B898-27A8AF53443B}" destId="{799292FE-A2F4-4FDB-AABC-49FAC9261DD4}" srcOrd="0" destOrd="0" presId="urn:microsoft.com/office/officeart/2005/8/layout/arrow2"/>
    <dgm:cxn modelId="{B2458CA0-A826-4309-881B-0650932A7B3D}" type="presOf" srcId="{FACA094A-F84A-4851-A840-419D66E6B889}" destId="{669F9D4A-6B2F-41A7-97F4-943E744449E2}" srcOrd="0" destOrd="0" presId="urn:microsoft.com/office/officeart/2005/8/layout/arrow2"/>
    <dgm:cxn modelId="{BF04EF81-C618-4B86-8054-30C6CC9FE731}" type="presOf" srcId="{54EC7A47-C69D-4A83-94AF-E83DB27BB765}" destId="{6445F589-A8AE-4972-A6EE-4BE3CCD9A091}" srcOrd="0" destOrd="0" presId="urn:microsoft.com/office/officeart/2005/8/layout/arrow2"/>
    <dgm:cxn modelId="{E5675300-1E89-4CF5-B39D-2CEDA6445DD2}" type="presParOf" srcId="{E6AAD692-EF8C-4EEF-9FF9-8AC75557CDB3}" destId="{08AB49CA-BFA4-401F-83D0-EB3498DD749D}" srcOrd="0" destOrd="0" presId="urn:microsoft.com/office/officeart/2005/8/layout/arrow2"/>
    <dgm:cxn modelId="{7F3BE476-49DB-42AF-AAA3-EE40EAF27B55}" type="presParOf" srcId="{E6AAD692-EF8C-4EEF-9FF9-8AC75557CDB3}" destId="{E5CDD837-014F-4DC6-87CC-39A9B3E2682F}" srcOrd="1" destOrd="0" presId="urn:microsoft.com/office/officeart/2005/8/layout/arrow2"/>
    <dgm:cxn modelId="{88ABDD91-BC7D-45E7-A9B8-7E007B9470F3}" type="presParOf" srcId="{E5CDD837-014F-4DC6-87CC-39A9B3E2682F}" destId="{A4B034BA-F140-4166-A5F7-381066834236}" srcOrd="0" destOrd="0" presId="urn:microsoft.com/office/officeart/2005/8/layout/arrow2"/>
    <dgm:cxn modelId="{019DF027-42F1-4017-B842-CACEC22A51D8}" type="presParOf" srcId="{E5CDD837-014F-4DC6-87CC-39A9B3E2682F}" destId="{6445F589-A8AE-4972-A6EE-4BE3CCD9A091}" srcOrd="1" destOrd="0" presId="urn:microsoft.com/office/officeart/2005/8/layout/arrow2"/>
    <dgm:cxn modelId="{34779F60-D94D-46B3-B1AE-A836E9404C7B}" type="presParOf" srcId="{E5CDD837-014F-4DC6-87CC-39A9B3E2682F}" destId="{C027273A-6D93-42A5-994A-8FE878855A3F}" srcOrd="2" destOrd="0" presId="urn:microsoft.com/office/officeart/2005/8/layout/arrow2"/>
    <dgm:cxn modelId="{F31AB05B-1C7F-4969-9A93-154F44072453}" type="presParOf" srcId="{E5CDD837-014F-4DC6-87CC-39A9B3E2682F}" destId="{799292FE-A2F4-4FDB-AABC-49FAC9261DD4}" srcOrd="3" destOrd="0" presId="urn:microsoft.com/office/officeart/2005/8/layout/arrow2"/>
    <dgm:cxn modelId="{09785C6F-8D45-4ED1-9396-5159E9B89410}" type="presParOf" srcId="{E5CDD837-014F-4DC6-87CC-39A9B3E2682F}" destId="{9A2BFFEA-F5BA-4C39-8247-16CC430A3B56}" srcOrd="4" destOrd="0" presId="urn:microsoft.com/office/officeart/2005/8/layout/arrow2"/>
    <dgm:cxn modelId="{317139C5-290D-44B4-8E79-291C0E2E2D51}" type="presParOf" srcId="{E5CDD837-014F-4DC6-87CC-39A9B3E2682F}" destId="{669F9D4A-6B2F-41A7-97F4-943E744449E2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A62AEE-402E-426A-BF78-DBB01ABAAF23}">
      <dsp:nvSpPr>
        <dsp:cNvPr id="0" name=""/>
        <dsp:cNvSpPr/>
      </dsp:nvSpPr>
      <dsp:spPr>
        <a:xfrm>
          <a:off x="2220964" y="-184486"/>
          <a:ext cx="3362657" cy="177708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noProof="0" dirty="0" smtClean="0">
              <a:latin typeface="+mn-lt"/>
              <a:ea typeface="Calibri" pitchFamily="34" charset="0"/>
              <a:cs typeface="Arial" pitchFamily="34" charset="0"/>
            </a:rPr>
            <a:t>Imparcialidad</a:t>
          </a:r>
          <a:endParaRPr lang="es-CR" sz="1600" b="1" kern="1200" noProof="0" dirty="0"/>
        </a:p>
      </dsp:txBody>
      <dsp:txXfrm>
        <a:off x="3061628" y="-184486"/>
        <a:ext cx="1681329" cy="1466092"/>
      </dsp:txXfrm>
    </dsp:sp>
    <dsp:sp modelId="{532ECF72-B224-4DB1-98E2-F28C80B10781}">
      <dsp:nvSpPr>
        <dsp:cNvPr id="0" name=""/>
        <dsp:cNvSpPr/>
      </dsp:nvSpPr>
      <dsp:spPr>
        <a:xfrm rot="7200000">
          <a:off x="3666640" y="999037"/>
          <a:ext cx="3016000" cy="2181128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noProof="0" dirty="0" smtClean="0">
              <a:latin typeface="+mn-lt"/>
              <a:ea typeface="Calibri" pitchFamily="34" charset="0"/>
              <a:cs typeface="Arial" pitchFamily="34" charset="0"/>
            </a:rPr>
            <a:t>Transparencia</a:t>
          </a:r>
        </a:p>
      </dsp:txBody>
      <dsp:txXfrm rot="-5400000">
        <a:off x="4440205" y="1431025"/>
        <a:ext cx="1799431" cy="1508000"/>
      </dsp:txXfrm>
    </dsp:sp>
    <dsp:sp modelId="{1F60A7B4-A007-4002-A0C1-92DDE00D3EF7}">
      <dsp:nvSpPr>
        <dsp:cNvPr id="0" name=""/>
        <dsp:cNvSpPr/>
      </dsp:nvSpPr>
      <dsp:spPr>
        <a:xfrm rot="14400000">
          <a:off x="1047519" y="1178273"/>
          <a:ext cx="3016000" cy="194244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noProof="0" dirty="0" smtClean="0">
              <a:latin typeface="+mn-lt"/>
              <a:ea typeface="Calibri" pitchFamily="34" charset="0"/>
              <a:cs typeface="Arial" pitchFamily="34" charset="0"/>
            </a:rPr>
            <a:t>Disposición para compartir</a:t>
          </a:r>
          <a:endParaRPr lang="es-CR" sz="1600" b="1" kern="1200" noProof="0" dirty="0"/>
        </a:p>
      </dsp:txBody>
      <dsp:txXfrm rot="5400000">
        <a:off x="1607069" y="1480475"/>
        <a:ext cx="1602514" cy="1508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AB49CA-BFA4-401F-83D0-EB3498DD749D}">
      <dsp:nvSpPr>
        <dsp:cNvPr id="0" name=""/>
        <dsp:cNvSpPr/>
      </dsp:nvSpPr>
      <dsp:spPr>
        <a:xfrm>
          <a:off x="-740532" y="0"/>
          <a:ext cx="11198700" cy="4248472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B034BA-F140-4166-A5F7-381066834236}">
      <dsp:nvSpPr>
        <dsp:cNvPr id="0" name=""/>
        <dsp:cNvSpPr/>
      </dsp:nvSpPr>
      <dsp:spPr>
        <a:xfrm>
          <a:off x="2302532" y="2232249"/>
          <a:ext cx="176736" cy="1767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45F589-A8AE-4972-A6EE-4BE3CCD9A091}">
      <dsp:nvSpPr>
        <dsp:cNvPr id="0" name=""/>
        <dsp:cNvSpPr/>
      </dsp:nvSpPr>
      <dsp:spPr>
        <a:xfrm>
          <a:off x="505890" y="2588407"/>
          <a:ext cx="2689534" cy="514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649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800" b="1" kern="1200" noProof="0" dirty="0" smtClean="0">
              <a:solidFill>
                <a:srgbClr val="0070C0"/>
              </a:solidFill>
            </a:rPr>
            <a:t>Compartir información</a:t>
          </a:r>
        </a:p>
      </dsp:txBody>
      <dsp:txXfrm>
        <a:off x="505890" y="2588407"/>
        <a:ext cx="2689534" cy="514807"/>
      </dsp:txXfrm>
    </dsp:sp>
    <dsp:sp modelId="{C027273A-6D93-42A5-994A-8FE878855A3F}">
      <dsp:nvSpPr>
        <dsp:cNvPr id="0" name=""/>
        <dsp:cNvSpPr/>
      </dsp:nvSpPr>
      <dsp:spPr>
        <a:xfrm>
          <a:off x="3814701" y="1656185"/>
          <a:ext cx="319485" cy="3194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9292FE-A2F4-4FDB-AABC-49FAC9261DD4}">
      <dsp:nvSpPr>
        <dsp:cNvPr id="0" name=""/>
        <dsp:cNvSpPr/>
      </dsp:nvSpPr>
      <dsp:spPr>
        <a:xfrm>
          <a:off x="3094623" y="2232254"/>
          <a:ext cx="2384669" cy="10150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289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800" b="1" kern="1200" noProof="0" dirty="0" smtClean="0">
              <a:solidFill>
                <a:srgbClr val="0070C0"/>
              </a:solidFill>
            </a:rPr>
            <a:t>Colaboración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600" b="1" kern="1200" noProof="0" dirty="0">
            <a:solidFill>
              <a:schemeClr val="tx1"/>
            </a:solidFill>
          </a:endParaRPr>
        </a:p>
      </dsp:txBody>
      <dsp:txXfrm>
        <a:off x="3094623" y="2232254"/>
        <a:ext cx="2384669" cy="1015019"/>
      </dsp:txXfrm>
    </dsp:sp>
    <dsp:sp modelId="{9A2BFFEA-F5BA-4C39-8247-16CC430A3B56}">
      <dsp:nvSpPr>
        <dsp:cNvPr id="0" name=""/>
        <dsp:cNvSpPr/>
      </dsp:nvSpPr>
      <dsp:spPr>
        <a:xfrm>
          <a:off x="5759493" y="1074863"/>
          <a:ext cx="441841" cy="4418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9F9D4A-6B2F-41A7-97F4-943E744449E2}">
      <dsp:nvSpPr>
        <dsp:cNvPr id="0" name=""/>
        <dsp:cNvSpPr/>
      </dsp:nvSpPr>
      <dsp:spPr>
        <a:xfrm>
          <a:off x="4959288" y="1656189"/>
          <a:ext cx="4219503" cy="647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122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800" b="1" kern="1200" noProof="0" dirty="0" smtClean="0">
              <a:solidFill>
                <a:srgbClr val="0070C0"/>
              </a:solidFill>
            </a:rPr>
            <a:t>Planificación estratégica conjunta</a:t>
          </a:r>
          <a:endParaRPr lang="es-CR" sz="1800" b="1" kern="1200" noProof="0" dirty="0">
            <a:solidFill>
              <a:srgbClr val="0070C0"/>
            </a:solidFill>
          </a:endParaRPr>
        </a:p>
      </dsp:txBody>
      <dsp:txXfrm>
        <a:off x="4959288" y="1656189"/>
        <a:ext cx="4219503" cy="6477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AB49CA-BFA4-401F-83D0-EB3498DD749D}">
      <dsp:nvSpPr>
        <dsp:cNvPr id="0" name=""/>
        <dsp:cNvSpPr/>
      </dsp:nvSpPr>
      <dsp:spPr>
        <a:xfrm>
          <a:off x="-740532" y="0"/>
          <a:ext cx="11198700" cy="4248472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B034BA-F140-4166-A5F7-381066834236}">
      <dsp:nvSpPr>
        <dsp:cNvPr id="0" name=""/>
        <dsp:cNvSpPr/>
      </dsp:nvSpPr>
      <dsp:spPr>
        <a:xfrm>
          <a:off x="2302532" y="2232249"/>
          <a:ext cx="176736" cy="1767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45F589-A8AE-4972-A6EE-4BE3CCD9A091}">
      <dsp:nvSpPr>
        <dsp:cNvPr id="0" name=""/>
        <dsp:cNvSpPr/>
      </dsp:nvSpPr>
      <dsp:spPr>
        <a:xfrm>
          <a:off x="0" y="2359605"/>
          <a:ext cx="2689534" cy="514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649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800" b="1" kern="1200" noProof="0" dirty="0" smtClean="0">
              <a:solidFill>
                <a:srgbClr val="0070C0"/>
              </a:solidFill>
            </a:rPr>
            <a:t>Compartir información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noProof="0" dirty="0" smtClean="0">
              <a:solidFill>
                <a:schemeClr val="tx1"/>
              </a:solidFill>
            </a:rPr>
            <a:t>Coordinación simple con resultados limitados.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noProof="0" dirty="0" smtClean="0">
              <a:solidFill>
                <a:schemeClr val="tx1"/>
              </a:solidFill>
            </a:rPr>
            <a:t>Intercambio de documentos, estudios, información.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noProof="0" dirty="0" smtClean="0">
              <a:solidFill>
                <a:schemeClr val="tx1"/>
              </a:solidFill>
            </a:rPr>
            <a:t>No implica que las personas lleven a cabo una actividad u objetivo conjunto.</a:t>
          </a:r>
          <a:endParaRPr lang="es-CR" sz="1600" b="1" kern="1200" noProof="0" dirty="0">
            <a:solidFill>
              <a:srgbClr val="0070C0"/>
            </a:solidFill>
          </a:endParaRPr>
        </a:p>
      </dsp:txBody>
      <dsp:txXfrm>
        <a:off x="0" y="2359605"/>
        <a:ext cx="2689534" cy="514807"/>
      </dsp:txXfrm>
    </dsp:sp>
    <dsp:sp modelId="{C027273A-6D93-42A5-994A-8FE878855A3F}">
      <dsp:nvSpPr>
        <dsp:cNvPr id="0" name=""/>
        <dsp:cNvSpPr/>
      </dsp:nvSpPr>
      <dsp:spPr>
        <a:xfrm>
          <a:off x="3814701" y="1656185"/>
          <a:ext cx="319485" cy="3194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9292FE-A2F4-4FDB-AABC-49FAC9261DD4}">
      <dsp:nvSpPr>
        <dsp:cNvPr id="0" name=""/>
        <dsp:cNvSpPr/>
      </dsp:nvSpPr>
      <dsp:spPr>
        <a:xfrm>
          <a:off x="3094623" y="2232254"/>
          <a:ext cx="2384669" cy="10150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289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800" b="1" kern="1200" noProof="0" dirty="0" smtClean="0">
              <a:solidFill>
                <a:srgbClr val="0070C0"/>
              </a:solidFill>
            </a:rPr>
            <a:t>Colaboración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noProof="0" dirty="0" smtClean="0">
              <a:solidFill>
                <a:schemeClr val="tx1"/>
              </a:solidFill>
            </a:rPr>
            <a:t>Implica un objetivo final a alcanzar que requiere cierto grado de trabajo conjunto entre las contrapartes</a:t>
          </a:r>
          <a:r>
            <a:rPr lang="es-CR" sz="1600" b="1" kern="1200" noProof="0" dirty="0" smtClean="0">
              <a:solidFill>
                <a:srgbClr val="0070C0"/>
              </a:solidFill>
            </a:rPr>
            <a:t>.</a:t>
          </a:r>
          <a:endParaRPr lang="es-CR" sz="1600" b="1" kern="1200" noProof="0" dirty="0">
            <a:solidFill>
              <a:schemeClr val="tx1"/>
            </a:solidFill>
          </a:endParaRPr>
        </a:p>
      </dsp:txBody>
      <dsp:txXfrm>
        <a:off x="3094623" y="2232254"/>
        <a:ext cx="2384669" cy="1015019"/>
      </dsp:txXfrm>
    </dsp:sp>
    <dsp:sp modelId="{9A2BFFEA-F5BA-4C39-8247-16CC430A3B56}">
      <dsp:nvSpPr>
        <dsp:cNvPr id="0" name=""/>
        <dsp:cNvSpPr/>
      </dsp:nvSpPr>
      <dsp:spPr>
        <a:xfrm>
          <a:off x="7250667" y="835712"/>
          <a:ext cx="441841" cy="4418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9F9D4A-6B2F-41A7-97F4-943E744449E2}">
      <dsp:nvSpPr>
        <dsp:cNvPr id="0" name=""/>
        <dsp:cNvSpPr/>
      </dsp:nvSpPr>
      <dsp:spPr>
        <a:xfrm>
          <a:off x="6116616" y="1289893"/>
          <a:ext cx="3601018" cy="64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122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800" b="1" kern="1200" noProof="0" dirty="0" smtClean="0">
              <a:solidFill>
                <a:srgbClr val="0070C0"/>
              </a:solidFill>
            </a:rPr>
            <a:t>Planificación estratégica conjunta.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noProof="0" dirty="0" smtClean="0"/>
            <a:t>Coordinación más compleja con resultados más sólidos y demostrables.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dirty="0" smtClean="0"/>
            <a:t>Es una forma de colaboración estrecha con un plan de acción donde cada persona tiene una función definida y tareas a realizar para que se alcancen los resultados esperados conjuntamente. </a:t>
          </a:r>
          <a:endParaRPr lang="es-CR" sz="1800" b="1" kern="1200" noProof="0" dirty="0">
            <a:solidFill>
              <a:srgbClr val="0070C0"/>
            </a:solidFill>
          </a:endParaRPr>
        </a:p>
      </dsp:txBody>
      <dsp:txXfrm>
        <a:off x="6116616" y="1289893"/>
        <a:ext cx="3601018" cy="6487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10/15/2017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10/15/2017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La </a:t>
            </a:r>
            <a:r>
              <a:rPr lang="fr-FR" dirty="0" err="1" smtClean="0"/>
              <a:t>fuente</a:t>
            </a:r>
            <a:r>
              <a:rPr lang="fr-FR" dirty="0" smtClean="0"/>
              <a:t> de </a:t>
            </a:r>
            <a:r>
              <a:rPr lang="fr-FR" dirty="0" err="1" smtClean="0"/>
              <a:t>donde</a:t>
            </a:r>
            <a:r>
              <a:rPr lang="fr-FR" dirty="0" smtClean="0"/>
              <a:t> se </a:t>
            </a:r>
            <a:r>
              <a:rPr lang="fr-FR" dirty="0" err="1" smtClean="0"/>
              <a:t>extrajo</a:t>
            </a:r>
            <a:r>
              <a:rPr lang="fr-FR" dirty="0" smtClean="0"/>
              <a:t> la </a:t>
            </a:r>
            <a:r>
              <a:rPr lang="fr-FR" dirty="0" err="1" smtClean="0"/>
              <a:t>información</a:t>
            </a:r>
            <a:r>
              <a:rPr lang="fr-FR" dirty="0" smtClean="0"/>
              <a:t> para </a:t>
            </a:r>
            <a:r>
              <a:rPr lang="fr-FR" dirty="0" err="1" smtClean="0"/>
              <a:t>esta</a:t>
            </a:r>
            <a:r>
              <a:rPr lang="fr-FR" dirty="0" smtClean="0"/>
              <a:t> </a:t>
            </a:r>
            <a:r>
              <a:rPr lang="fr-FR" dirty="0" err="1" smtClean="0"/>
              <a:t>presentación</a:t>
            </a:r>
            <a:r>
              <a:rPr lang="fr-FR" dirty="0" smtClean="0"/>
              <a:t> es: OIT, ITC. (2017). Manuel à l'intention des attachés sociaux et consulaires marocains, </a:t>
            </a:r>
            <a:r>
              <a:rPr lang="fr-FR" dirty="0" err="1" smtClean="0"/>
              <a:t>Turín</a:t>
            </a:r>
            <a:r>
              <a:rPr lang="fr-FR" dirty="0" smtClean="0"/>
              <a:t>.</a:t>
            </a:r>
            <a:endParaRPr lang="es-CR" dirty="0" smtClean="0"/>
          </a:p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s-CR" smtClean="0"/>
              <a:t>1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29738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2CEB4C-364C-674E-A933-C3977187AE0B}" type="datetime1">
              <a:rPr lang="id-ID" smtClean="0"/>
              <a:pPr/>
              <a:t>15/10/2017</a:t>
            </a:fld>
            <a:endParaRPr lang="id-ID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DA8B1A-13F2-1446-8603-74185E46CFC5}" type="slidenum">
              <a:rPr lang="id-ID" smtClean="0"/>
              <a:pPr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43121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2CEB4C-364C-674E-A933-C3977187AE0B}" type="datetime1">
              <a:rPr lang="id-ID" smtClean="0"/>
              <a:pPr/>
              <a:t>15/10/2017</a:t>
            </a:fld>
            <a:endParaRPr lang="id-ID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DA8B1A-13F2-1446-8603-74185E46CFC5}" type="slidenum">
              <a:rPr lang="id-ID" smtClean="0"/>
              <a:pPr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18484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2CEB4C-364C-674E-A933-C3977187AE0B}" type="datetime1">
              <a:rPr lang="id-ID" smtClean="0"/>
              <a:pPr/>
              <a:t>15/10/2017</a:t>
            </a:fld>
            <a:endParaRPr lang="id-ID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DA8B1A-13F2-1446-8603-74185E46CFC5}" type="slidenum">
              <a:rPr lang="id-ID" smtClean="0"/>
              <a:pPr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84712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2CEB4C-364C-674E-A933-C3977187AE0B}" type="datetime1">
              <a:rPr lang="id-ID" smtClean="0"/>
              <a:pPr/>
              <a:t>15/10/2017</a:t>
            </a:fld>
            <a:endParaRPr lang="id-ID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DA8B1A-13F2-1446-8603-74185E46CFC5}" type="slidenum">
              <a:rPr lang="id-ID" smtClean="0"/>
              <a:pPr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17403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2CEB4C-364C-674E-A933-C3977187AE0B}" type="datetime1">
              <a:rPr lang="id-ID" smtClean="0"/>
              <a:pPr/>
              <a:t>15/10/2017</a:t>
            </a:fld>
            <a:endParaRPr lang="id-ID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DA8B1A-13F2-1446-8603-74185E46CFC5}" type="slidenum">
              <a:rPr lang="id-ID" smtClean="0"/>
              <a:pPr/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74093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2CEB4C-364C-674E-A933-C3977187AE0B}" type="datetime1">
              <a:rPr lang="id-ID" smtClean="0"/>
              <a:pPr/>
              <a:t>15/10/2017</a:t>
            </a:fld>
            <a:endParaRPr lang="id-ID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DA8B1A-13F2-1446-8603-74185E46CFC5}" type="slidenum">
              <a:rPr lang="id-ID" smtClean="0"/>
              <a:pPr/>
              <a:t>11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89397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gradFill>
          <a:gsLst>
            <a:gs pos="100000">
              <a:schemeClr val="accent1">
                <a:lumMod val="20000"/>
                <a:lumOff val="80000"/>
                <a:alpha val="86000"/>
              </a:schemeClr>
            </a:gs>
            <a:gs pos="42000">
              <a:schemeClr val="bg1">
                <a:alpha val="40000"/>
              </a:schemeClr>
            </a:gs>
            <a:gs pos="0">
              <a:schemeClr val="accent1">
                <a:lumMod val="20000"/>
                <a:lumOff val="80000"/>
                <a:alpha val="85000"/>
              </a:schemeClr>
            </a:gs>
            <a:gs pos="75000">
              <a:schemeClr val="bg1">
                <a:alpha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6" name="Group 5"/>
          <p:cNvGrpSpPr/>
          <p:nvPr/>
        </p:nvGrpSpPr>
        <p:grpSpPr>
          <a:xfrm>
            <a:off x="0" y="0"/>
            <a:ext cx="12188825" cy="713232"/>
            <a:chOff x="0" y="0"/>
            <a:chExt cx="12188825" cy="713232"/>
          </a:xfrm>
        </p:grpSpPr>
        <p:sp>
          <p:nvSpPr>
            <p:cNvPr id="7" name="Rectangle 6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0"/>
            <a:ext cx="713232" cy="6858000"/>
            <a:chOff x="0" y="0"/>
            <a:chExt cx="713232" cy="6858000"/>
          </a:xfrm>
        </p:grpSpPr>
        <p:sp>
          <p:nvSpPr>
            <p:cNvPr id="12" name="Rectangle 11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22" name="Group 21"/>
          <p:cNvGrpSpPr/>
          <p:nvPr/>
        </p:nvGrpSpPr>
        <p:grpSpPr>
          <a:xfrm rot="10800000">
            <a:off x="11478768" y="0"/>
            <a:ext cx="713232" cy="6858000"/>
            <a:chOff x="0" y="0"/>
            <a:chExt cx="713232" cy="6858000"/>
          </a:xfrm>
        </p:grpSpPr>
        <p:sp>
          <p:nvSpPr>
            <p:cNvPr id="23" name="Rectangle 22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4" name="Rectangle 23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flipV="1">
            <a:off x="0" y="6144768"/>
            <a:ext cx="12188825" cy="713232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2520" y="1188720"/>
            <a:ext cx="9966960" cy="25146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2520" y="3749040"/>
            <a:ext cx="996696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all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s-ES"/>
              <a:t>15/10/2017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s-ES"/>
              <a:t>15/10/2017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63084" y="2864918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7460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s-ES"/>
              <a:t>15/10/2017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Rectangle 14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6736" y="0"/>
            <a:ext cx="12188825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s-ES"/>
              <a:t>15/10/2017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‹Nº›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520" y="1188720"/>
            <a:ext cx="9966960" cy="2514600"/>
          </a:xfrm>
        </p:spPr>
        <p:txBody>
          <a:bodyPr anchor="b">
            <a:normAutofit/>
          </a:bodyPr>
          <a:lstStyle>
            <a:lvl1pPr algn="ctr">
              <a:defRPr sz="5400" b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2520" y="3749040"/>
            <a:ext cx="9966960" cy="914400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673352"/>
            <a:ext cx="45720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673352"/>
            <a:ext cx="45720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9FD0-C37A-4F50-8F3B-5FA0D9D0B42F}" type="datetimeFigureOut">
              <a:rPr lang="es-ES"/>
              <a:t>15/10/2017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441448"/>
            <a:ext cx="4572000" cy="358444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441448"/>
            <a:ext cx="4572000" cy="358444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s-ES"/>
              <a:t>15/10/2017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s-ES"/>
              <a:t>15/10/2017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ctangle 5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s-ES"/>
              <a:t>15/10/2017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005840"/>
            <a:ext cx="72237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s-ES"/>
              <a:t>15/10/2017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640" y="548640"/>
            <a:ext cx="6675120" cy="576072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s-ES"/>
              <a:t>15/10/2017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‹Nº›</a:t>
            </a:fld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7772400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 flipV="1">
            <a:off x="0" y="6309360"/>
            <a:ext cx="7772400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4" name="Group 13"/>
          <p:cNvGrpSpPr/>
          <p:nvPr/>
        </p:nvGrpSpPr>
        <p:grpSpPr>
          <a:xfrm rot="5400000" flipV="1">
            <a:off x="-3154680" y="3154680"/>
            <a:ext cx="6858000" cy="548640"/>
            <a:chOff x="0" y="0"/>
            <a:chExt cx="12188825" cy="713232"/>
          </a:xfrm>
        </p:grpSpPr>
        <p:sp>
          <p:nvSpPr>
            <p:cNvPr id="15" name="Rectangle 14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rot="16200000" flipH="1" flipV="1">
            <a:off x="4069079" y="3154681"/>
            <a:ext cx="6858000" cy="548640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6000"/>
              </a:schemeClr>
            </a:gs>
            <a:gs pos="79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auto">
          <a:xfrm>
            <a:off x="0" y="6309360"/>
            <a:ext cx="12188825" cy="50292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auto">
          <a:xfrm>
            <a:off x="0" y="6703255"/>
            <a:ext cx="12188825" cy="154745"/>
          </a:xfrm>
          <a:prstGeom prst="rect">
            <a:avLst/>
          </a:prstGeom>
          <a:solidFill>
            <a:schemeClr val="accent1">
              <a:alpha val="2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73352"/>
            <a:ext cx="95097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s-ES"/>
              <a:pPr/>
              <a:t>15/10/2017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pos="3840">
          <p15:clr>
            <a:srgbClr val="F26B43"/>
          </p15:clr>
        </p15:guide>
        <p15:guide id="5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39815" y="2362426"/>
            <a:ext cx="9966960" cy="1936619"/>
          </a:xfrm>
        </p:spPr>
        <p:txBody>
          <a:bodyPr/>
          <a:lstStyle/>
          <a:p>
            <a:pPr marL="0" indent="0"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es-ES" sz="5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Las técnicas de coordinación</a:t>
            </a:r>
            <a:endParaRPr lang="es-ES" sz="5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651712" y="637080"/>
            <a:ext cx="9144000" cy="202691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4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R" b="1" dirty="0" smtClean="0"/>
          </a:p>
          <a:p>
            <a:r>
              <a:rPr lang="es-CR" sz="51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Taller:</a:t>
            </a:r>
          </a:p>
          <a:p>
            <a:endParaRPr lang="es-CR" sz="5100" b="1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s-CR" sz="51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Fortalecimiento de las capacidades del personal Consular en su función de protección de los derechos de las personas trabajadoras migrantes</a:t>
            </a:r>
            <a:endParaRPr lang="es-CR" sz="5100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fr-H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 descr="download-4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891" y="4555593"/>
            <a:ext cx="1891634" cy="146879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pic>
        <p:nvPicPr>
          <p:cNvPr id="6" name="Imagen 5" descr="banner-oit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293" y="4299045"/>
            <a:ext cx="1803193" cy="173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87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637309" y="1261687"/>
            <a:ext cx="9833573" cy="5117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Coordinar </a:t>
            </a: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implica reconocer e identificar los obstáculos en la coordinación. </a:t>
            </a: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Algunos </a:t>
            </a: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desafíos que se presentan son</a:t>
            </a: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:</a:t>
            </a:r>
          </a:p>
          <a:p>
            <a:pPr lvl="1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Dificultad </a:t>
            </a: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en la identificación de un fin y un enfoque común entre </a:t>
            </a: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organismos </a:t>
            </a: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donde los mandatos, métodos, recursos y sistemas de </a:t>
            </a: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funcionamiento </a:t>
            </a: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son distintos. </a:t>
            </a:r>
          </a:p>
          <a:p>
            <a:pPr lvl="1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Competencia entre las contrapartes.</a:t>
            </a:r>
          </a:p>
          <a:p>
            <a:pPr lvl="1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Amenazas para la </a:t>
            </a: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autonomía.</a:t>
            </a:r>
          </a:p>
          <a:p>
            <a:pPr lvl="1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os </a:t>
            </a: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miembros de las organizaciones temen que la coordinación </a:t>
            </a: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reduzca libertad </a:t>
            </a: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en la toma de decisiones. </a:t>
            </a:r>
          </a:p>
          <a:p>
            <a:pPr lvl="1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Multiplicidad de actores y multitud de visiones.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fr-FR" dirty="0"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51558" y="520972"/>
            <a:ext cx="6570710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R" sz="3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L</a:t>
            </a:r>
            <a:r>
              <a:rPr lang="es-CR" sz="3400" b="1" dirty="0" bmk="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os desafíos de la coordinación</a:t>
            </a:r>
            <a:endParaRPr lang="es-CR" sz="3400" b="1" dirty="0">
              <a:solidFill>
                <a:schemeClr val="accent5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4489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0655" y="1065506"/>
            <a:ext cx="968432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Diversidad de </a:t>
            </a: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visiones.</a:t>
            </a:r>
          </a:p>
          <a:p>
            <a:pPr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Ausencia </a:t>
            </a: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de consenso entre </a:t>
            </a: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las personas participantes</a:t>
            </a: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.</a:t>
            </a:r>
          </a:p>
          <a:p>
            <a:pPr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Coordinación considerada inútil.</a:t>
            </a:r>
          </a:p>
          <a:p>
            <a:pPr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Cambios </a:t>
            </a: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de enfoque en el trabajo de las contrapartes (instituciones, instancias).</a:t>
            </a:r>
            <a:endParaRPr lang="es-CR" sz="2000" dirty="0">
              <a:solidFill>
                <a:schemeClr val="accent1">
                  <a:lumMod val="50000"/>
                </a:schemeClr>
              </a:solidFill>
              <a:ea typeface="Calibri" pitchFamily="34" charset="0"/>
              <a:cs typeface="Arial" pitchFamily="34" charset="0"/>
            </a:endParaRPr>
          </a:p>
          <a:p>
            <a:pPr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Pérdida de reconocimiento de los esfuerzos individuales.</a:t>
            </a:r>
          </a:p>
          <a:p>
            <a:pPr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Centralización.</a:t>
            </a:r>
            <a:endParaRPr lang="es-CR" sz="2000" dirty="0">
              <a:solidFill>
                <a:schemeClr val="accent1">
                  <a:lumMod val="50000"/>
                </a:schemeClr>
              </a:solidFill>
              <a:ea typeface="Calibri" pitchFamily="34" charset="0"/>
              <a:cs typeface="Arial" pitchFamily="34" charset="0"/>
            </a:endParaRPr>
          </a:p>
          <a:p>
            <a:pPr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Falta de </a:t>
            </a: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confianza hacia alguna contrapartes (puede </a:t>
            </a: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haber ocurrido </a:t>
            </a: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una </a:t>
            </a: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experiencia negativa </a:t>
            </a: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frente a una contraparte).</a:t>
            </a:r>
            <a:endParaRPr lang="es-CR" sz="2000" dirty="0">
              <a:solidFill>
                <a:schemeClr val="accent1">
                  <a:lumMod val="50000"/>
                </a:schemeClr>
              </a:solidFill>
              <a:ea typeface="Calibri" pitchFamily="34" charset="0"/>
              <a:cs typeface="Arial" pitchFamily="34" charset="0"/>
            </a:endParaRPr>
          </a:p>
          <a:p>
            <a:pPr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Falta de competencia.</a:t>
            </a:r>
          </a:p>
          <a:p>
            <a:pPr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Frecuente movilidad del </a:t>
            </a: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personal.</a:t>
            </a:r>
          </a:p>
          <a:p>
            <a:pPr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Jerarquía </a:t>
            </a: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autocrática </a:t>
            </a: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que entraba </a:t>
            </a: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la coordinación. </a:t>
            </a:r>
          </a:p>
        </p:txBody>
      </p:sp>
      <p:sp>
        <p:nvSpPr>
          <p:cNvPr id="3" name="Rectangle 2"/>
          <p:cNvSpPr/>
          <p:nvPr/>
        </p:nvSpPr>
        <p:spPr>
          <a:xfrm>
            <a:off x="872837" y="449953"/>
            <a:ext cx="6570710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R" sz="3400" b="1" dirty="0" bmk="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Los desafíos de la coordinación</a:t>
            </a:r>
          </a:p>
        </p:txBody>
      </p:sp>
    </p:spTree>
    <p:extLst>
      <p:ext uri="{BB962C8B-B14F-4D97-AF65-F5344CB8AC3E}">
        <p14:creationId xmlns:p14="http://schemas.microsoft.com/office/powerpoint/2010/main" val="310324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5472953" y="672353"/>
            <a:ext cx="6322807" cy="833717"/>
          </a:xfrm>
        </p:spPr>
        <p:txBody>
          <a:bodyPr/>
          <a:lstStyle/>
          <a:p>
            <a:r>
              <a:rPr lang="es-E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¿Qué significa coordinar?</a:t>
            </a:r>
            <a:endParaRPr lang="es-ES" noProof="1"/>
          </a:p>
        </p:txBody>
      </p:sp>
      <p:sp>
        <p:nvSpPr>
          <p:cNvPr id="6" name="Marcador de posición de contenido 5"/>
          <p:cNvSpPr>
            <a:spLocks noGrp="1"/>
          </p:cNvSpPr>
          <p:nvPr>
            <p:ph idx="1"/>
          </p:nvPr>
        </p:nvSpPr>
        <p:spPr>
          <a:xfrm>
            <a:off x="400722" y="968188"/>
            <a:ext cx="4292302" cy="5634318"/>
          </a:xfrm>
        </p:spPr>
        <p:txBody>
          <a:bodyPr>
            <a:normAutofit fontScale="77500" lnSpcReduction="20000"/>
          </a:bodyPr>
          <a:lstStyle/>
          <a:p>
            <a:pPr marL="342900" indent="-342900" algn="just" eaLnBrk="0" fontAlgn="base" hangingPunct="0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s-CR" sz="23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La gestión de la migración laboral demanda una intervención </a:t>
            </a:r>
            <a:r>
              <a:rPr lang="es-CR" sz="23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conjunta de </a:t>
            </a:r>
            <a:r>
              <a:rPr lang="es-CR" sz="23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Estados, organismos de derechos humanos y actores </a:t>
            </a:r>
            <a:r>
              <a:rPr lang="es-CR" sz="23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sociales: es un </a:t>
            </a:r>
            <a:r>
              <a:rPr lang="es-CR" sz="23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fenómeno </a:t>
            </a:r>
            <a:r>
              <a:rPr lang="es-CR" sz="2300" dirty="0" err="1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multicausal</a:t>
            </a:r>
            <a:r>
              <a:rPr lang="es-CR" sz="23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que demanda respuestas globales.</a:t>
            </a:r>
          </a:p>
          <a:p>
            <a:pPr marL="342900" indent="-342900" algn="just" eaLnBrk="0" fontAlgn="base" hangingPunct="0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s-CR" sz="23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La eficacia de </a:t>
            </a:r>
            <a:r>
              <a:rPr lang="es-CR" sz="23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las </a:t>
            </a:r>
            <a:r>
              <a:rPr lang="es-CR" sz="23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intervenciones requiere de un enfoque </a:t>
            </a:r>
            <a:r>
              <a:rPr lang="es-CR" sz="23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integrado.</a:t>
            </a:r>
          </a:p>
          <a:p>
            <a:pPr marL="342900" indent="-342900" algn="just" eaLnBrk="0" fontAlgn="base" hangingPunct="0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s-CR" sz="23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Es preciso </a:t>
            </a:r>
            <a:r>
              <a:rPr lang="es-CR" sz="23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mantener una coordinación eficaz y eficiente que considere tanto el contexto internacional de la migración como la vulnerabilidad y los derechos de las personas migrantes. </a:t>
            </a:r>
          </a:p>
          <a:p>
            <a:pPr marL="45720" indent="0">
              <a:buNone/>
            </a:pPr>
            <a:endParaRPr lang="es-ES" noProof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Marcador de posición de texto 6"/>
          <p:cNvSpPr>
            <a:spLocks noGrp="1"/>
          </p:cNvSpPr>
          <p:nvPr>
            <p:ph type="body" sz="half" idx="2"/>
          </p:nvPr>
        </p:nvSpPr>
        <p:spPr>
          <a:xfrm>
            <a:off x="5472952" y="1653989"/>
            <a:ext cx="6322807" cy="3039036"/>
          </a:xfrm>
        </p:spPr>
        <p:txBody>
          <a:bodyPr>
            <a:normAutofit/>
          </a:bodyPr>
          <a:lstStyle/>
          <a:p>
            <a:pPr marL="342900" lvl="0" indent="-3429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s-CR" sz="1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La coordinación significa trabajar conjuntamente de manera lógica hacia un resultado u objetivo. </a:t>
            </a:r>
          </a:p>
          <a:p>
            <a:pPr marL="342900" indent="-3429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s-CR" sz="18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anose="020B0604020202020204" pitchFamily="34" charset="0"/>
              </a:rPr>
              <a:t>Puede ser voluntaria o puede darse bajo un mandato e implica un intercambio de información entre personas, entidades u organizaciones. </a:t>
            </a:r>
          </a:p>
          <a:p>
            <a:pPr marL="342900" indent="-3429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s-CR" sz="18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anose="020B0604020202020204" pitchFamily="34" charset="0"/>
              </a:rPr>
              <a:t>Se puede llevar a cabo mediante mecanismos formales o informales.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noProof="1"/>
          </a:p>
        </p:txBody>
      </p:sp>
      <p:sp>
        <p:nvSpPr>
          <p:cNvPr id="8" name="Rectángulo redondeado 7"/>
          <p:cNvSpPr/>
          <p:nvPr/>
        </p:nvSpPr>
        <p:spPr>
          <a:xfrm>
            <a:off x="5306208" y="4693025"/>
            <a:ext cx="6656294" cy="16287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s-CR" b="1" dirty="0">
                <a:solidFill>
                  <a:schemeClr val="tx1"/>
                </a:solidFill>
                <a:ea typeface="Calibri" pitchFamily="34" charset="0"/>
                <a:cs typeface="Arial" panose="020B0604020202020204" pitchFamily="34" charset="0"/>
              </a:rPr>
              <a:t>Significa también armonizar las acciones que se llevan a cabo de manera separada y clarificar las funciones y responsabilidades de las personas que las llevan a cabo</a:t>
            </a:r>
            <a:r>
              <a:rPr lang="es-CR" dirty="0">
                <a:solidFill>
                  <a:schemeClr val="tx1"/>
                </a:solidFill>
                <a:ea typeface="Calibri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81477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¿Cuáles son los objetivos de la coordinación?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 eaLnBrk="0" hangingPunct="0">
              <a:lnSpc>
                <a:spcPct val="100000"/>
              </a:lnSpc>
              <a:buBlip>
                <a:blip r:embed="rId2"/>
              </a:buBlip>
            </a:pPr>
            <a:r>
              <a:rPr lang="es-CR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Agilizar los procesos de validación o aprobación.</a:t>
            </a:r>
          </a:p>
          <a:p>
            <a:pPr algn="just" eaLnBrk="0" hangingPunct="0">
              <a:lnSpc>
                <a:spcPct val="100000"/>
              </a:lnSpc>
              <a:buBlip>
                <a:blip r:embed="rId2"/>
              </a:buBlip>
            </a:pPr>
            <a:r>
              <a:rPr lang="es-CR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Posibilitar la colaboración de varias personas hacia un </a:t>
            </a:r>
            <a:r>
              <a:rPr lang="es-CR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mismo </a:t>
            </a:r>
            <a:r>
              <a:rPr lang="es-CR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objetivo.</a:t>
            </a:r>
          </a:p>
          <a:p>
            <a:pPr algn="just" eaLnBrk="0" hangingPunct="0">
              <a:lnSpc>
                <a:spcPct val="100000"/>
              </a:lnSpc>
              <a:buBlip>
                <a:blip r:embed="rId2"/>
              </a:buBlip>
            </a:pPr>
            <a:r>
              <a:rPr lang="es-CR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Desarrollar la responsabilidad colectiva. </a:t>
            </a:r>
          </a:p>
          <a:p>
            <a:pPr algn="just" eaLnBrk="0" hangingPunct="0">
              <a:lnSpc>
                <a:spcPct val="100000"/>
              </a:lnSpc>
              <a:buBlip>
                <a:blip r:embed="rId2"/>
              </a:buBlip>
            </a:pPr>
            <a:r>
              <a:rPr lang="es-CR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Mejorar la eficiencia y la pertinencia de los servicios brindados y de los documentos </a:t>
            </a:r>
            <a:r>
              <a:rPr lang="es-CR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producidos.</a:t>
            </a:r>
            <a:endParaRPr lang="es-C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 eaLnBrk="0" hangingPunct="0">
              <a:lnSpc>
                <a:spcPct val="100000"/>
              </a:lnSpc>
              <a:buBlip>
                <a:blip r:embed="rId2"/>
              </a:buBlip>
            </a:pPr>
            <a:r>
              <a:rPr lang="es-CR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Valorar las competencias y conocimientos de los actores. </a:t>
            </a:r>
            <a:endParaRPr lang="es-CR" dirty="0" smtClean="0">
              <a:solidFill>
                <a:schemeClr val="accent1">
                  <a:lumMod val="50000"/>
                </a:schemeClr>
              </a:solidFill>
              <a:ea typeface="Calibri" pitchFamily="34" charset="0"/>
              <a:cs typeface="Arial" pitchFamily="34" charset="0"/>
            </a:endParaRPr>
          </a:p>
          <a:p>
            <a:pPr algn="just" eaLnBrk="0" hangingPunct="0">
              <a:lnSpc>
                <a:spcPct val="100000"/>
              </a:lnSpc>
              <a:buBlip>
                <a:blip r:embed="rId2"/>
              </a:buBlip>
            </a:pPr>
            <a:r>
              <a:rPr lang="es-CR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Alentar </a:t>
            </a:r>
            <a:r>
              <a:rPr lang="es-CR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el intercambio. </a:t>
            </a:r>
            <a:endParaRPr lang="es-CR" dirty="0" smtClean="0">
              <a:solidFill>
                <a:schemeClr val="accent1">
                  <a:lumMod val="50000"/>
                </a:schemeClr>
              </a:solidFill>
              <a:ea typeface="Calibri" pitchFamily="34" charset="0"/>
              <a:cs typeface="Arial" pitchFamily="34" charset="0"/>
            </a:endParaRPr>
          </a:p>
          <a:p>
            <a:pPr algn="just" eaLnBrk="0" hangingPunct="0">
              <a:lnSpc>
                <a:spcPct val="100000"/>
              </a:lnSpc>
              <a:buBlip>
                <a:blip r:embed="rId2"/>
              </a:buBlip>
            </a:pPr>
            <a:r>
              <a:rPr lang="es-CR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Maximizar </a:t>
            </a:r>
            <a:r>
              <a:rPr lang="es-CR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el uso del tiempo. </a:t>
            </a:r>
          </a:p>
          <a:p>
            <a:pPr algn="just" eaLnBrk="0" hangingPunct="0">
              <a:lnSpc>
                <a:spcPct val="100000"/>
              </a:lnSpc>
              <a:buBlip>
                <a:blip r:embed="rId2"/>
              </a:buBlip>
            </a:pPr>
            <a:r>
              <a:rPr lang="es-CR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Permitir una división de tareas más equilibrada entre los distintos actores. </a:t>
            </a:r>
          </a:p>
          <a:p>
            <a:endParaRPr lang="es-C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10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Rectangle 1"/>
          <p:cNvSpPr>
            <a:spLocks noChangeArrowheads="1"/>
          </p:cNvSpPr>
          <p:nvPr/>
        </p:nvSpPr>
        <p:spPr bwMode="auto">
          <a:xfrm>
            <a:off x="1668016" y="1429327"/>
            <a:ext cx="889248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r-FR" dirty="0" smtClean="0">
              <a:latin typeface="Corbel" pitchFamily="34" charset="0"/>
              <a:ea typeface="Calibri" pitchFamily="34" charset="0"/>
              <a:cs typeface="Arial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8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Promover al máximo las interacciones entre la contrapartes o los miembros de un </a:t>
            </a:r>
            <a:r>
              <a:rPr lang="es-CR" sz="28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grupo.</a:t>
            </a:r>
            <a:endParaRPr lang="es-CR" sz="2800" dirty="0">
              <a:solidFill>
                <a:schemeClr val="accent1">
                  <a:lumMod val="50000"/>
                </a:schemeClr>
              </a:solidFill>
              <a:ea typeface="Calibri" pitchFamily="34" charset="0"/>
              <a:cs typeface="Arial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8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Cubrir todos los ámbitos para alcanzar los objetivos fijados en los proyectos, programas o acciones.</a:t>
            </a:r>
            <a:r>
              <a:rPr lang="fr-FR" sz="28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 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800" dirty="0" err="1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Gerenciar</a:t>
            </a:r>
            <a:r>
              <a:rPr lang="es-CR" sz="28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 diferentes actores y diversas tareas. </a:t>
            </a:r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s-CR" dirty="0">
              <a:latin typeface="Corbel" pitchFamily="34" charset="0"/>
              <a:cs typeface="Arial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1359376" y="707853"/>
            <a:ext cx="9509760" cy="541817"/>
          </a:xfrm>
        </p:spPr>
        <p:txBody>
          <a:bodyPr>
            <a:noAutofit/>
          </a:bodyPr>
          <a:lstStyle/>
          <a:p>
            <a:r>
              <a:rPr lang="es-ES" sz="3400" cap="none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cs typeface="+mj-cs"/>
              </a:rPr>
              <a:t>La función del Coordinador(a)</a:t>
            </a:r>
            <a:endParaRPr lang="es-CR" sz="3400" dirty="0">
              <a:solidFill>
                <a:schemeClr val="accent5">
                  <a:lumMod val="60000"/>
                  <a:lumOff val="40000"/>
                </a:schemeClr>
              </a:solidFill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577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7632" y="1274603"/>
            <a:ext cx="87484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eaLnBrk="0" hangingPunct="0"/>
            <a:r>
              <a:rPr lang="fr-FR" sz="2800" dirty="0">
                <a:solidFill>
                  <a:srgbClr val="000000"/>
                </a:solidFill>
                <a:latin typeface="Corbel"/>
                <a:ea typeface="Calibri" pitchFamily="34" charset="0"/>
                <a:cs typeface="Arial" pitchFamily="34" charset="0"/>
              </a:rPr>
              <a:t> </a:t>
            </a:r>
            <a:r>
              <a:rPr lang="es-CR" sz="28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La coordinación                subordinación.</a:t>
            </a:r>
          </a:p>
          <a:p>
            <a:pPr lvl="0" algn="justLow" eaLnBrk="0" hangingPunct="0"/>
            <a:endParaRPr lang="es-CR" sz="2800" dirty="0">
              <a:solidFill>
                <a:schemeClr val="accent1">
                  <a:lumMod val="50000"/>
                </a:schemeClr>
              </a:solidFill>
              <a:ea typeface="Calibri" pitchFamily="34" charset="0"/>
              <a:cs typeface="Arial" pitchFamily="34" charset="0"/>
            </a:endParaRPr>
          </a:p>
          <a:p>
            <a:pPr lvl="0" algn="justLow" eaLnBrk="0" hangingPunct="0"/>
            <a:r>
              <a:rPr lang="es-CR" sz="28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 La coordinación              tomar ventaja sobre los demás</a:t>
            </a:r>
            <a:r>
              <a:rPr lang="es-CR" sz="2800" dirty="0" smtClean="0">
                <a:solidFill>
                  <a:schemeClr val="accent1">
                    <a:lumMod val="50000"/>
                  </a:schemeClr>
                </a:solidFill>
                <a:latin typeface="Corbel"/>
                <a:ea typeface="Calibri" pitchFamily="34" charset="0"/>
                <a:cs typeface="Arial" pitchFamily="34" charset="0"/>
              </a:rPr>
              <a:t>.</a:t>
            </a:r>
            <a:endParaRPr lang="es-CR" sz="2800" dirty="0">
              <a:solidFill>
                <a:schemeClr val="accent1">
                  <a:lumMod val="50000"/>
                </a:schemeClr>
              </a:solidFill>
              <a:latin typeface="Corbel"/>
              <a:cs typeface="Arial" pitchFamily="34" charset="0"/>
            </a:endParaRPr>
          </a:p>
        </p:txBody>
      </p:sp>
      <p:sp>
        <p:nvSpPr>
          <p:cNvPr id="6" name="Différent de 5"/>
          <p:cNvSpPr/>
          <p:nvPr/>
        </p:nvSpPr>
        <p:spPr>
          <a:xfrm>
            <a:off x="3153671" y="1274603"/>
            <a:ext cx="720080" cy="482352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Différent de 6"/>
          <p:cNvSpPr/>
          <p:nvPr/>
        </p:nvSpPr>
        <p:spPr>
          <a:xfrm>
            <a:off x="3153671" y="2177246"/>
            <a:ext cx="720080" cy="482352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1941876274"/>
              </p:ext>
            </p:extLst>
          </p:nvPr>
        </p:nvGraphicFramePr>
        <p:xfrm>
          <a:off x="983432" y="2924944"/>
          <a:ext cx="7340297" cy="3011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781722" y="374943"/>
            <a:ext cx="9509760" cy="774953"/>
          </a:xfrm>
        </p:spPr>
        <p:txBody>
          <a:bodyPr>
            <a:normAutofit/>
          </a:bodyPr>
          <a:lstStyle/>
          <a:p>
            <a:r>
              <a:rPr lang="es-ES" sz="3400" cap="none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cs typeface="+mj-cs"/>
              </a:rPr>
              <a:t>L</a:t>
            </a:r>
            <a:r>
              <a:rPr lang="es-ES" sz="3400" cap="none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cs typeface="+mj-cs"/>
              </a:rPr>
              <a:t>as bases de la coordinación</a:t>
            </a:r>
            <a:endParaRPr lang="es-CR" sz="3400" cap="none" dirty="0">
              <a:solidFill>
                <a:schemeClr val="accent5">
                  <a:lumMod val="60000"/>
                  <a:lumOff val="40000"/>
                </a:schemeClr>
              </a:solidFill>
              <a:latin typeface="+mj-lt"/>
              <a:cs typeface="+mj-c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7835154" y="2986011"/>
            <a:ext cx="4146176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dirty="0" smtClean="0">
                <a:solidFill>
                  <a:schemeClr val="accent1">
                    <a:lumMod val="50000"/>
                  </a:schemeClr>
                </a:solidFill>
              </a:rPr>
              <a:t>Debe prevalecer el principio de imparcialidad.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dirty="0" smtClean="0">
                <a:solidFill>
                  <a:schemeClr val="accent1">
                    <a:lumMod val="50000"/>
                  </a:schemeClr>
                </a:solidFill>
              </a:rPr>
              <a:t>Debe existir confianza entre los actores.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dirty="0" smtClean="0">
                <a:solidFill>
                  <a:schemeClr val="accent1">
                    <a:lumMod val="50000"/>
                  </a:schemeClr>
                </a:solidFill>
              </a:rPr>
              <a:t>Los canales de información deben ser abiertos y visibles.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dirty="0" smtClean="0">
                <a:solidFill>
                  <a:schemeClr val="accent1">
                    <a:lumMod val="50000"/>
                  </a:schemeClr>
                </a:solidFill>
              </a:rPr>
              <a:t>Debe existir claridad y aceptación de los procesos de toma de decisiones..</a:t>
            </a:r>
            <a:endParaRPr lang="es-C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32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340295" y="1294461"/>
            <a:ext cx="9540552" cy="866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R" sz="240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  <a:t>Inicia al compartir la información que conduce a la colaboración y al desarrollo  conjunto de planes y de programas. </a:t>
            </a:r>
            <a:endParaRPr lang="es-CR" sz="2400" dirty="0">
              <a:solidFill>
                <a:schemeClr val="accent1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155288250"/>
              </p:ext>
            </p:extLst>
          </p:nvPr>
        </p:nvGraphicFramePr>
        <p:xfrm>
          <a:off x="523090" y="2042477"/>
          <a:ext cx="9717635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649573" y="546513"/>
            <a:ext cx="8508921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R" sz="3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Técnicas para alcanzar la coordinación</a:t>
            </a:r>
            <a:endParaRPr lang="es-CR" sz="3400" b="1" dirty="0">
              <a:solidFill>
                <a:schemeClr val="accent5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5344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356092672"/>
              </p:ext>
            </p:extLst>
          </p:nvPr>
        </p:nvGraphicFramePr>
        <p:xfrm>
          <a:off x="945121" y="734182"/>
          <a:ext cx="9717635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971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51551" y="425836"/>
            <a:ext cx="8359533" cy="563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CR" sz="3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La puesta en práctica de la coordinación</a:t>
            </a:r>
            <a:endParaRPr lang="es-CR" sz="3400" b="1" dirty="0">
              <a:solidFill>
                <a:schemeClr val="accent5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15637" y="1263732"/>
            <a:ext cx="1047403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4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Para promover el trabajo en red, la coordinación debe basarse en un conocimiento real de los recursos y de los actores implicados. Esto conlleva necesariamente a</a:t>
            </a:r>
            <a:r>
              <a:rPr lang="es-CR" sz="24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:</a:t>
            </a:r>
          </a:p>
          <a:p>
            <a:pPr algn="just"/>
            <a:endParaRPr lang="es-CR" sz="2400" dirty="0">
              <a:solidFill>
                <a:schemeClr val="accent1">
                  <a:lumMod val="50000"/>
                </a:schemeClr>
              </a:solidFill>
              <a:ea typeface="Calibri" pitchFamily="34" charset="0"/>
              <a:cs typeface="Arial" pitchFamily="34" charset="0"/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La identificación de los </a:t>
            </a: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actores.</a:t>
            </a:r>
            <a:endParaRPr lang="es-CR" sz="2000" dirty="0">
              <a:solidFill>
                <a:schemeClr val="accent1">
                  <a:lumMod val="50000"/>
                </a:schemeClr>
              </a:solidFill>
              <a:ea typeface="Calibri" pitchFamily="34" charset="0"/>
              <a:cs typeface="Arial" pitchFamily="34" charset="0"/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La elaboración de un </a:t>
            </a: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diagnóstico.</a:t>
            </a:r>
            <a:endParaRPr lang="es-CR" sz="2000" dirty="0">
              <a:solidFill>
                <a:schemeClr val="accent1">
                  <a:lumMod val="50000"/>
                </a:schemeClr>
              </a:solidFill>
              <a:ea typeface="Calibri" pitchFamily="34" charset="0"/>
              <a:cs typeface="Arial" pitchFamily="34" charset="0"/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El conocimiento de </a:t>
            </a: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las convenciones, leyes </a:t>
            </a: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y procedimientos relativos a la gestión de la migración la mano de obra </a:t>
            </a: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migrante.</a:t>
            </a:r>
            <a:endParaRPr lang="es-CR" sz="2000" dirty="0">
              <a:solidFill>
                <a:schemeClr val="accent1">
                  <a:lumMod val="50000"/>
                </a:schemeClr>
              </a:solidFill>
              <a:ea typeface="Calibri" pitchFamily="34" charset="0"/>
              <a:cs typeface="Arial" pitchFamily="34" charset="0"/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Sacar ventaja de </a:t>
            </a: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la experticia de profesionales al servicio dela migración.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La promoción del </a:t>
            </a: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trabajo en </a:t>
            </a: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redes </a:t>
            </a: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para </a:t>
            </a: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asegurar un mayor </a:t>
            </a: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acompañamiento.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s-CR" sz="20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Compartir </a:t>
            </a: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buenas prácticas.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s-CR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El reconocimiento de desafíos y obstáculos.</a:t>
            </a:r>
          </a:p>
        </p:txBody>
      </p:sp>
    </p:spTree>
    <p:extLst>
      <p:ext uri="{BB962C8B-B14F-4D97-AF65-F5344CB8AC3E}">
        <p14:creationId xmlns:p14="http://schemas.microsoft.com/office/powerpoint/2010/main" val="179304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1660229" y="1459441"/>
            <a:ext cx="9144000" cy="4102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2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Etapa 1: Determinar la zona geográfica.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2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Etapa 2: Hacer un listado de instituciones.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2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Etapa 3 : Solicitar a cada institución </a:t>
            </a:r>
            <a:r>
              <a:rPr lang="es-CR" sz="22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información </a:t>
            </a:r>
            <a:r>
              <a:rPr lang="es-CR" sz="22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sobre sus servicios. 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2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Etapa 4: Organizar la información en </a:t>
            </a:r>
            <a:r>
              <a:rPr lang="es-CR" sz="22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un directorio</a:t>
            </a:r>
            <a:r>
              <a:rPr lang="es-CR" sz="22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. 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2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Etapa 5: Divulgar el directorio. 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2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Etapa 6: Oficializar las relaciones con las instituciones. 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2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Etapa 8: Actualizar el directorio periódicamente. 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s-CR" sz="22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Etapa 9: Poner en práctica un sistema de referencias. </a:t>
            </a:r>
          </a:p>
        </p:txBody>
      </p:sp>
      <p:sp>
        <p:nvSpPr>
          <p:cNvPr id="3" name="Rectangle 2"/>
          <p:cNvSpPr/>
          <p:nvPr/>
        </p:nvSpPr>
        <p:spPr>
          <a:xfrm>
            <a:off x="924211" y="351925"/>
            <a:ext cx="7960449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sz="3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Las etapas de una buena coordinación</a:t>
            </a:r>
          </a:p>
        </p:txBody>
      </p:sp>
    </p:spTree>
    <p:extLst>
      <p:ext uri="{BB962C8B-B14F-4D97-AF65-F5344CB8AC3E}">
        <p14:creationId xmlns:p14="http://schemas.microsoft.com/office/powerpoint/2010/main" val="19345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eer Blue 16x9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Constantia">
      <a:maj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eerBlue_16x9_TP103213468" id="{C12ABFEE-24E6-4886-BAC1-B2EB900565D8}" vid="{D0AACA58-37CD-4847-B644-7EF48EFE1DD4}"/>
    </a:ext>
  </a:extLst>
</a:theme>
</file>

<file path=ppt/theme/theme2.xml><?xml version="1.0" encoding="utf-8"?>
<a:theme xmlns:a="http://schemas.openxmlformats.org/drawingml/2006/main" name="Office Theme">
  <a:themeElements>
    <a:clrScheme name="Sheer Blue">
      <a:dk1>
        <a:srgbClr val="000000"/>
      </a:dk1>
      <a:lt1>
        <a:sysClr val="window" lastClr="FFFFFF"/>
      </a:lt1>
      <a:dk2>
        <a:srgbClr val="323232"/>
      </a:dk2>
      <a:lt2>
        <a:srgbClr val="E5E8E8"/>
      </a:lt2>
      <a:accent1>
        <a:srgbClr val="14B4CA"/>
      </a:accent1>
      <a:accent2>
        <a:srgbClr val="F98A37"/>
      </a:accent2>
      <a:accent3>
        <a:srgbClr val="83C546"/>
      </a:accent3>
      <a:accent4>
        <a:srgbClr val="FFD937"/>
      </a:accent4>
      <a:accent5>
        <a:srgbClr val="6D79D1"/>
      </a:accent5>
      <a:accent6>
        <a:srgbClr val="E4607C"/>
      </a:accent6>
      <a:hlink>
        <a:srgbClr val="88CACA"/>
      </a:hlink>
      <a:folHlink>
        <a:srgbClr val="91A7CA"/>
      </a:folHlink>
    </a:clrScheme>
    <a:fontScheme name="Constantia">
      <a:maj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heer Blue">
      <a:dk1>
        <a:srgbClr val="000000"/>
      </a:dk1>
      <a:lt1>
        <a:sysClr val="window" lastClr="FFFFFF"/>
      </a:lt1>
      <a:dk2>
        <a:srgbClr val="323232"/>
      </a:dk2>
      <a:lt2>
        <a:srgbClr val="E5E8E8"/>
      </a:lt2>
      <a:accent1>
        <a:srgbClr val="14B4CA"/>
      </a:accent1>
      <a:accent2>
        <a:srgbClr val="F98A37"/>
      </a:accent2>
      <a:accent3>
        <a:srgbClr val="83C546"/>
      </a:accent3>
      <a:accent4>
        <a:srgbClr val="FFD937"/>
      </a:accent4>
      <a:accent5>
        <a:srgbClr val="6D79D1"/>
      </a:accent5>
      <a:accent6>
        <a:srgbClr val="E4607C"/>
      </a:accent6>
      <a:hlink>
        <a:srgbClr val="88CACA"/>
      </a:hlink>
      <a:folHlink>
        <a:srgbClr val="91A7CA"/>
      </a:folHlink>
    </a:clrScheme>
    <a:fontScheme name="Constantia">
      <a:maj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BAE80E2-BC63-4DD4-B0C8-1971B89A2F9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diseño con borde azul transparente (pantalla panorámica)</Template>
  <TotalTime>0</TotalTime>
  <Words>879</Words>
  <Application>Microsoft Office PowerPoint</Application>
  <PresentationFormat>Panorámica</PresentationFormat>
  <Paragraphs>103</Paragraphs>
  <Slides>11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Constantia</vt:lpstr>
      <vt:lpstr>Corbel</vt:lpstr>
      <vt:lpstr>Sheer Blue 16x9</vt:lpstr>
      <vt:lpstr>Las técnicas de coordinación</vt:lpstr>
      <vt:lpstr>¿Qué significa coordinar?</vt:lpstr>
      <vt:lpstr>¿Cuáles son los objetivos de la coordinación?</vt:lpstr>
      <vt:lpstr>La función del Coordinador(a)</vt:lpstr>
      <vt:lpstr>Las bases de la coordinación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2017-10-09T03:04:03Z</dcterms:created>
  <dcterms:modified xsi:type="dcterms:W3CDTF">2017-10-16T02:19:57Z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TC032134699991</vt:lpwstr>
  </property>
</Properties>
</file>