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9" r:id="rId5"/>
    <p:sldId id="261" r:id="rId6"/>
    <p:sldId id="265" r:id="rId7"/>
    <p:sldId id="266" r:id="rId8"/>
    <p:sldId id="268" r:id="rId9"/>
    <p:sldId id="273" r:id="rId10"/>
    <p:sldId id="267" r:id="rId11"/>
    <p:sldId id="270" r:id="rId12"/>
    <p:sldId id="271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E56"/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73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7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33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28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31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5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74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78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33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59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18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80B67-2D78-42D4-ACD6-6361DB653692}" type="datetimeFigureOut">
              <a:rPr lang="en-GB" smtClean="0"/>
              <a:t>24/11/2014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D7E8D-71EC-4A78-8FF3-21565F3A9CD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86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hidalgoa@ilo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pleocard.inf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>
            <a:noAutofit/>
          </a:bodyPr>
          <a:lstStyle/>
          <a:p>
            <a:r>
              <a:rPr lang="es-CR" sz="3800" b="1" dirty="0" smtClean="0">
                <a:solidFill>
                  <a:schemeClr val="accent2">
                    <a:lumMod val="75000"/>
                  </a:schemeClr>
                </a:solidFill>
              </a:rPr>
              <a:t>Promoción de condiciones de trabajo decente para las y los trabajadores migrantes en Costa Rica</a:t>
            </a:r>
            <a:endParaRPr lang="en-GB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45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922114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solidFill>
                  <a:srgbClr val="C00000"/>
                </a:solidFill>
              </a:rPr>
              <a:t>Migración equitativa. Un programa para la OIT.</a:t>
            </a:r>
            <a:br>
              <a:rPr lang="es-ES" sz="3200" b="1" dirty="0" smtClean="0">
                <a:solidFill>
                  <a:srgbClr val="C00000"/>
                </a:solidFill>
              </a:rPr>
            </a:br>
            <a:r>
              <a:rPr lang="es-ES" sz="3200" b="1" dirty="0" smtClean="0">
                <a:solidFill>
                  <a:srgbClr val="C00000"/>
                </a:solidFill>
              </a:rPr>
              <a:t> 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800" b="1" dirty="0">
                <a:solidFill>
                  <a:srgbClr val="C00000"/>
                </a:solidFill>
              </a:rPr>
              <a:t>Conferencia Internacional del Trabajo, 2014. Informe del Director General</a:t>
            </a:r>
            <a:endParaRPr lang="en-GB" sz="2800" b="1" dirty="0">
              <a:solidFill>
                <a:srgbClr val="C00000"/>
              </a:solidFill>
            </a:endParaRPr>
          </a:p>
          <a:p>
            <a:pPr algn="just"/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</a:rPr>
              <a:t>La OIT aporta a este debate su enfoque basado en el ejercicio de derechos y sustentado en los valores universales de la igualdad de trato y la no discriminación. Los trabajadores migrantes deben gozar de igualdad de remuneración por un trabajo de igual valor, y deben ser capaces de ejercer sus derechos fundamentales, incluidos los derechos sindicales.</a:t>
            </a:r>
            <a:endParaRPr lang="es-PE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446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922114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solidFill>
                  <a:srgbClr val="C00000"/>
                </a:solidFill>
              </a:rPr>
              <a:t>Programa para una migración equitativa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endParaRPr lang="es-MX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</a:rPr>
              <a:t>Crear más oportunidades de trabajo decente en los países de origen: opción de migrar y no una obligación</a:t>
            </a:r>
          </a:p>
          <a:p>
            <a:pPr algn="just"/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</a:rPr>
              <a:t>Migración ordenada: desde libre circulación de trabajadores, hasta cuestiones específicas (derechos de seguridad social y acreditación de calificaciones)</a:t>
            </a:r>
          </a:p>
          <a:p>
            <a:pPr algn="just"/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</a:rPr>
              <a:t>Acuerdos bilaterales o entre más países</a:t>
            </a:r>
          </a:p>
          <a:p>
            <a:pPr algn="just"/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</a:rPr>
              <a:t>Regulación de las agencias de empleo privadas</a:t>
            </a:r>
          </a:p>
          <a:p>
            <a:pPr algn="just"/>
            <a:endParaRPr lang="es-MX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es-MX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es-MX" sz="2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060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922114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solidFill>
                  <a:srgbClr val="C00000"/>
                </a:solidFill>
              </a:rPr>
              <a:t>Programa para una migración equitativa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algn="just"/>
            <a:endParaRPr lang="es-MX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</a:rPr>
              <a:t>Aplicación normas internacionales del trabajo</a:t>
            </a:r>
          </a:p>
          <a:p>
            <a:pPr algn="just"/>
            <a:r>
              <a:rPr lang="es-MX" sz="2800" b="1" dirty="0" err="1" smtClean="0">
                <a:solidFill>
                  <a:schemeClr val="accent2">
                    <a:lumMod val="75000"/>
                  </a:schemeClr>
                </a:solidFill>
              </a:rPr>
              <a:t>Tripartismo</a:t>
            </a:r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s-MX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algn="just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Incorporación en actividades pertinentes</a:t>
            </a:r>
          </a:p>
          <a:p>
            <a:pPr lvl="1" algn="just"/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Promoviendo su integración en diversos organismos</a:t>
            </a:r>
          </a:p>
          <a:p>
            <a:pPr lvl="1" algn="just"/>
            <a:endParaRPr lang="es-MX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esarrollo </a:t>
            </a:r>
            <a:r>
              <a:rPr lang="es-MX" b="1" dirty="0">
                <a:solidFill>
                  <a:schemeClr val="accent2">
                    <a:lumMod val="75000"/>
                  </a:schemeClr>
                </a:solidFill>
              </a:rPr>
              <a:t>de </a:t>
            </a:r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capacidades</a:t>
            </a:r>
          </a:p>
          <a:p>
            <a:pPr marL="400050" lvl="2" indent="0" algn="just">
              <a:buNone/>
            </a:pPr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s-MX" sz="2800" dirty="0">
                <a:solidFill>
                  <a:schemeClr val="accent2">
                    <a:lumMod val="75000"/>
                  </a:schemeClr>
                </a:solidFill>
              </a:rPr>
              <a:t>Base </a:t>
            </a:r>
            <a:r>
              <a:rPr lang="es-MX" sz="2800" dirty="0">
                <a:solidFill>
                  <a:schemeClr val="accent2">
                    <a:lumMod val="75000"/>
                  </a:schemeClr>
                </a:solidFill>
              </a:rPr>
              <a:t>de estadísticas y de conocimiento en materia migratoria y desarrollo de capacidades de los mandantes.</a:t>
            </a:r>
          </a:p>
          <a:p>
            <a:pPr algn="just"/>
            <a:endParaRPr lang="es-MX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es-MX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es-MX" sz="2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817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CR" sz="4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CR" sz="4000" b="1" dirty="0" smtClean="0">
                <a:solidFill>
                  <a:schemeClr val="accent2">
                    <a:lumMod val="75000"/>
                  </a:schemeClr>
                </a:solidFill>
              </a:rPr>
              <a:t>Datos de contacto</a:t>
            </a:r>
            <a:endParaRPr lang="en-GB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lvl="0" indent="-171450"/>
            <a:endParaRPr lang="es-CR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C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R" b="1" dirty="0" smtClean="0">
                <a:solidFill>
                  <a:schemeClr val="accent2">
                    <a:lumMod val="75000"/>
                  </a:schemeClr>
                </a:solidFill>
              </a:rPr>
              <a:t>Adriana Hidalgo, Coordinadora </a:t>
            </a:r>
            <a:r>
              <a:rPr lang="es-CR" b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hidalgoa@ilo.org</a:t>
            </a:r>
            <a:endParaRPr lang="es-C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CR" b="1" dirty="0" smtClean="0">
                <a:solidFill>
                  <a:schemeClr val="accent2">
                    <a:lumMod val="75000"/>
                  </a:schemeClr>
                </a:solidFill>
              </a:rPr>
              <a:t>Tel. (506) 2207-8700, ext. 213.</a:t>
            </a:r>
          </a:p>
          <a:p>
            <a:r>
              <a:rPr lang="es-CR" b="1" i="1" dirty="0" smtClean="0">
                <a:solidFill>
                  <a:schemeClr val="accent2">
                    <a:lumMod val="75000"/>
                  </a:schemeClr>
                </a:solidFill>
              </a:rPr>
              <a:t>Web:  http://www.ilo.org/sanjose</a:t>
            </a:r>
            <a:endParaRPr lang="en-GB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CR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11561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99592" y="1556792"/>
            <a:ext cx="7416824" cy="4721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endParaRPr lang="es-CR" sz="36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80120"/>
            <a:ext cx="7632848" cy="504604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Agencia 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especializada del Sistema de las Naciones </a:t>
            </a: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Unidas con estructura tripartita</a:t>
            </a:r>
          </a:p>
          <a:p>
            <a:pPr>
              <a:buFontTx/>
              <a:buChar char="-"/>
            </a:pP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Finalidad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: promover la justicia social y normas mínimas para regular las relaciones laborales: </a:t>
            </a:r>
            <a:r>
              <a:rPr lang="es-CR" sz="2800" b="1" dirty="0" err="1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NITs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(Normas Internacionales del Trabajo</a:t>
            </a: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>
              <a:buFontTx/>
              <a:buChar char="-"/>
            </a:pP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Convenios generales y otros específicos para determinadas poblaciones</a:t>
            </a:r>
          </a:p>
          <a:p>
            <a:pPr lvl="1">
              <a:buFontTx/>
              <a:buChar char="-"/>
            </a:pPr>
            <a:r>
              <a:rPr lang="es-CR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Convenio </a:t>
            </a:r>
            <a:r>
              <a:rPr lang="es-CR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núms</a:t>
            </a:r>
            <a:r>
              <a:rPr lang="es-CR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. 97 y 143: trabajadores migrantes</a:t>
            </a:r>
          </a:p>
          <a:p>
            <a:pPr lvl="1">
              <a:buFontTx/>
              <a:buChar char="-"/>
            </a:pPr>
            <a:r>
              <a:rPr lang="es-CR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Convenio núm. 189: trabajo doméstico</a:t>
            </a:r>
          </a:p>
          <a:p>
            <a:pPr lvl="1">
              <a:buFontTx/>
              <a:buChar char="-"/>
            </a:pPr>
            <a:r>
              <a:rPr lang="es-CR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Convenios sobre seguridad social, formación de recursos humanos…</a:t>
            </a:r>
          </a:p>
          <a:p>
            <a:pPr>
              <a:buFontTx/>
              <a:buChar char="-"/>
            </a:pPr>
            <a:endParaRPr lang="es-CR" sz="28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s-CR" sz="2400" b="1" dirty="0" smtClean="0">
              <a:solidFill>
                <a:srgbClr val="9A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074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0" y="1988840"/>
            <a:ext cx="2671322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dirty="0" smtClean="0">
                <a:solidFill>
                  <a:schemeClr val="bg2">
                    <a:lumMod val="25000"/>
                  </a:schemeClr>
                </a:solidFill>
              </a:rPr>
              <a:t>Asistencia técnica a Estados Miembros</a:t>
            </a:r>
            <a:endParaRPr lang="en-GB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275697">
            <a:off x="2809288" y="3140548"/>
            <a:ext cx="824900" cy="3455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700089" y="2557243"/>
            <a:ext cx="4101038" cy="15121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dirty="0">
                <a:solidFill>
                  <a:srgbClr val="FF0000"/>
                </a:solidFill>
              </a:rPr>
              <a:t>Protección contra formas inaceptables de trabajo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537" y="4509120"/>
            <a:ext cx="8424935" cy="2160240"/>
          </a:xfrm>
          <a:prstGeom prst="rect">
            <a:avLst/>
          </a:prstGeom>
          <a:solidFill>
            <a:srgbClr val="DEDE5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s-CR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2">
                    <a:lumMod val="25000"/>
                  </a:schemeClr>
                </a:solidFill>
              </a:rPr>
              <a:t>Niegan los principios y </a:t>
            </a:r>
            <a:r>
              <a:rPr lang="es-CR" sz="2400" b="1" dirty="0" smtClean="0">
                <a:solidFill>
                  <a:schemeClr val="bg2">
                    <a:lumMod val="25000"/>
                  </a:schemeClr>
                </a:solidFill>
              </a:rPr>
              <a:t>derechos fundamentales </a:t>
            </a:r>
            <a:r>
              <a:rPr lang="es-CR" sz="2400" b="1" dirty="0">
                <a:solidFill>
                  <a:schemeClr val="bg2">
                    <a:lumMod val="25000"/>
                  </a:schemeClr>
                </a:solidFill>
              </a:rPr>
              <a:t>en el trabajo.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2">
                    <a:lumMod val="25000"/>
                  </a:schemeClr>
                </a:solidFill>
              </a:rPr>
              <a:t>Ponen en riesgo la salud, la libertad, </a:t>
            </a:r>
            <a:r>
              <a:rPr lang="es-CR" sz="2400" b="1" dirty="0" smtClean="0">
                <a:solidFill>
                  <a:schemeClr val="bg2">
                    <a:lumMod val="25000"/>
                  </a:schemeClr>
                </a:solidFill>
              </a:rPr>
              <a:t>la </a:t>
            </a:r>
            <a:r>
              <a:rPr lang="es-CR" sz="2400" b="1" dirty="0">
                <a:solidFill>
                  <a:schemeClr val="bg2">
                    <a:lumMod val="25000"/>
                  </a:schemeClr>
                </a:solidFill>
              </a:rPr>
              <a:t>dignidad humana y la seguridad de </a:t>
            </a:r>
            <a:r>
              <a:rPr lang="es-CR" sz="2400" b="1" dirty="0" smtClean="0">
                <a:solidFill>
                  <a:schemeClr val="bg2">
                    <a:lumMod val="25000"/>
                  </a:schemeClr>
                </a:solidFill>
              </a:rPr>
              <a:t>los </a:t>
            </a:r>
            <a:r>
              <a:rPr lang="es-CR" sz="2400" b="1" dirty="0">
                <a:solidFill>
                  <a:schemeClr val="bg2">
                    <a:lumMod val="25000"/>
                  </a:schemeClr>
                </a:solidFill>
              </a:rPr>
              <a:t>y las trabajadoras.</a:t>
            </a:r>
            <a:endParaRPr lang="en-GB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2">
                    <a:lumMod val="25000"/>
                  </a:schemeClr>
                </a:solidFill>
              </a:rPr>
              <a:t>Mantienen a las y los trabajadores </a:t>
            </a:r>
            <a:r>
              <a:rPr lang="es-CR" sz="2400" b="1" dirty="0" smtClean="0">
                <a:solidFill>
                  <a:schemeClr val="bg2">
                    <a:lumMod val="25000"/>
                  </a:schemeClr>
                </a:solidFill>
              </a:rPr>
              <a:t>en </a:t>
            </a:r>
            <a:r>
              <a:rPr lang="es-CR" sz="2400" b="1" dirty="0">
                <a:solidFill>
                  <a:schemeClr val="bg2">
                    <a:lumMod val="25000"/>
                  </a:schemeClr>
                </a:solidFill>
              </a:rPr>
              <a:t>condiciones de pobreza extrema.</a:t>
            </a:r>
            <a:endParaRPr lang="en-GB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6" name="Right Arrow 15"/>
          <p:cNvSpPr/>
          <p:nvPr/>
        </p:nvSpPr>
        <p:spPr>
          <a:xfrm rot="19939843">
            <a:off x="2494480" y="1702472"/>
            <a:ext cx="917961" cy="2923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127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Oval 20"/>
          <p:cNvSpPr/>
          <p:nvPr/>
        </p:nvSpPr>
        <p:spPr>
          <a:xfrm>
            <a:off x="3589062" y="692696"/>
            <a:ext cx="3278005" cy="146671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400" b="1" dirty="0" smtClean="0">
                <a:solidFill>
                  <a:schemeClr val="bg2">
                    <a:lumMod val="25000"/>
                  </a:schemeClr>
                </a:solidFill>
              </a:rPr>
              <a:t>Promoción de Trabajo decente</a:t>
            </a:r>
            <a:endParaRPr lang="en-GB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Right Arrow 5"/>
          <p:cNvSpPr/>
          <p:nvPr/>
        </p:nvSpPr>
        <p:spPr>
          <a:xfrm rot="5400000">
            <a:off x="6273103" y="4123280"/>
            <a:ext cx="824900" cy="34555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836712"/>
            <a:ext cx="7632848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R" sz="2800" b="1" dirty="0" smtClean="0">
                <a:solidFill>
                  <a:srgbClr val="9A0000"/>
                </a:solidFill>
              </a:rPr>
              <a:t>Migración laboral, Costa Rica</a:t>
            </a:r>
          </a:p>
          <a:p>
            <a:pPr marL="0" indent="0">
              <a:buNone/>
            </a:pPr>
            <a:endParaRPr lang="es-CR" sz="2600" b="1" dirty="0" smtClean="0">
              <a:solidFill>
                <a:srgbClr val="9A0000"/>
              </a:solidFill>
            </a:endParaRPr>
          </a:p>
          <a:p>
            <a:pPr>
              <a:buFontTx/>
              <a:buChar char="-"/>
            </a:pP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</a:rPr>
              <a:t>ontribuir 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con la protección de los y las </a:t>
            </a: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</a:rPr>
              <a:t>trabajadoras  migrantes 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del sector agrícola, construcción, doméstico y turismo, que laboran en condiciones de informalidad y bajo formas inaceptables de trabajo en Costa Rica. </a:t>
            </a:r>
          </a:p>
          <a:p>
            <a:pPr marL="0" indent="0">
              <a:buNone/>
            </a:pPr>
            <a:endParaRPr lang="es-C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s-CR" sz="2800" b="1" dirty="0" err="1">
                <a:solidFill>
                  <a:srgbClr val="9A0000"/>
                </a:solidFill>
              </a:rPr>
              <a:t>Tripartismo</a:t>
            </a:r>
            <a:r>
              <a:rPr lang="es-CR" sz="2800" b="1" dirty="0">
                <a:solidFill>
                  <a:srgbClr val="9A0000"/>
                </a:solidFill>
              </a:rPr>
              <a:t>: 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participación de gobiernos </a:t>
            </a: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</a:rPr>
              <a:t>(Ministerio de Trabajo, Direcciones de Migración, Seguridad Social), 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organizaciones de empleadores y de trabajadores + </a:t>
            </a:r>
            <a:r>
              <a:rPr lang="es-CR" sz="2800" b="1" dirty="0" err="1">
                <a:solidFill>
                  <a:schemeClr val="accent2">
                    <a:lumMod val="75000"/>
                  </a:schemeClr>
                </a:solidFill>
              </a:rPr>
              <a:t>ONG’s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, organismos de cooperación internacional + sector justicia</a:t>
            </a: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Tx/>
              <a:buChar char="-"/>
            </a:pPr>
            <a:endParaRPr lang="es-C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s-CR" sz="2800" b="1" dirty="0" smtClean="0">
                <a:solidFill>
                  <a:srgbClr val="9A0000"/>
                </a:solidFill>
              </a:rPr>
              <a:t>Cobertura</a:t>
            </a:r>
            <a:r>
              <a:rPr lang="es-CR" sz="2800" b="1" dirty="0">
                <a:solidFill>
                  <a:srgbClr val="9A0000"/>
                </a:solidFill>
              </a:rPr>
              <a:t>: 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nivel n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acional y focalización en Región </a:t>
            </a:r>
            <a:r>
              <a:rPr lang="es-CR" sz="2800" b="1" dirty="0" err="1">
                <a:solidFill>
                  <a:schemeClr val="accent2">
                    <a:lumMod val="75000"/>
                  </a:schemeClr>
                </a:solidFill>
              </a:rPr>
              <a:t>Huetar</a:t>
            </a:r>
            <a:r>
              <a:rPr lang="es-CR" sz="2800" b="1" dirty="0">
                <a:solidFill>
                  <a:schemeClr val="accent2">
                    <a:lumMod val="75000"/>
                  </a:schemeClr>
                </a:solidFill>
              </a:rPr>
              <a:t> Norte del </a:t>
            </a:r>
            <a:r>
              <a:rPr lang="es-CR" sz="2800" b="1" dirty="0" smtClean="0">
                <a:solidFill>
                  <a:schemeClr val="accent2">
                    <a:lumMod val="75000"/>
                  </a:schemeClr>
                </a:solidFill>
              </a:rPr>
              <a:t>país.</a:t>
            </a:r>
            <a:endParaRPr lang="es-C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CR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006" y="0"/>
            <a:ext cx="13119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254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6264696" cy="805482"/>
          </a:xfrm>
        </p:spPr>
        <p:txBody>
          <a:bodyPr>
            <a:normAutofit/>
          </a:bodyPr>
          <a:lstStyle/>
          <a:p>
            <a:pPr algn="l"/>
            <a:r>
              <a:rPr lang="es-CR" sz="3600" b="1" dirty="0" smtClean="0">
                <a:solidFill>
                  <a:srgbClr val="C00000"/>
                </a:solidFill>
              </a:rPr>
              <a:t>Líneas estratégicas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lvl="0" indent="-171450"/>
            <a:endParaRPr lang="es-CR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71450" lvl="0" indent="-171450"/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11561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83568" y="1268760"/>
            <a:ext cx="8208912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endParaRPr lang="es-CR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FontTx/>
              <a:buChar char="-"/>
            </a:pPr>
            <a:r>
              <a:rPr lang="es-CR" sz="5300" b="1" dirty="0" smtClean="0">
                <a:solidFill>
                  <a:schemeClr val="accent2">
                    <a:lumMod val="75000"/>
                  </a:schemeClr>
                </a:solidFill>
              </a:rPr>
              <a:t>Fortalecimiento </a:t>
            </a:r>
            <a:r>
              <a:rPr lang="es-CR" sz="5300" b="1" dirty="0">
                <a:solidFill>
                  <a:schemeClr val="accent2">
                    <a:lumMod val="75000"/>
                  </a:schemeClr>
                </a:solidFill>
              </a:rPr>
              <a:t>de la Inspección </a:t>
            </a:r>
            <a:r>
              <a:rPr lang="es-CR" sz="5300" b="1" dirty="0" smtClean="0">
                <a:solidFill>
                  <a:schemeClr val="accent2">
                    <a:lumMod val="75000"/>
                  </a:schemeClr>
                </a:solidFill>
              </a:rPr>
              <a:t>Laboral:</a:t>
            </a:r>
          </a:p>
          <a:p>
            <a:pPr marL="571500" lvl="1" indent="-171450"/>
            <a:r>
              <a:rPr lang="es-CR" sz="5300" b="1" dirty="0" smtClean="0">
                <a:solidFill>
                  <a:schemeClr val="accent2">
                    <a:lumMod val="75000"/>
                  </a:schemeClr>
                </a:solidFill>
              </a:rPr>
              <a:t>función </a:t>
            </a:r>
            <a:r>
              <a:rPr lang="es-CR" sz="5300" b="1" dirty="0" smtClean="0">
                <a:solidFill>
                  <a:schemeClr val="accent2">
                    <a:lumMod val="75000"/>
                  </a:schemeClr>
                </a:solidFill>
              </a:rPr>
              <a:t>educativa, disuasiva</a:t>
            </a:r>
            <a:r>
              <a:rPr lang="es-CR" sz="5300" b="1" dirty="0" smtClean="0">
                <a:solidFill>
                  <a:schemeClr val="accent2">
                    <a:lumMod val="75000"/>
                  </a:schemeClr>
                </a:solidFill>
              </a:rPr>
              <a:t> e </a:t>
            </a:r>
            <a:r>
              <a:rPr lang="es-CR" sz="5300" b="1" dirty="0">
                <a:solidFill>
                  <a:schemeClr val="accent2">
                    <a:lumMod val="75000"/>
                  </a:schemeClr>
                </a:solidFill>
              </a:rPr>
              <a:t>indicativa; </a:t>
            </a:r>
          </a:p>
          <a:p>
            <a:pPr marL="571500" lvl="1" indent="-171450"/>
            <a:r>
              <a:rPr lang="es-CR" sz="5300" b="1" dirty="0" smtClean="0">
                <a:solidFill>
                  <a:schemeClr val="accent2">
                    <a:lumMod val="75000"/>
                  </a:schemeClr>
                </a:solidFill>
              </a:rPr>
              <a:t>capacitación; </a:t>
            </a:r>
          </a:p>
          <a:p>
            <a:pPr marL="571500" lvl="1" indent="-171450"/>
            <a:r>
              <a:rPr lang="es-CR" sz="5300" b="1" dirty="0" smtClean="0">
                <a:solidFill>
                  <a:schemeClr val="accent2">
                    <a:lumMod val="75000"/>
                  </a:schemeClr>
                </a:solidFill>
              </a:rPr>
              <a:t>inspección en trabajo doméstico; </a:t>
            </a:r>
          </a:p>
          <a:p>
            <a:pPr marL="571500" lvl="1" indent="-171450"/>
            <a:r>
              <a:rPr lang="es-CR" sz="5300" b="1" dirty="0" smtClean="0">
                <a:solidFill>
                  <a:schemeClr val="accent2">
                    <a:lumMod val="75000"/>
                  </a:schemeClr>
                </a:solidFill>
              </a:rPr>
              <a:t>Supervisión de la subcontratación y de las agencias de empleo privadas</a:t>
            </a:r>
            <a:r>
              <a:rPr lang="es-CR" sz="53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s-CR" sz="53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es-CR" sz="5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9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922114"/>
          </a:xfrm>
        </p:spPr>
        <p:txBody>
          <a:bodyPr>
            <a:normAutofit/>
          </a:bodyPr>
          <a:lstStyle/>
          <a:p>
            <a:pPr algn="l"/>
            <a:r>
              <a:rPr lang="es-CR" sz="3600" b="1" dirty="0">
                <a:solidFill>
                  <a:srgbClr val="C00000"/>
                </a:solidFill>
              </a:rPr>
              <a:t>Líneas </a:t>
            </a:r>
            <a:r>
              <a:rPr lang="es-CR" sz="3600" b="1" dirty="0" smtClean="0">
                <a:solidFill>
                  <a:srgbClr val="C00000"/>
                </a:solidFill>
              </a:rPr>
              <a:t>estratégicas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lvl="0" indent="-171450"/>
            <a:endParaRPr lang="es-CR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71450" lvl="0" indent="-171450"/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11561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080120"/>
            <a:ext cx="7776864" cy="5517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/>
            <a:endParaRPr lang="es-CR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71450" indent="-171450"/>
            <a:r>
              <a:rPr lang="es-CR" sz="4200" b="1" dirty="0">
                <a:solidFill>
                  <a:schemeClr val="accent2">
                    <a:lumMod val="75000"/>
                  </a:schemeClr>
                </a:solidFill>
              </a:rPr>
              <a:t>Trabajo focalizado en empresas para procurar mejores condiciones de salud y seguridad en el </a:t>
            </a:r>
            <a:r>
              <a:rPr lang="es-CR" sz="4200" b="1" dirty="0" smtClean="0">
                <a:solidFill>
                  <a:schemeClr val="accent2">
                    <a:lumMod val="75000"/>
                  </a:schemeClr>
                </a:solidFill>
              </a:rPr>
              <a:t>trabajo.</a:t>
            </a:r>
            <a:endParaRPr lang="es-CR" sz="4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171450" indent="-171450"/>
            <a:r>
              <a:rPr lang="es-CR" sz="4100" b="1" dirty="0" smtClean="0">
                <a:solidFill>
                  <a:schemeClr val="accent2">
                    <a:lumMod val="75000"/>
                  </a:schemeClr>
                </a:solidFill>
              </a:rPr>
              <a:t>Empleadores</a:t>
            </a:r>
            <a:r>
              <a:rPr lang="es-CR" sz="41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</a:p>
          <a:p>
            <a:pPr marL="571500" lvl="1" indent="-171450"/>
            <a:r>
              <a:rPr lang="es-CR" sz="4100" b="1" dirty="0">
                <a:solidFill>
                  <a:schemeClr val="accent2">
                    <a:lumMod val="75000"/>
                  </a:schemeClr>
                </a:solidFill>
              </a:rPr>
              <a:t>recopilación de buenas prácticas; </a:t>
            </a:r>
          </a:p>
          <a:p>
            <a:pPr marL="571500" lvl="1" indent="-171450"/>
            <a:r>
              <a:rPr lang="es-CR" sz="4100" b="1" dirty="0">
                <a:solidFill>
                  <a:schemeClr val="accent2">
                    <a:lumMod val="75000"/>
                  </a:schemeClr>
                </a:solidFill>
              </a:rPr>
              <a:t>campañas informativas (regularización, cumplimiento de obligaciones). </a:t>
            </a:r>
          </a:p>
          <a:p>
            <a:pPr marL="171450" indent="-171450"/>
            <a:r>
              <a:rPr lang="es-CR" sz="4100" b="1" dirty="0">
                <a:solidFill>
                  <a:schemeClr val="accent2">
                    <a:lumMod val="75000"/>
                  </a:schemeClr>
                </a:solidFill>
              </a:rPr>
              <a:t>Fortalecimiento sindical.</a:t>
            </a:r>
            <a:endParaRPr lang="es-CR" sz="41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171450" lvl="0" indent="-171450"/>
            <a:r>
              <a:rPr lang="es-CR" sz="4200" b="1" dirty="0">
                <a:solidFill>
                  <a:schemeClr val="accent2">
                    <a:lumMod val="75000"/>
                  </a:schemeClr>
                </a:solidFill>
              </a:rPr>
              <a:t>Promoción del acceso a la justicia para personas migrantes </a:t>
            </a:r>
            <a:r>
              <a:rPr lang="es-CR" sz="4200" b="1" dirty="0" smtClean="0">
                <a:solidFill>
                  <a:schemeClr val="accent2">
                    <a:lumMod val="75000"/>
                  </a:schemeClr>
                </a:solidFill>
              </a:rPr>
              <a:t>trabajadoras.</a:t>
            </a:r>
          </a:p>
          <a:p>
            <a:pPr marL="171450" lvl="0" indent="-171450"/>
            <a:endParaRPr lang="es-CR" sz="4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571500" lvl="1" indent="-171450"/>
            <a:endParaRPr lang="es-CR" sz="4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171450" indent="-171450"/>
            <a:endParaRPr lang="es-CR" sz="5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71500" lvl="1" indent="-171450"/>
            <a:endParaRPr lang="en-GB" sz="4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19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s-ES" sz="3200" b="1" dirty="0">
                <a:solidFill>
                  <a:srgbClr val="C00000"/>
                </a:solidFill>
              </a:rPr>
              <a:t>Programa Regional de Formación Ocupacional e Inserción Laboral (FOIL)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PE" sz="2600" b="1" dirty="0" smtClean="0">
                <a:solidFill>
                  <a:schemeClr val="accent2">
                    <a:lumMod val="75000"/>
                  </a:schemeClr>
                </a:solidFill>
              </a:rPr>
              <a:t>Centroamérica</a:t>
            </a:r>
            <a:r>
              <a:rPr lang="es-PE" sz="2600" b="1" dirty="0" smtClean="0">
                <a:solidFill>
                  <a:schemeClr val="accent2">
                    <a:lumMod val="75000"/>
                  </a:schemeClr>
                </a:solidFill>
              </a:rPr>
              <a:t>, Panamá </a:t>
            </a:r>
            <a:r>
              <a:rPr lang="es-PE" sz="2600" b="1" dirty="0">
                <a:solidFill>
                  <a:schemeClr val="accent2">
                    <a:lumMod val="75000"/>
                  </a:schemeClr>
                </a:solidFill>
              </a:rPr>
              <a:t>y República </a:t>
            </a:r>
            <a:r>
              <a:rPr lang="es-PE" sz="2600" b="1" dirty="0" smtClean="0">
                <a:solidFill>
                  <a:schemeClr val="accent2">
                    <a:lumMod val="75000"/>
                  </a:schemeClr>
                </a:solidFill>
              </a:rPr>
              <a:t>Dominicana: AECID</a:t>
            </a:r>
            <a:endParaRPr lang="es-PE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s-ES_tradnl" sz="2600" b="1" dirty="0" smtClean="0">
                <a:solidFill>
                  <a:schemeClr val="accent2">
                    <a:lumMod val="75000"/>
                  </a:schemeClr>
                </a:solidFill>
              </a:rPr>
              <a:t>Portal </a:t>
            </a:r>
            <a:r>
              <a:rPr lang="es-ES_tradnl" sz="2600" b="1" dirty="0">
                <a:solidFill>
                  <a:schemeClr val="accent2">
                    <a:lumMod val="75000"/>
                  </a:schemeClr>
                </a:solidFill>
              </a:rPr>
              <a:t>Regional de Inserción Laboral (</a:t>
            </a:r>
            <a:r>
              <a:rPr lang="es-ES_tradnl" sz="2600" b="1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www.empleocard.info</a:t>
            </a:r>
            <a:r>
              <a:rPr lang="es-ES_tradnl" sz="2600" b="1" dirty="0" smtClean="0">
                <a:solidFill>
                  <a:schemeClr val="accent2">
                    <a:lumMod val="75000"/>
                  </a:schemeClr>
                </a:solidFill>
              </a:rPr>
              <a:t>): espacio </a:t>
            </a:r>
            <a:r>
              <a:rPr lang="es-ES_tradnl" sz="2600" b="1" dirty="0">
                <a:solidFill>
                  <a:schemeClr val="accent2">
                    <a:lumMod val="75000"/>
                  </a:schemeClr>
                </a:solidFill>
              </a:rPr>
              <a:t>de </a:t>
            </a:r>
            <a:r>
              <a:rPr lang="es-ES_tradnl" sz="2600" b="1" dirty="0" smtClean="0">
                <a:solidFill>
                  <a:schemeClr val="accent2">
                    <a:lumMod val="75000"/>
                  </a:schemeClr>
                </a:solidFill>
              </a:rPr>
              <a:t>formación </a:t>
            </a:r>
            <a:r>
              <a:rPr lang="es-ES_tradnl" sz="2600" b="1" dirty="0" smtClean="0">
                <a:solidFill>
                  <a:schemeClr val="accent2">
                    <a:lumMod val="75000"/>
                  </a:schemeClr>
                </a:solidFill>
              </a:rPr>
              <a:t>e </a:t>
            </a:r>
            <a:r>
              <a:rPr lang="es-ES_tradnl" sz="2600" b="1" dirty="0">
                <a:solidFill>
                  <a:schemeClr val="accent2">
                    <a:lumMod val="75000"/>
                  </a:schemeClr>
                </a:solidFill>
              </a:rPr>
              <a:t>información para el análisis de los mercados de trabajo y las condiciones de vida y </a:t>
            </a:r>
            <a:r>
              <a:rPr lang="es-ES_tradnl" sz="2600" b="1" dirty="0" smtClean="0">
                <a:solidFill>
                  <a:schemeClr val="accent2">
                    <a:lumMod val="75000"/>
                  </a:schemeClr>
                </a:solidFill>
              </a:rPr>
              <a:t>trabajo.</a:t>
            </a:r>
          </a:p>
          <a:p>
            <a:pPr algn="just"/>
            <a:r>
              <a:rPr lang="es-MX" sz="2600" b="1" dirty="0" smtClean="0">
                <a:solidFill>
                  <a:schemeClr val="accent2">
                    <a:lumMod val="75000"/>
                  </a:schemeClr>
                </a:solidFill>
              </a:rPr>
              <a:t>Asistencia </a:t>
            </a:r>
            <a:r>
              <a:rPr lang="es-MX" sz="2600" b="1" dirty="0">
                <a:solidFill>
                  <a:schemeClr val="accent2">
                    <a:lumMod val="75000"/>
                  </a:schemeClr>
                </a:solidFill>
              </a:rPr>
              <a:t>técnica </a:t>
            </a:r>
            <a:r>
              <a:rPr lang="es-MX" sz="2600" b="1" dirty="0" smtClean="0">
                <a:solidFill>
                  <a:schemeClr val="accent2">
                    <a:lumMod val="75000"/>
                  </a:schemeClr>
                </a:solidFill>
              </a:rPr>
              <a:t>«Agenda </a:t>
            </a:r>
            <a:r>
              <a:rPr lang="es-MX" sz="2600" b="1" dirty="0">
                <a:solidFill>
                  <a:schemeClr val="accent2">
                    <a:lumMod val="75000"/>
                  </a:schemeClr>
                </a:solidFill>
              </a:rPr>
              <a:t>Estratégica Regional para la generación de empleo productivo y trabajo </a:t>
            </a:r>
            <a:r>
              <a:rPr lang="es-MX" sz="2600" b="1" dirty="0" smtClean="0">
                <a:solidFill>
                  <a:schemeClr val="accent2">
                    <a:lumMod val="75000"/>
                  </a:schemeClr>
                </a:solidFill>
              </a:rPr>
              <a:t>decente» </a:t>
            </a:r>
            <a:r>
              <a:rPr lang="es-MX" sz="2600" b="1" dirty="0">
                <a:solidFill>
                  <a:schemeClr val="accent2">
                    <a:lumMod val="75000"/>
                  </a:schemeClr>
                </a:solidFill>
              </a:rPr>
              <a:t>(Consejo de Ministros de Trabajo de </a:t>
            </a:r>
            <a:r>
              <a:rPr lang="es-MX" sz="2600" b="1" dirty="0" smtClean="0">
                <a:solidFill>
                  <a:schemeClr val="accent2">
                    <a:lumMod val="75000"/>
                  </a:schemeClr>
                </a:solidFill>
              </a:rPr>
              <a:t>C. A.,  </a:t>
            </a:r>
            <a:r>
              <a:rPr lang="es-MX" sz="2600" b="1" dirty="0">
                <a:solidFill>
                  <a:schemeClr val="accent2">
                    <a:lumMod val="75000"/>
                  </a:schemeClr>
                </a:solidFill>
              </a:rPr>
              <a:t>SICA</a:t>
            </a:r>
            <a:r>
              <a:rPr lang="es-MX" sz="26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r>
              <a:rPr lang="es-MX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MX" sz="2600" b="1" dirty="0">
                <a:solidFill>
                  <a:schemeClr val="accent2">
                    <a:lumMod val="75000"/>
                  </a:schemeClr>
                </a:solidFill>
              </a:rPr>
              <a:t>y en la </a:t>
            </a:r>
            <a:r>
              <a:rPr lang="es-MX" sz="2600" b="1" dirty="0">
                <a:solidFill>
                  <a:schemeClr val="accent2">
                    <a:lumMod val="75000"/>
                  </a:schemeClr>
                </a:solidFill>
              </a:rPr>
              <a:t>“Declaración sobre Trabajo Decente, Empleo Juvenil y Migraciones Laborales</a:t>
            </a:r>
            <a:r>
              <a:rPr lang="es-MX" sz="2600" b="1" dirty="0">
                <a:solidFill>
                  <a:schemeClr val="accent2">
                    <a:lumMod val="75000"/>
                  </a:schemeClr>
                </a:solidFill>
              </a:rPr>
              <a:t>”, </a:t>
            </a:r>
            <a:r>
              <a:rPr lang="es-MX" sz="2600" b="1" dirty="0">
                <a:solidFill>
                  <a:schemeClr val="accent2">
                    <a:lumMod val="75000"/>
                  </a:schemeClr>
                </a:solidFill>
              </a:rPr>
              <a:t>del Foro de Directores de </a:t>
            </a:r>
            <a:r>
              <a:rPr lang="es-MX" sz="2600" b="1" dirty="0" smtClean="0">
                <a:solidFill>
                  <a:schemeClr val="accent2">
                    <a:lumMod val="75000"/>
                  </a:schemeClr>
                </a:solidFill>
              </a:rPr>
              <a:t>Empleo.</a:t>
            </a:r>
            <a:endParaRPr lang="es-MX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1" algn="just"/>
            <a:endParaRPr lang="es-MX" sz="2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4031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s-ES" sz="3200" b="1" dirty="0">
                <a:solidFill>
                  <a:srgbClr val="C00000"/>
                </a:solidFill>
              </a:rPr>
              <a:t>Programa Regional de Formación Ocupacional e Inserción Laboral (FOIL)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 algn="just"/>
            <a:endParaRPr lang="es-MX" sz="7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algn="just"/>
            <a:r>
              <a:rPr lang="es-CR" sz="6200" b="1" dirty="0" smtClean="0">
                <a:solidFill>
                  <a:schemeClr val="accent2">
                    <a:lumMod val="75000"/>
                  </a:schemeClr>
                </a:solidFill>
              </a:rPr>
              <a:t>Diseño de curso sobre gestión de la movilidad laboral y capacitación.</a:t>
            </a:r>
            <a:endParaRPr lang="es-ES_tradnl" sz="6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algn="just"/>
            <a:r>
              <a:rPr lang="es-ES_tradnl" sz="6200" b="1" dirty="0" smtClean="0">
                <a:solidFill>
                  <a:schemeClr val="accent2">
                    <a:lumMod val="75000"/>
                  </a:schemeClr>
                </a:solidFill>
              </a:rPr>
              <a:t>Homologación de normas de competencia </a:t>
            </a:r>
            <a:r>
              <a:rPr lang="es-ES_tradnl" sz="6200" b="1" dirty="0" smtClean="0">
                <a:solidFill>
                  <a:schemeClr val="accent2">
                    <a:lumMod val="75000"/>
                  </a:schemeClr>
                </a:solidFill>
              </a:rPr>
              <a:t>laboral.</a:t>
            </a:r>
            <a:endParaRPr lang="es-ES_tradnl" sz="6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algn="just"/>
            <a:r>
              <a:rPr lang="es-ES_tradnl" sz="6200" b="1" dirty="0" smtClean="0">
                <a:solidFill>
                  <a:schemeClr val="accent2">
                    <a:lumMod val="75000"/>
                  </a:schemeClr>
                </a:solidFill>
              </a:rPr>
              <a:t>Asistencia técnica a la Red de Institutos de Formación Profesional de Centro América, </a:t>
            </a:r>
            <a:r>
              <a:rPr lang="es-ES_tradnl" sz="6200" b="1" dirty="0" smtClean="0">
                <a:solidFill>
                  <a:schemeClr val="accent2">
                    <a:lumMod val="75000"/>
                  </a:schemeClr>
                </a:solidFill>
              </a:rPr>
              <a:t>Panamá y República Dominicana. </a:t>
            </a:r>
            <a:endParaRPr lang="en-GB" sz="6800" dirty="0"/>
          </a:p>
        </p:txBody>
      </p:sp>
    </p:spTree>
    <p:extLst>
      <p:ext uri="{BB962C8B-B14F-4D97-AF65-F5344CB8AC3E}">
        <p14:creationId xmlns:p14="http://schemas.microsoft.com/office/powerpoint/2010/main" val="1084524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922114"/>
          </a:xfrm>
        </p:spPr>
        <p:txBody>
          <a:bodyPr>
            <a:noAutofit/>
          </a:bodyPr>
          <a:lstStyle/>
          <a:p>
            <a:pPr algn="l"/>
            <a:r>
              <a:rPr lang="es-ES" sz="3200" b="1" dirty="0" smtClean="0">
                <a:solidFill>
                  <a:srgbClr val="C00000"/>
                </a:solidFill>
              </a:rPr>
              <a:t/>
            </a:r>
            <a:br>
              <a:rPr lang="es-ES" sz="3200" b="1" dirty="0" smtClean="0">
                <a:solidFill>
                  <a:srgbClr val="C00000"/>
                </a:solidFill>
              </a:rPr>
            </a:b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Tx/>
              <a:buChar char="-"/>
            </a:pPr>
            <a:r>
              <a:rPr lang="es-ES" sz="3200" b="1" dirty="0" smtClean="0">
                <a:solidFill>
                  <a:srgbClr val="C00000"/>
                </a:solidFill>
              </a:rPr>
              <a:t>Carta </a:t>
            </a:r>
            <a:r>
              <a:rPr lang="es-ES" sz="3200" b="1" dirty="0">
                <a:solidFill>
                  <a:srgbClr val="C00000"/>
                </a:solidFill>
              </a:rPr>
              <a:t>de Entendimiento entre titulares de las Carteras de Trabajo y Previsión Social de Guatemala, El Salvador y Honduras, sobre Trabajadores </a:t>
            </a:r>
            <a:r>
              <a:rPr lang="es-ES" sz="3200" b="1" dirty="0" smtClean="0">
                <a:solidFill>
                  <a:srgbClr val="C00000"/>
                </a:solidFill>
              </a:rPr>
              <a:t>Migrantes</a:t>
            </a:r>
          </a:p>
          <a:p>
            <a:pPr marL="457200" lvl="1" indent="0" algn="just">
              <a:buNone/>
            </a:pPr>
            <a:endParaRPr lang="es-ES" sz="3200" b="1" dirty="0" smtClean="0">
              <a:solidFill>
                <a:srgbClr val="C00000"/>
              </a:solidFill>
            </a:endParaRPr>
          </a:p>
          <a:p>
            <a:pPr lvl="1" algn="just">
              <a:buFontTx/>
              <a:buChar char="-"/>
            </a:pPr>
            <a:r>
              <a:rPr lang="es-MX" sz="3200" b="1" dirty="0">
                <a:solidFill>
                  <a:srgbClr val="C00000"/>
                </a:solidFill>
              </a:rPr>
              <a:t>Proyecto de cooperación México-Guatemala</a:t>
            </a:r>
          </a:p>
        </p:txBody>
      </p:sp>
    </p:spTree>
    <p:extLst>
      <p:ext uri="{BB962C8B-B14F-4D97-AF65-F5344CB8AC3E}">
        <p14:creationId xmlns:p14="http://schemas.microsoft.com/office/powerpoint/2010/main" val="1837904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689</Words>
  <Application>Microsoft Office PowerPoint</Application>
  <PresentationFormat>Presentación en pantalla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Office Theme</vt:lpstr>
      <vt:lpstr>Promoción de condiciones de trabajo decente para las y los trabajadores migrantes en Costa Rica</vt:lpstr>
      <vt:lpstr>Presentación de PowerPoint</vt:lpstr>
      <vt:lpstr>Presentación de PowerPoint</vt:lpstr>
      <vt:lpstr>Presentación de PowerPoint</vt:lpstr>
      <vt:lpstr>Líneas estratégicas</vt:lpstr>
      <vt:lpstr>Líneas estratégicas</vt:lpstr>
      <vt:lpstr>Programa Regional de Formación Ocupacional e Inserción Laboral (FOIL)</vt:lpstr>
      <vt:lpstr>Programa Regional de Formación Ocupacional e Inserción Laboral (FOIL)</vt:lpstr>
      <vt:lpstr> </vt:lpstr>
      <vt:lpstr>Migración equitativa. Un programa para la OIT.  </vt:lpstr>
      <vt:lpstr>Programa para una migración equitativa</vt:lpstr>
      <vt:lpstr>Programa para una migración equitativa</vt:lpstr>
      <vt:lpstr> Datos de contacto</vt:lpstr>
    </vt:vector>
  </TitlesOfParts>
  <Company>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Promoción de condiciones de trabajo decente para las y los trabajadores migrantes en Costa Rica</dc:title>
  <dc:creator>ILO</dc:creator>
  <cp:lastModifiedBy>ADRI</cp:lastModifiedBy>
  <cp:revision>38</cp:revision>
  <dcterms:created xsi:type="dcterms:W3CDTF">2014-07-28T15:19:22Z</dcterms:created>
  <dcterms:modified xsi:type="dcterms:W3CDTF">2014-11-25T05:04:49Z</dcterms:modified>
</cp:coreProperties>
</file>