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388" r:id="rId3"/>
    <p:sldId id="385" r:id="rId4"/>
    <p:sldId id="386" r:id="rId5"/>
    <p:sldId id="389" r:id="rId6"/>
    <p:sldId id="387" r:id="rId7"/>
    <p:sldId id="390" r:id="rId8"/>
    <p:sldId id="391" r:id="rId9"/>
    <p:sldId id="392" r:id="rId10"/>
    <p:sldId id="393" r:id="rId11"/>
    <p:sldId id="384" r:id="rId12"/>
  </p:sldIdLst>
  <p:sldSz cx="9144000" cy="6858000" type="screen4x3"/>
  <p:notesSz cx="6858000" cy="9180513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thic725 Bd BT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thic725 Bd BT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thic725 Bd BT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thic725 Bd BT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thic725 Bd BT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othic725 Bd BT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othic725 Bd BT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othic725 Bd BT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othic725 Bd BT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91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E0C1"/>
    <a:srgbClr val="0000CC"/>
    <a:srgbClr val="FE667F"/>
    <a:srgbClr val="C5E2FF"/>
    <a:srgbClr val="9933FF"/>
    <a:srgbClr val="BDDEFF"/>
    <a:srgbClr val="B4C9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4" autoAdjust="0"/>
    <p:restoredTop sz="90664" autoAdjust="0"/>
  </p:normalViewPr>
  <p:slideViewPr>
    <p:cSldViewPr>
      <p:cViewPr varScale="1">
        <p:scale>
          <a:sx n="66" d="100"/>
          <a:sy n="66" d="100"/>
        </p:scale>
        <p:origin x="-14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7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362" y="-72"/>
      </p:cViewPr>
      <p:guideLst>
        <p:guide orient="horz" pos="2891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603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762000" eaLnBrk="0" hangingPunct="0">
              <a:defRPr sz="1000" i="1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-1588"/>
            <a:ext cx="2971800" cy="4603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0138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762000" eaLnBrk="0" hangingPunct="0">
              <a:defRPr sz="1000" i="1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20138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81E98B0C-1A67-44D7-AF5D-1A0331566BB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4784652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603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762000" eaLnBrk="0" hangingPunct="0">
              <a:defRPr sz="1000" i="1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-1588"/>
            <a:ext cx="2971800" cy="4603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0138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762000" eaLnBrk="0" hangingPunct="0">
              <a:defRPr sz="1000" i="1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20138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E340FE6D-FCB7-49E7-BB54-FAC1951A2B4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59275"/>
            <a:ext cx="5029200" cy="41322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editar el estilo del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379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9825" y="693738"/>
            <a:ext cx="4578350" cy="3430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42616027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3738"/>
            <a:ext cx="4575175" cy="3430587"/>
          </a:xfrm>
          <a:ln cap="flat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40FE6D-FCB7-49E7-BB54-FAC1951A2B48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2870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3738"/>
            <a:ext cx="4575175" cy="34305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40FE6D-FCB7-49E7-BB54-FAC1951A2B48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8160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1650" y="914400"/>
            <a:ext cx="1733550" cy="5159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914400"/>
            <a:ext cx="5048250" cy="5159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8680"/>
            <a:ext cx="6934200" cy="1143000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132856"/>
            <a:ext cx="7128792" cy="4104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2349500"/>
            <a:ext cx="3162300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1788" y="2349500"/>
            <a:ext cx="3162300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914400"/>
            <a:ext cx="69342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2349500"/>
            <a:ext cx="64770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12"/>
          <p:cNvSpPr>
            <a:spLocks noChangeArrowheads="1"/>
          </p:cNvSpPr>
          <p:nvPr/>
        </p:nvSpPr>
        <p:spPr bwMode="auto">
          <a:xfrm>
            <a:off x="0" y="0"/>
            <a:ext cx="2438400" cy="3333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29" name="Rectangle 13"/>
          <p:cNvSpPr>
            <a:spLocks noChangeArrowheads="1"/>
          </p:cNvSpPr>
          <p:nvPr/>
        </p:nvSpPr>
        <p:spPr bwMode="auto">
          <a:xfrm>
            <a:off x="2438400" y="0"/>
            <a:ext cx="2438400" cy="3333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30" name="Rectangle 14"/>
          <p:cNvSpPr>
            <a:spLocks noChangeArrowheads="1"/>
          </p:cNvSpPr>
          <p:nvPr/>
        </p:nvSpPr>
        <p:spPr bwMode="auto">
          <a:xfrm>
            <a:off x="4876800" y="0"/>
            <a:ext cx="2438400" cy="3333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1031" name="Picture 1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01013" y="5929313"/>
            <a:ext cx="892175" cy="884237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pic>
        <p:nvPicPr>
          <p:cNvPr id="1032" name="Picture 9" descr="C:\LOCAL\aa OIT aldía\Logos_oit\oitDarkBlue.gif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94700" y="106363"/>
            <a:ext cx="62865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99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99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99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99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99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99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99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15949" y="2348880"/>
            <a:ext cx="7772400" cy="1143000"/>
          </a:xfr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t-PT" dirty="0" smtClean="0">
                <a:solidFill>
                  <a:srgbClr val="C00000"/>
                </a:solidFill>
              </a:rPr>
              <a:t>La </a:t>
            </a:r>
            <a:r>
              <a:rPr lang="pt-PT" dirty="0" smtClean="0">
                <a:solidFill>
                  <a:srgbClr val="C00000"/>
                </a:solidFill>
              </a:rPr>
              <a:t>Migración y Seguridad </a:t>
            </a:r>
            <a:r>
              <a:rPr lang="pt-PT" dirty="0" smtClean="0">
                <a:solidFill>
                  <a:srgbClr val="C00000"/>
                </a:solidFill>
              </a:rPr>
              <a:t>S</a:t>
            </a:r>
            <a:r>
              <a:rPr lang="pt-PT" dirty="0" smtClean="0">
                <a:solidFill>
                  <a:srgbClr val="C00000"/>
                </a:solidFill>
              </a:rPr>
              <a:t>ocial en </a:t>
            </a:r>
            <a:r>
              <a:rPr lang="pt-PT" dirty="0" smtClean="0">
                <a:solidFill>
                  <a:srgbClr val="C00000"/>
                </a:solidFill>
              </a:rPr>
              <a:t>Honduras</a:t>
            </a:r>
            <a:br>
              <a:rPr lang="pt-PT" dirty="0" smtClean="0">
                <a:solidFill>
                  <a:srgbClr val="C00000"/>
                </a:solidFill>
              </a:rPr>
            </a:br>
            <a:r>
              <a:rPr lang="pt-PT" sz="400" dirty="0" smtClean="0">
                <a:solidFill>
                  <a:srgbClr val="C00000"/>
                </a:solidFill>
              </a:rPr>
              <a:t> </a:t>
            </a:r>
            <a:r>
              <a:rPr lang="pt-PT" dirty="0" smtClean="0">
                <a:solidFill>
                  <a:srgbClr val="C00000"/>
                </a:solidFill>
              </a:rPr>
              <a:t/>
            </a:r>
            <a:br>
              <a:rPr lang="pt-PT" dirty="0" smtClean="0">
                <a:solidFill>
                  <a:srgbClr val="C00000"/>
                </a:solidFill>
              </a:rPr>
            </a:b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99592" y="4653136"/>
            <a:ext cx="6945313" cy="1150938"/>
          </a:xfrm>
        </p:spPr>
        <p:txBody>
          <a:bodyPr/>
          <a:lstStyle/>
          <a:p>
            <a:r>
              <a:rPr lang="es-PE" sz="1600" dirty="0" smtClean="0"/>
              <a:t>Héctor Díaz Romero </a:t>
            </a:r>
            <a:endParaRPr lang="es-PE" sz="1600" dirty="0" smtClean="0"/>
          </a:p>
          <a:p>
            <a:r>
              <a:rPr lang="es-PE" sz="1600" dirty="0" smtClean="0"/>
              <a:t>Oficial Nacional OIT –Honduras </a:t>
            </a:r>
            <a:endParaRPr lang="es-PE" sz="1600" dirty="0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303090" y="5898758"/>
            <a:ext cx="4398127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1600" b="1" dirty="0" smtClean="0"/>
              <a:t>Tegucigalpa, Honduras, </a:t>
            </a:r>
            <a:r>
              <a:rPr lang="es-CR" sz="1600" b="1" dirty="0" smtClean="0"/>
              <a:t>noviembre</a:t>
            </a:r>
            <a:r>
              <a:rPr lang="pt-BR" sz="1600" b="1" dirty="0" smtClean="0"/>
              <a:t> </a:t>
            </a:r>
            <a:r>
              <a:rPr lang="pt-PT" sz="1600" b="1" dirty="0" smtClean="0"/>
              <a:t>de 2013</a:t>
            </a:r>
            <a:endParaRPr lang="es-ES" sz="16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Algunas Recomendaciones </a:t>
            </a:r>
            <a:endParaRPr lang="es-H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200800" cy="4752528"/>
          </a:xfrm>
        </p:spPr>
        <p:txBody>
          <a:bodyPr/>
          <a:lstStyle/>
          <a:p>
            <a:r>
              <a:rPr lang="es-HN" sz="2400" dirty="0" smtClean="0"/>
              <a:t>Contexto Legal: Revisión de la efectividad del convenio 157 y las recomendaciones vinculadas a la seguridad social de los trabajadores Migrantes </a:t>
            </a:r>
          </a:p>
          <a:p>
            <a:r>
              <a:rPr lang="es-HN" sz="2400" dirty="0" smtClean="0"/>
              <a:t>Contexto Regional: Portabilidad </a:t>
            </a:r>
            <a:r>
              <a:rPr lang="es-HN" sz="2400" dirty="0" smtClean="0"/>
              <a:t>de derechos entre países a fin de que el trabajador conserve su antigüedad en los regímenes de Pensiones (con convenios bilaterales) </a:t>
            </a:r>
            <a:endParaRPr lang="es-HN" sz="2400" dirty="0" smtClean="0"/>
          </a:p>
          <a:p>
            <a:r>
              <a:rPr lang="es-HN" sz="2400" dirty="0" smtClean="0"/>
              <a:t> Contexto Nacional: Desarrollo de una política específica de afiliación a trabajadores migrantes y sus familias. </a:t>
            </a:r>
          </a:p>
          <a:p>
            <a:pPr>
              <a:buNone/>
            </a:pPr>
            <a:endParaRPr lang="es-H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WordArt 4"/>
          <p:cNvSpPr>
            <a:spLocks noChangeArrowheads="1" noChangeShapeType="1" noTextEdit="1"/>
          </p:cNvSpPr>
          <p:nvPr/>
        </p:nvSpPr>
        <p:spPr bwMode="auto">
          <a:xfrm>
            <a:off x="2339975" y="2919413"/>
            <a:ext cx="4297363" cy="7969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6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¡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Muchas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gracias!</a:t>
            </a: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Contenido </a:t>
            </a:r>
            <a:endParaRPr lang="es-H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HN" dirty="0" smtClean="0"/>
              <a:t>Contexto Normativo </a:t>
            </a:r>
          </a:p>
          <a:p>
            <a:pPr marL="514350" indent="-514350">
              <a:buAutoNum type="arabicPeriod"/>
            </a:pPr>
            <a:r>
              <a:rPr lang="es-HN" dirty="0" smtClean="0"/>
              <a:t>Contexto Regional </a:t>
            </a:r>
          </a:p>
          <a:p>
            <a:pPr marL="514350" indent="-514350">
              <a:buAutoNum type="arabicPeriod"/>
            </a:pPr>
            <a:r>
              <a:rPr lang="es-HN" dirty="0" smtClean="0"/>
              <a:t>Contexto Nacional </a:t>
            </a:r>
          </a:p>
          <a:p>
            <a:pPr marL="514350" indent="-514350">
              <a:buNone/>
            </a:pPr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Contexto Normativo </a:t>
            </a:r>
            <a:endParaRPr lang="es-H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7344816" cy="4824536"/>
          </a:xfrm>
        </p:spPr>
        <p:txBody>
          <a:bodyPr/>
          <a:lstStyle/>
          <a:p>
            <a:r>
              <a:rPr lang="es-HN" sz="2400" dirty="0" smtClean="0"/>
              <a:t>C048 - Convenio sobre la conservación de los derechos de pensión de los migrantes, </a:t>
            </a:r>
            <a:r>
              <a:rPr lang="es-HN" sz="2400" dirty="0" smtClean="0"/>
              <a:t>1935</a:t>
            </a:r>
          </a:p>
          <a:p>
            <a:r>
              <a:rPr lang="es-HN" sz="2400" dirty="0" smtClean="0"/>
              <a:t>C097 </a:t>
            </a:r>
            <a:r>
              <a:rPr lang="es-HN" sz="2400" dirty="0" smtClean="0"/>
              <a:t>- Convenio sobre los trabajadores </a:t>
            </a:r>
            <a:r>
              <a:rPr lang="es-HN" sz="2400" dirty="0" smtClean="0"/>
              <a:t>migrantes, </a:t>
            </a:r>
            <a:r>
              <a:rPr lang="es-HN" sz="2400" dirty="0" smtClean="0"/>
              <a:t>1949 </a:t>
            </a:r>
            <a:r>
              <a:rPr lang="es-HN" sz="2400" dirty="0" smtClean="0"/>
              <a:t>Entrada </a:t>
            </a:r>
            <a:r>
              <a:rPr lang="es-HN" sz="2400" dirty="0" smtClean="0"/>
              <a:t>en vigor: 22 enero </a:t>
            </a:r>
            <a:r>
              <a:rPr lang="es-HN" sz="2400" dirty="0" smtClean="0"/>
              <a:t>1952 </a:t>
            </a:r>
          </a:p>
          <a:p>
            <a:r>
              <a:rPr lang="es-HN" sz="2400" dirty="0" smtClean="0"/>
              <a:t>C102 - Convenio sobre la seguridad social (norma mínima), 1952 </a:t>
            </a:r>
            <a:endParaRPr lang="es-HN" sz="2400" dirty="0" smtClean="0"/>
          </a:p>
          <a:p>
            <a:r>
              <a:rPr lang="es-HN" sz="2400" dirty="0" smtClean="0"/>
              <a:t>C143 - Convenio sobre los trabajadores migrantes (disposiciones complementarias), 1975 </a:t>
            </a:r>
            <a:endParaRPr lang="es-HN" sz="2400" dirty="0" smtClean="0"/>
          </a:p>
          <a:p>
            <a:r>
              <a:rPr lang="es-HN" sz="2400" dirty="0" smtClean="0"/>
              <a:t>C157 - Convenio sobre la conservación de los derechos en materia de seguridad social, 1982 </a:t>
            </a:r>
            <a:r>
              <a:rPr lang="es-HN" sz="2400" dirty="0" smtClean="0"/>
              <a:t> (España, Filipinas, Kirguistán, Suecia)</a:t>
            </a:r>
            <a:endParaRPr lang="es-HN" sz="2400" dirty="0" smtClean="0"/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32856"/>
            <a:ext cx="7632848" cy="4104456"/>
          </a:xfrm>
        </p:spPr>
        <p:txBody>
          <a:bodyPr/>
          <a:lstStyle/>
          <a:p>
            <a:r>
              <a:rPr lang="es-HN" dirty="0" smtClean="0"/>
              <a:t>R086 - Recomendación sobre los trabajadores migrantes (revisado), 1949 </a:t>
            </a:r>
            <a:endParaRPr lang="es-HN" dirty="0" smtClean="0"/>
          </a:p>
          <a:p>
            <a:r>
              <a:rPr lang="es-HN" dirty="0" smtClean="0"/>
              <a:t>R100 - Recomendación sobre la protección de los trabajadores migrantes (países insuficientemente desarrollados), 1955 </a:t>
            </a:r>
            <a:endParaRPr lang="es-HN" dirty="0" smtClean="0"/>
          </a:p>
          <a:p>
            <a:r>
              <a:rPr lang="es-HN" dirty="0" smtClean="0"/>
              <a:t>R151 - Recomendación sobre los trabajadores migrantes, 1975 </a:t>
            </a:r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Contexto Regional </a:t>
            </a:r>
            <a:endParaRPr lang="es-H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7632848" cy="4104456"/>
          </a:xfrm>
        </p:spPr>
        <p:txBody>
          <a:bodyPr/>
          <a:lstStyle/>
          <a:p>
            <a:pPr algn="just">
              <a:buNone/>
            </a:pPr>
            <a:r>
              <a:rPr lang="es-HN" dirty="0" smtClean="0"/>
              <a:t>	</a:t>
            </a:r>
            <a:r>
              <a:rPr lang="es-HN" sz="2400" dirty="0" smtClean="0"/>
              <a:t>En </a:t>
            </a:r>
            <a:r>
              <a:rPr lang="es-HN" sz="2400" dirty="0" smtClean="0"/>
              <a:t>el año 2009 los Ministerios de Trabajo, en su acuerdo </a:t>
            </a:r>
            <a:r>
              <a:rPr lang="es-HN" sz="2400" dirty="0" smtClean="0"/>
              <a:t>tercero de </a:t>
            </a:r>
            <a:r>
              <a:rPr lang="es-HN" sz="2400" dirty="0" smtClean="0"/>
              <a:t>la Reunión Extraordinaria del Consejo de Ministros de Trabajo </a:t>
            </a:r>
            <a:r>
              <a:rPr lang="es-HN" sz="2400" dirty="0" smtClean="0"/>
              <a:t>de Centroamérica </a:t>
            </a:r>
            <a:r>
              <a:rPr lang="es-HN" sz="2400" dirty="0" smtClean="0"/>
              <a:t>y República Dominicana, celebrada en San Pedro </a:t>
            </a:r>
            <a:r>
              <a:rPr lang="es-HN" sz="2400" dirty="0" smtClean="0"/>
              <a:t>Sula (</a:t>
            </a:r>
            <a:r>
              <a:rPr lang="es-HN" sz="2400" dirty="0" smtClean="0"/>
              <a:t>Honduras) los días 21 y 22 de mayo de 2009, evidenciaron la </a:t>
            </a:r>
            <a:r>
              <a:rPr lang="es-HN" sz="2400" dirty="0" smtClean="0"/>
              <a:t>necesidad de </a:t>
            </a:r>
            <a:r>
              <a:rPr lang="es-HN" sz="2400" dirty="0" smtClean="0"/>
              <a:t>contar con información actualizada, que aportara </a:t>
            </a:r>
            <a:r>
              <a:rPr lang="es-HN" sz="2400" dirty="0" smtClean="0"/>
              <a:t>soluciones orientadas </a:t>
            </a:r>
            <a:r>
              <a:rPr lang="es-HN" sz="2400" dirty="0" smtClean="0"/>
              <a:t>a un mejor conocimiento y al fortalecimiento de la </a:t>
            </a:r>
            <a:r>
              <a:rPr lang="es-HN" sz="2400" dirty="0" smtClean="0"/>
              <a:t>gestión de </a:t>
            </a:r>
            <a:r>
              <a:rPr lang="es-HN" sz="2400" dirty="0" smtClean="0"/>
              <a:t>las migraciones laborales</a:t>
            </a:r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7488832" cy="5616624"/>
          </a:xfrm>
        </p:spPr>
        <p:txBody>
          <a:bodyPr/>
          <a:lstStyle/>
          <a:p>
            <a:r>
              <a:rPr lang="es-HN" sz="2400" dirty="0" smtClean="0"/>
              <a:t>Las </a:t>
            </a:r>
            <a:r>
              <a:rPr lang="es-HN" sz="2400" dirty="0" smtClean="0"/>
              <a:t>actividades económicas identificadas a nivel regional fueron</a:t>
            </a:r>
            <a:r>
              <a:rPr lang="es-HN" sz="2400" dirty="0" smtClean="0"/>
              <a:t>: Construcción </a:t>
            </a:r>
            <a:r>
              <a:rPr lang="es-HN" sz="2400" dirty="0" smtClean="0"/>
              <a:t>(33%), Servicio Doméstico (25%), Agricultura (31</a:t>
            </a:r>
            <a:r>
              <a:rPr lang="es-HN" sz="2400" dirty="0" smtClean="0"/>
              <a:t>%),Comercio </a:t>
            </a:r>
            <a:r>
              <a:rPr lang="es-HN" sz="2400" dirty="0" smtClean="0"/>
              <a:t>(8%) y Turismo (3</a:t>
            </a:r>
            <a:r>
              <a:rPr lang="es-HN" sz="2400" dirty="0" smtClean="0"/>
              <a:t>%).</a:t>
            </a:r>
          </a:p>
          <a:p>
            <a:pPr algn="just"/>
            <a:r>
              <a:rPr lang="es-HN" sz="2400" dirty="0" smtClean="0"/>
              <a:t>En Centroamérica </a:t>
            </a:r>
            <a:r>
              <a:rPr lang="es-HN" sz="2400" dirty="0" smtClean="0"/>
              <a:t>y República Dominicana existe una compleja red de </a:t>
            </a:r>
            <a:r>
              <a:rPr lang="es-HN" sz="2400" dirty="0" smtClean="0"/>
              <a:t>flujos migratorios  intrarregionales</a:t>
            </a:r>
            <a:r>
              <a:rPr lang="es-HN" sz="2400" dirty="0" smtClean="0"/>
              <a:t>, los cuales responden principalmente </a:t>
            </a:r>
            <a:r>
              <a:rPr lang="es-HN" sz="2400" dirty="0" smtClean="0"/>
              <a:t>a las </a:t>
            </a:r>
            <a:r>
              <a:rPr lang="es-HN" sz="2400" dirty="0" smtClean="0"/>
              <a:t>demandas de las economías de la región y hallan su sustento en </a:t>
            </a:r>
            <a:r>
              <a:rPr lang="es-HN" sz="2400" dirty="0" smtClean="0"/>
              <a:t>las estructuras </a:t>
            </a:r>
            <a:r>
              <a:rPr lang="es-HN" sz="2400" dirty="0" smtClean="0"/>
              <a:t>económicas y en las políticas regionales</a:t>
            </a:r>
            <a:r>
              <a:rPr lang="es-HN" sz="2400" dirty="0" smtClean="0"/>
              <a:t>.</a:t>
            </a:r>
          </a:p>
          <a:p>
            <a:pPr algn="just"/>
            <a:r>
              <a:rPr lang="es-HN" sz="2400" dirty="0" smtClean="0"/>
              <a:t>Los resultados de la investigación señalan que la mayor parte de los </a:t>
            </a:r>
            <a:r>
              <a:rPr lang="es-HN" sz="2400" dirty="0" smtClean="0"/>
              <a:t>flujos migratorios </a:t>
            </a:r>
            <a:r>
              <a:rPr lang="es-HN" sz="2400" dirty="0" smtClean="0"/>
              <a:t>laborales </a:t>
            </a:r>
            <a:r>
              <a:rPr lang="es-HN" sz="2400" dirty="0" smtClean="0"/>
              <a:t> analizados</a:t>
            </a:r>
            <a:r>
              <a:rPr lang="es-HN" sz="2400" dirty="0" smtClean="0"/>
              <a:t>, son relativamente recientes y </a:t>
            </a:r>
            <a:r>
              <a:rPr lang="es-HN" sz="2400" dirty="0" smtClean="0"/>
              <a:t>están vinculados </a:t>
            </a:r>
            <a:r>
              <a:rPr lang="es-HN" sz="2400" dirty="0" smtClean="0"/>
              <a:t>a los cambios económicos de los últimos veinte años.</a:t>
            </a:r>
            <a:endParaRPr lang="es-H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Contexto Nacional </a:t>
            </a:r>
            <a:endParaRPr lang="es-H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128792" cy="4392488"/>
          </a:xfrm>
        </p:spPr>
        <p:txBody>
          <a:bodyPr/>
          <a:lstStyle/>
          <a:p>
            <a:r>
              <a:rPr lang="es-HN" dirty="0" smtClean="0"/>
              <a:t>Baja Cobertura de la Seguridad social </a:t>
            </a:r>
          </a:p>
          <a:p>
            <a:pPr>
              <a:buNone/>
            </a:pPr>
            <a:endParaRPr lang="es-HN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838" y="1916832"/>
            <a:ext cx="717232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20688"/>
            <a:ext cx="7128792" cy="4104456"/>
          </a:xfrm>
        </p:spPr>
        <p:txBody>
          <a:bodyPr/>
          <a:lstStyle/>
          <a:p>
            <a:r>
              <a:rPr lang="es-HN" dirty="0" smtClean="0"/>
              <a:t>Falta de una estrategia específica para trabajadores migrantes y sus familias </a:t>
            </a:r>
            <a:endParaRPr lang="es-HN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870" y="1700808"/>
            <a:ext cx="8256259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764704"/>
            <a:ext cx="7128792" cy="5472608"/>
          </a:xfrm>
        </p:spPr>
        <p:txBody>
          <a:bodyPr/>
          <a:lstStyle/>
          <a:p>
            <a:r>
              <a:rPr lang="es-HN" dirty="0" smtClean="0"/>
              <a:t>Sectores de mayor migración en la región, con menores coberturas</a:t>
            </a:r>
            <a:endParaRPr lang="es-H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16832"/>
            <a:ext cx="68008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COMM Template CB">
  <a:themeElements>
    <a:clrScheme name="">
      <a:dk1>
        <a:srgbClr val="003399"/>
      </a:dk1>
      <a:lt1>
        <a:srgbClr val="FFFFFF"/>
      </a:lt1>
      <a:dk2>
        <a:srgbClr val="003399"/>
      </a:dk2>
      <a:lt2>
        <a:srgbClr val="000066"/>
      </a:lt2>
      <a:accent1>
        <a:srgbClr val="FF3300"/>
      </a:accent1>
      <a:accent2>
        <a:srgbClr val="FF9900"/>
      </a:accent2>
      <a:accent3>
        <a:srgbClr val="FFFFFF"/>
      </a:accent3>
      <a:accent4>
        <a:srgbClr val="002A82"/>
      </a:accent4>
      <a:accent5>
        <a:srgbClr val="FFADAA"/>
      </a:accent5>
      <a:accent6>
        <a:srgbClr val="E78A00"/>
      </a:accent6>
      <a:hlink>
        <a:srgbClr val="FF9900"/>
      </a:hlink>
      <a:folHlink>
        <a:srgbClr val="FFCC00"/>
      </a:folHlink>
    </a:clrScheme>
    <a:fontScheme name="DCOMM Template C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othic725 Bd BT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othic725 Bd BT" pitchFamily="34" charset="0"/>
            <a:cs typeface="Arial" charset="0"/>
          </a:defRPr>
        </a:defPPr>
      </a:lstStyle>
    </a:lnDef>
  </a:objectDefaults>
  <a:extraClrSchemeLst>
    <a:extraClrScheme>
      <a:clrScheme name="DCOMM Template CB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OMM Template CB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OMM Template CB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OMM Template CB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OMM Template CB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OMM Template CB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OMM Template CB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OMM Template CB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ILO</Template>
  <TotalTime>63</TotalTime>
  <Pages>15</Pages>
  <Words>360</Words>
  <Application>Microsoft Office PowerPoint</Application>
  <PresentationFormat>On-screen Show (4:3)</PresentationFormat>
  <Paragraphs>33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DCOMM Template CB</vt:lpstr>
      <vt:lpstr>La Migración y Seguridad Social en Honduras   </vt:lpstr>
      <vt:lpstr>Contenido </vt:lpstr>
      <vt:lpstr>Contexto Normativo </vt:lpstr>
      <vt:lpstr>Slide 4</vt:lpstr>
      <vt:lpstr>Contexto Regional </vt:lpstr>
      <vt:lpstr>Slide 6</vt:lpstr>
      <vt:lpstr>Contexto Nacional </vt:lpstr>
      <vt:lpstr>Slide 8</vt:lpstr>
      <vt:lpstr>Slide 9</vt:lpstr>
      <vt:lpstr>Algunas Recomendaciones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Regímenes financieros de los programas de la Seguridad Social</dc:title>
  <dc:subject>presentación OISS</dc:subject>
  <dc:creator>FABIO DURAN V.</dc:creator>
  <cp:lastModifiedBy>Ruben Hernandez</cp:lastModifiedBy>
  <cp:revision>783</cp:revision>
  <cp:lastPrinted>1997-08-19T19:01:06Z</cp:lastPrinted>
  <dcterms:created xsi:type="dcterms:W3CDTF">1997-03-09T22:23:04Z</dcterms:created>
  <dcterms:modified xsi:type="dcterms:W3CDTF">2013-11-06T01:00:57Z</dcterms:modified>
</cp:coreProperties>
</file>