
<file path=[Content_Types].xml><?xml version="1.0" encoding="utf-8"?>
<Types xmlns="http://schemas.openxmlformats.org/package/2006/content-types">
  <Override PartName="/ppt/slides/slide29.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theme/themeOverride8.xml" ContentType="application/vnd.openxmlformats-officedocument.themeOverr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Override6.xml" ContentType="application/vnd.openxmlformats-officedocument.themeOverr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theme/themeOverride4.xml" ContentType="application/vnd.openxmlformats-officedocument.themeOverr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notesSlides/notesSlide4.xml" ContentType="application/vnd.openxmlformats-officedocument.presentationml.notesSlide+xml"/>
  <Override PartName="/ppt/theme/themeOverride9.xml" ContentType="application/vnd.openxmlformats-officedocument.themeOverr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Override7.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0"/>
  </p:notesMasterIdLst>
  <p:sldIdLst>
    <p:sldId id="256" r:id="rId3"/>
    <p:sldId id="294" r:id="rId4"/>
    <p:sldId id="295" r:id="rId5"/>
    <p:sldId id="296" r:id="rId6"/>
    <p:sldId id="297" r:id="rId7"/>
    <p:sldId id="298" r:id="rId8"/>
    <p:sldId id="257" r:id="rId9"/>
    <p:sldId id="258" r:id="rId10"/>
    <p:sldId id="259" r:id="rId11"/>
    <p:sldId id="260" r:id="rId12"/>
    <p:sldId id="265" r:id="rId13"/>
    <p:sldId id="266" r:id="rId14"/>
    <p:sldId id="300" r:id="rId15"/>
    <p:sldId id="301" r:id="rId16"/>
    <p:sldId id="267" r:id="rId17"/>
    <p:sldId id="268" r:id="rId18"/>
    <p:sldId id="269" r:id="rId19"/>
    <p:sldId id="270" r:id="rId20"/>
    <p:sldId id="299" r:id="rId21"/>
    <p:sldId id="271" r:id="rId22"/>
    <p:sldId id="272" r:id="rId23"/>
    <p:sldId id="273" r:id="rId24"/>
    <p:sldId id="274" r:id="rId25"/>
    <p:sldId id="275" r:id="rId26"/>
    <p:sldId id="277" r:id="rId27"/>
    <p:sldId id="302" r:id="rId28"/>
    <p:sldId id="278" r:id="rId29"/>
    <p:sldId id="279" r:id="rId30"/>
    <p:sldId id="280" r:id="rId31"/>
    <p:sldId id="281" r:id="rId32"/>
    <p:sldId id="287" r:id="rId33"/>
    <p:sldId id="282" r:id="rId34"/>
    <p:sldId id="288" r:id="rId35"/>
    <p:sldId id="293" r:id="rId36"/>
    <p:sldId id="291" r:id="rId37"/>
    <p:sldId id="292" r:id="rId38"/>
    <p:sldId id="303" r:id="rId39"/>
  </p:sldIdLst>
  <p:sldSz cx="12192000" cy="6858000"/>
  <p:notesSz cx="6858000" cy="9144000"/>
  <p:defaultText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6481" autoAdjust="0"/>
  </p:normalViewPr>
  <p:slideViewPr>
    <p:cSldViewPr snapToGrid="0">
      <p:cViewPr varScale="1">
        <p:scale>
          <a:sx n="69" d="100"/>
          <a:sy n="69" d="100"/>
        </p:scale>
        <p:origin x="-80" y="-14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27CB122-3EB2-440F-BBBC-9DEF38DE8B4F}" type="datetimeFigureOut">
              <a:rPr lang="es-CR" smtClean="0"/>
              <a:pPr/>
              <a:t>19/04/2018</a:t>
            </a:fld>
            <a:endParaRPr lang="es-C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ABC6BE-5291-4362-B1F0-06BB893A34A6}" type="slidenum">
              <a:rPr lang="es-CR" smtClean="0"/>
              <a:pPr/>
              <a:t>‹#›</a:t>
            </a:fld>
            <a:endParaRPr lang="es-CR"/>
          </a:p>
        </p:txBody>
      </p:sp>
    </p:spTree>
    <p:extLst>
      <p:ext uri="{BB962C8B-B14F-4D97-AF65-F5344CB8AC3E}">
        <p14:creationId xmlns:p14="http://schemas.microsoft.com/office/powerpoint/2010/main" xmlns="" val="21118617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b="1" i="1" dirty="0" smtClean="0"/>
              <a:t>X. </a:t>
            </a:r>
            <a:r>
              <a:rPr lang="es-ES" sz="1200" b="1" i="1" smtClean="0"/>
              <a:t>Beaudonnet</a:t>
            </a:r>
            <a:r>
              <a:rPr lang="es-ES" sz="1200" b="1" i="1" dirty="0" smtClean="0"/>
              <a:t> </a:t>
            </a:r>
            <a:r>
              <a:rPr lang="es-ES" sz="1200" b="1" i="1" smtClean="0"/>
              <a:t/>
            </a:r>
            <a:br>
              <a:rPr lang="es-ES" sz="1200" b="1" i="1" smtClean="0"/>
            </a:br>
            <a:r>
              <a:rPr lang="es-ES" sz="1200" b="1" i="1" smtClean="0"/>
              <a:t>Specialist</a:t>
            </a:r>
            <a:r>
              <a:rPr lang="es-ES" sz="1200" b="1" i="1" baseline="0" smtClean="0"/>
              <a:t> in Legal Standards</a:t>
            </a:r>
          </a:p>
          <a:p>
            <a:pPr marL="0" marR="0" indent="0" algn="l" defTabSz="914400" rtl="0" eaLnBrk="1" fontAlgn="auto" latinLnBrk="0" hangingPunct="1">
              <a:lnSpc>
                <a:spcPct val="100000"/>
              </a:lnSpc>
              <a:spcBef>
                <a:spcPts val="0"/>
              </a:spcBef>
              <a:spcAft>
                <a:spcPts val="0"/>
              </a:spcAft>
              <a:buClrTx/>
              <a:buSzTx/>
              <a:buFontTx/>
              <a:buNone/>
              <a:tabLst/>
              <a:defRPr/>
            </a:pPr>
            <a:r>
              <a:rPr lang="es-ES" sz="1200" b="1" i="1" baseline="0" smtClean="0"/>
              <a:t>ILO Lima</a:t>
            </a:r>
            <a:endParaRPr lang="it-IT" sz="1200" b="1" i="1" dirty="0" smtClean="0"/>
          </a:p>
          <a:p>
            <a:endParaRPr lang="es-CR" dirty="0"/>
          </a:p>
        </p:txBody>
      </p:sp>
      <p:sp>
        <p:nvSpPr>
          <p:cNvPr id="4" name="Marcador de número de diapositiva 3"/>
          <p:cNvSpPr>
            <a:spLocks noGrp="1"/>
          </p:cNvSpPr>
          <p:nvPr>
            <p:ph type="sldNum" sz="quarter" idx="10"/>
          </p:nvPr>
        </p:nvSpPr>
        <p:spPr/>
        <p:txBody>
          <a:bodyPr/>
          <a:lstStyle/>
          <a:p>
            <a:fld id="{FA14A042-4C52-4663-967C-7ED1D7C45610}" type="slidenum">
              <a:rPr lang="es-CR" smtClean="0"/>
              <a:pPr/>
              <a:t>11</a:t>
            </a:fld>
            <a:endParaRPr lang="es-CR"/>
          </a:p>
        </p:txBody>
      </p:sp>
    </p:spTree>
    <p:extLst>
      <p:ext uri="{BB962C8B-B14F-4D97-AF65-F5344CB8AC3E}">
        <p14:creationId xmlns:p14="http://schemas.microsoft.com/office/powerpoint/2010/main" xmlns="" val="13248676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i="1" dirty="0" smtClean="0">
                <a:solidFill>
                  <a:schemeClr val="bg1"/>
                </a:solidFill>
              </a:rPr>
              <a:t> </a:t>
            </a:r>
            <a:r>
              <a:rPr lang="es-ES" sz="1200" b="1" i="1" dirty="0" smtClean="0">
                <a:solidFill>
                  <a:schemeClr val="bg1"/>
                </a:solidFill>
              </a:rPr>
              <a:t>X. </a:t>
            </a:r>
            <a:r>
              <a:rPr lang="es-ES" sz="1200" b="1" i="1" smtClean="0">
                <a:solidFill>
                  <a:schemeClr val="bg1"/>
                </a:solidFill>
              </a:rPr>
              <a:t>Beaudonnet</a:t>
            </a:r>
            <a:r>
              <a:rPr lang="es-ES" sz="1200" b="1" i="1" dirty="0" smtClean="0">
                <a:solidFill>
                  <a:schemeClr val="bg1"/>
                </a:solidFill>
              </a:rPr>
              <a:t> </a:t>
            </a:r>
            <a:r>
              <a:rPr lang="es-ES" sz="1200" b="1" i="1" smtClean="0">
                <a:solidFill>
                  <a:schemeClr val="bg1"/>
                </a:solidFill>
              </a:rPr>
              <a:t/>
            </a:r>
            <a:br>
              <a:rPr lang="es-ES" sz="1200" b="1" i="1" smtClean="0">
                <a:solidFill>
                  <a:schemeClr val="bg1"/>
                </a:solidFill>
              </a:rPr>
            </a:br>
            <a:r>
              <a:rPr lang="es-ES" sz="1200" b="1" i="1" smtClean="0"/>
              <a:t>Specialist</a:t>
            </a:r>
            <a:r>
              <a:rPr lang="es-ES" sz="1200" b="1" i="1" baseline="0" smtClean="0"/>
              <a:t> in Legal Standards</a:t>
            </a:r>
          </a:p>
          <a:p>
            <a:pPr marL="0" marR="0" indent="0" algn="l" defTabSz="914400" rtl="0" eaLnBrk="1" fontAlgn="auto" latinLnBrk="0" hangingPunct="1">
              <a:lnSpc>
                <a:spcPct val="100000"/>
              </a:lnSpc>
              <a:spcBef>
                <a:spcPts val="0"/>
              </a:spcBef>
              <a:spcAft>
                <a:spcPts val="0"/>
              </a:spcAft>
              <a:buClrTx/>
              <a:buSzTx/>
              <a:buFontTx/>
              <a:buNone/>
              <a:tabLst/>
              <a:defRPr/>
            </a:pPr>
            <a:r>
              <a:rPr lang="es-ES" sz="1200" b="1" i="1" baseline="0" smtClean="0"/>
              <a:t>ILO Lima</a:t>
            </a:r>
            <a:endParaRPr lang="it-IT" sz="1200" b="1" i="1" smtClean="0"/>
          </a:p>
          <a:p>
            <a:pPr marL="0" marR="0" indent="0" algn="l" defTabSz="914400" rtl="0" eaLnBrk="1" fontAlgn="auto" latinLnBrk="0" hangingPunct="1">
              <a:lnSpc>
                <a:spcPct val="100000"/>
              </a:lnSpc>
              <a:spcBef>
                <a:spcPts val="0"/>
              </a:spcBef>
              <a:spcAft>
                <a:spcPts val="0"/>
              </a:spcAft>
              <a:buClrTx/>
              <a:buSzTx/>
              <a:buFontTx/>
              <a:buNone/>
              <a:tabLst/>
              <a:defRPr/>
            </a:pPr>
            <a:endParaRPr lang="it-IT" sz="1200" b="1" i="1" dirty="0" smtClean="0">
              <a:solidFill>
                <a:schemeClr val="bg1"/>
              </a:solidFill>
            </a:endParaRPr>
          </a:p>
          <a:p>
            <a:endParaRPr lang="es-CR" dirty="0"/>
          </a:p>
        </p:txBody>
      </p:sp>
      <p:sp>
        <p:nvSpPr>
          <p:cNvPr id="4" name="Marcador de número de diapositiva 3"/>
          <p:cNvSpPr>
            <a:spLocks noGrp="1"/>
          </p:cNvSpPr>
          <p:nvPr>
            <p:ph type="sldNum" sz="quarter" idx="10"/>
          </p:nvPr>
        </p:nvSpPr>
        <p:spPr/>
        <p:txBody>
          <a:bodyPr/>
          <a:lstStyle/>
          <a:p>
            <a:fld id="{FA14A042-4C52-4663-967C-7ED1D7C45610}" type="slidenum">
              <a:rPr lang="es-CR" smtClean="0"/>
              <a:pPr/>
              <a:t>23</a:t>
            </a:fld>
            <a:endParaRPr lang="es-CR"/>
          </a:p>
        </p:txBody>
      </p:sp>
    </p:spTree>
    <p:extLst>
      <p:ext uri="{BB962C8B-B14F-4D97-AF65-F5344CB8AC3E}">
        <p14:creationId xmlns:p14="http://schemas.microsoft.com/office/powerpoint/2010/main" xmlns="" val="28600574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i="1" dirty="0" smtClean="0">
                <a:solidFill>
                  <a:schemeClr val="bg1"/>
                </a:solidFill>
              </a:rPr>
              <a:t> </a:t>
            </a:r>
            <a:r>
              <a:rPr lang="es-ES" sz="1200" b="1" i="1" dirty="0" smtClean="0">
                <a:solidFill>
                  <a:schemeClr val="bg1"/>
                </a:solidFill>
              </a:rPr>
              <a:t>X. </a:t>
            </a:r>
            <a:r>
              <a:rPr lang="es-ES" sz="1200" b="1" i="1" smtClean="0">
                <a:solidFill>
                  <a:schemeClr val="bg1"/>
                </a:solidFill>
              </a:rPr>
              <a:t>Beaudonnet</a:t>
            </a:r>
            <a:r>
              <a:rPr lang="es-ES" sz="1200" b="1" i="1" dirty="0" smtClean="0">
                <a:solidFill>
                  <a:schemeClr val="bg1"/>
                </a:solidFill>
              </a:rPr>
              <a:t> </a:t>
            </a:r>
            <a:r>
              <a:rPr lang="es-ES" sz="1200" b="1" i="1" smtClean="0">
                <a:solidFill>
                  <a:schemeClr val="bg1"/>
                </a:solidFill>
              </a:rPr>
              <a:t/>
            </a:r>
            <a:br>
              <a:rPr lang="es-ES" sz="1200" b="1" i="1" smtClean="0">
                <a:solidFill>
                  <a:schemeClr val="bg1"/>
                </a:solidFill>
              </a:rPr>
            </a:br>
            <a:r>
              <a:rPr lang="es-ES" sz="1200" b="1" i="1" smtClean="0"/>
              <a:t>Specialist</a:t>
            </a:r>
            <a:r>
              <a:rPr lang="es-ES" sz="1200" b="1" i="1" baseline="0" smtClean="0"/>
              <a:t> in Legal Standards</a:t>
            </a:r>
          </a:p>
          <a:p>
            <a:pPr marL="0" marR="0" indent="0" algn="l" defTabSz="914400" rtl="0" eaLnBrk="1" fontAlgn="auto" latinLnBrk="0" hangingPunct="1">
              <a:lnSpc>
                <a:spcPct val="100000"/>
              </a:lnSpc>
              <a:spcBef>
                <a:spcPts val="0"/>
              </a:spcBef>
              <a:spcAft>
                <a:spcPts val="0"/>
              </a:spcAft>
              <a:buClrTx/>
              <a:buSzTx/>
              <a:buFontTx/>
              <a:buNone/>
              <a:tabLst/>
              <a:defRPr/>
            </a:pPr>
            <a:r>
              <a:rPr lang="es-ES" sz="1200" b="1" i="1" baseline="0" smtClean="0"/>
              <a:t>ILO Lima</a:t>
            </a:r>
            <a:endParaRPr lang="it-IT" sz="1200" b="1" i="1" smtClean="0"/>
          </a:p>
          <a:p>
            <a:pPr marL="0" marR="0" indent="0" algn="l" defTabSz="914400" rtl="0" eaLnBrk="1" fontAlgn="auto" latinLnBrk="0" hangingPunct="1">
              <a:lnSpc>
                <a:spcPct val="100000"/>
              </a:lnSpc>
              <a:spcBef>
                <a:spcPts val="0"/>
              </a:spcBef>
              <a:spcAft>
                <a:spcPts val="0"/>
              </a:spcAft>
              <a:buClrTx/>
              <a:buSzTx/>
              <a:buFontTx/>
              <a:buNone/>
              <a:tabLst/>
              <a:defRPr/>
            </a:pPr>
            <a:endParaRPr lang="it-IT" sz="1200" b="1" i="1" dirty="0" smtClean="0">
              <a:solidFill>
                <a:schemeClr val="bg1"/>
              </a:solidFill>
            </a:endParaRPr>
          </a:p>
          <a:p>
            <a:endParaRPr lang="es-CR" dirty="0"/>
          </a:p>
        </p:txBody>
      </p:sp>
      <p:sp>
        <p:nvSpPr>
          <p:cNvPr id="4" name="Marcador de número de diapositiva 3"/>
          <p:cNvSpPr>
            <a:spLocks noGrp="1"/>
          </p:cNvSpPr>
          <p:nvPr>
            <p:ph type="sldNum" sz="quarter" idx="10"/>
          </p:nvPr>
        </p:nvSpPr>
        <p:spPr/>
        <p:txBody>
          <a:bodyPr/>
          <a:lstStyle/>
          <a:p>
            <a:fld id="{FA14A042-4C52-4663-967C-7ED1D7C45610}" type="slidenum">
              <a:rPr lang="es-CR" smtClean="0"/>
              <a:pPr/>
              <a:t>24</a:t>
            </a:fld>
            <a:endParaRPr lang="es-CR"/>
          </a:p>
        </p:txBody>
      </p:sp>
    </p:spTree>
    <p:extLst>
      <p:ext uri="{BB962C8B-B14F-4D97-AF65-F5344CB8AC3E}">
        <p14:creationId xmlns:p14="http://schemas.microsoft.com/office/powerpoint/2010/main" xmlns="" val="17685963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smtClean="0"/>
              <a:t>UN. Sustainable Development Goals. Taken from: </a:t>
            </a:r>
            <a:r>
              <a:rPr lang="es-CR" dirty="0" smtClean="0"/>
              <a:t>http</a:t>
            </a:r>
            <a:r>
              <a:rPr lang="es-CR" smtClean="0"/>
              <a:t>://</a:t>
            </a:r>
            <a:r>
              <a:rPr lang="es-CR" smtClean="0"/>
              <a:t>www.un.org/sustainabledevelopment/en/inequality</a:t>
            </a:r>
            <a:r>
              <a:rPr lang="es-CR" dirty="0" smtClean="0"/>
              <a:t>/</a:t>
            </a:r>
          </a:p>
          <a:p>
            <a:endParaRPr lang="es-CR" dirty="0"/>
          </a:p>
        </p:txBody>
      </p:sp>
      <p:sp>
        <p:nvSpPr>
          <p:cNvPr id="4" name="Marcador de número de diapositiva 3"/>
          <p:cNvSpPr>
            <a:spLocks noGrp="1"/>
          </p:cNvSpPr>
          <p:nvPr>
            <p:ph type="sldNum" sz="quarter" idx="10"/>
          </p:nvPr>
        </p:nvSpPr>
        <p:spPr/>
        <p:txBody>
          <a:bodyPr/>
          <a:lstStyle/>
          <a:p>
            <a:fld id="{FA14A042-4C52-4663-967C-7ED1D7C45610}" type="slidenum">
              <a:rPr lang="es-CR" smtClean="0"/>
              <a:pPr/>
              <a:t>34</a:t>
            </a:fld>
            <a:endParaRPr lang="es-CR"/>
          </a:p>
        </p:txBody>
      </p:sp>
    </p:spTree>
    <p:extLst>
      <p:ext uri="{BB962C8B-B14F-4D97-AF65-F5344CB8AC3E}">
        <p14:creationId xmlns:p14="http://schemas.microsoft.com/office/powerpoint/2010/main" xmlns="" val="20417423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CR" smtClean="0"/>
              <a:t>UN. Refugees and migrants. New York Declaration. Taken from: </a:t>
            </a:r>
            <a:r>
              <a:rPr lang="es-CR" dirty="0" smtClean="0"/>
              <a:t>https</a:t>
            </a:r>
            <a:r>
              <a:rPr lang="es-CR" smtClean="0"/>
              <a:t>://</a:t>
            </a:r>
            <a:r>
              <a:rPr lang="es-CR" smtClean="0"/>
              <a:t>refugeesmigrants.un.org/en/declaration</a:t>
            </a:r>
            <a:endParaRPr lang="es-CR" dirty="0" smtClean="0"/>
          </a:p>
          <a:p>
            <a:endParaRPr lang="es-CR" dirty="0"/>
          </a:p>
        </p:txBody>
      </p:sp>
      <p:sp>
        <p:nvSpPr>
          <p:cNvPr id="4" name="Marcador de número de diapositiva 3"/>
          <p:cNvSpPr>
            <a:spLocks noGrp="1"/>
          </p:cNvSpPr>
          <p:nvPr>
            <p:ph type="sldNum" sz="quarter" idx="10"/>
          </p:nvPr>
        </p:nvSpPr>
        <p:spPr/>
        <p:txBody>
          <a:bodyPr/>
          <a:lstStyle/>
          <a:p>
            <a:fld id="{FA14A042-4C52-4663-967C-7ED1D7C45610}" type="slidenum">
              <a:rPr lang="es-CR" smtClean="0"/>
              <a:pPr/>
              <a:t>35</a:t>
            </a:fld>
            <a:endParaRPr lang="es-CR"/>
          </a:p>
        </p:txBody>
      </p:sp>
    </p:spTree>
    <p:extLst>
      <p:ext uri="{BB962C8B-B14F-4D97-AF65-F5344CB8AC3E}">
        <p14:creationId xmlns:p14="http://schemas.microsoft.com/office/powerpoint/2010/main" xmlns="" val="4091602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CR" smtClean="0"/>
              <a:t>UN. Refugees and migrants. New York Declaration. Taken from: https://refugeesmigrants.un.org/en/declaration</a:t>
            </a:r>
          </a:p>
          <a:p>
            <a:pPr marL="0" marR="0" indent="0" algn="l" defTabSz="914400" rtl="0" eaLnBrk="1" fontAlgn="auto" latinLnBrk="0" hangingPunct="1">
              <a:lnSpc>
                <a:spcPct val="100000"/>
              </a:lnSpc>
              <a:spcBef>
                <a:spcPts val="0"/>
              </a:spcBef>
              <a:spcAft>
                <a:spcPts val="0"/>
              </a:spcAft>
              <a:buClrTx/>
              <a:buSzTx/>
              <a:buFontTx/>
              <a:buNone/>
              <a:tabLst/>
              <a:defRPr/>
            </a:pPr>
            <a:endParaRPr lang="es-CR" dirty="0" smtClean="0"/>
          </a:p>
          <a:p>
            <a:endParaRPr lang="es-CR" dirty="0"/>
          </a:p>
        </p:txBody>
      </p:sp>
      <p:sp>
        <p:nvSpPr>
          <p:cNvPr id="4" name="Marcador de número de diapositiva 3"/>
          <p:cNvSpPr>
            <a:spLocks noGrp="1"/>
          </p:cNvSpPr>
          <p:nvPr>
            <p:ph type="sldNum" sz="quarter" idx="10"/>
          </p:nvPr>
        </p:nvSpPr>
        <p:spPr/>
        <p:txBody>
          <a:bodyPr/>
          <a:lstStyle/>
          <a:p>
            <a:fld id="{FA14A042-4C52-4663-967C-7ED1D7C45610}" type="slidenum">
              <a:rPr lang="es-CR" smtClean="0"/>
              <a:pPr/>
              <a:t>36</a:t>
            </a:fld>
            <a:endParaRPr lang="es-CR"/>
          </a:p>
        </p:txBody>
      </p:sp>
    </p:spTree>
    <p:extLst>
      <p:ext uri="{BB962C8B-B14F-4D97-AF65-F5344CB8AC3E}">
        <p14:creationId xmlns:p14="http://schemas.microsoft.com/office/powerpoint/2010/main" xmlns="" val="2791195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b="1" i="1" dirty="0" smtClean="0"/>
              <a:t>X. </a:t>
            </a:r>
            <a:r>
              <a:rPr lang="es-ES" sz="1200" b="1" i="1" smtClean="0"/>
              <a:t>Beaudonnet</a:t>
            </a:r>
            <a:r>
              <a:rPr lang="es-ES" sz="1200" b="1" i="1" dirty="0" smtClean="0"/>
              <a:t> </a:t>
            </a:r>
            <a:r>
              <a:rPr lang="es-ES" sz="1200" b="1" i="1" smtClean="0"/>
              <a:t/>
            </a:r>
            <a:br>
              <a:rPr lang="es-ES" sz="1200" b="1" i="1" smtClean="0"/>
            </a:br>
            <a:r>
              <a:rPr lang="es-ES" sz="1200" b="1" i="1" smtClean="0"/>
              <a:t>Specialist</a:t>
            </a:r>
            <a:r>
              <a:rPr lang="es-ES" sz="1200" b="1" i="1" baseline="0" smtClean="0"/>
              <a:t> in Legal Standards</a:t>
            </a:r>
          </a:p>
          <a:p>
            <a:pPr marL="0" marR="0" indent="0" algn="l" defTabSz="914400" rtl="0" eaLnBrk="1" fontAlgn="auto" latinLnBrk="0" hangingPunct="1">
              <a:lnSpc>
                <a:spcPct val="100000"/>
              </a:lnSpc>
              <a:spcBef>
                <a:spcPts val="0"/>
              </a:spcBef>
              <a:spcAft>
                <a:spcPts val="0"/>
              </a:spcAft>
              <a:buClrTx/>
              <a:buSzTx/>
              <a:buFontTx/>
              <a:buNone/>
              <a:tabLst/>
              <a:defRPr/>
            </a:pPr>
            <a:r>
              <a:rPr lang="es-ES" sz="1200" b="1" i="1" baseline="0" smtClean="0"/>
              <a:t>ILO Lima</a:t>
            </a:r>
            <a:endParaRPr lang="it-IT" sz="1200" b="1" i="1" smtClean="0"/>
          </a:p>
          <a:p>
            <a:pPr marL="0" marR="0" indent="0" algn="l" defTabSz="914400" rtl="0" eaLnBrk="1" fontAlgn="auto" latinLnBrk="0" hangingPunct="1">
              <a:lnSpc>
                <a:spcPct val="100000"/>
              </a:lnSpc>
              <a:spcBef>
                <a:spcPts val="0"/>
              </a:spcBef>
              <a:spcAft>
                <a:spcPts val="0"/>
              </a:spcAft>
              <a:buClrTx/>
              <a:buSzTx/>
              <a:buFontTx/>
              <a:buNone/>
              <a:tabLst/>
              <a:defRPr/>
            </a:pPr>
            <a:endParaRPr lang="it-IT" sz="1200" b="1" i="1" dirty="0" smtClean="0"/>
          </a:p>
          <a:p>
            <a:endParaRPr lang="es-CR" dirty="0"/>
          </a:p>
        </p:txBody>
      </p:sp>
      <p:sp>
        <p:nvSpPr>
          <p:cNvPr id="4" name="Marcador de número de diapositiva 3"/>
          <p:cNvSpPr>
            <a:spLocks noGrp="1"/>
          </p:cNvSpPr>
          <p:nvPr>
            <p:ph type="sldNum" sz="quarter" idx="10"/>
          </p:nvPr>
        </p:nvSpPr>
        <p:spPr/>
        <p:txBody>
          <a:bodyPr/>
          <a:lstStyle/>
          <a:p>
            <a:fld id="{FA14A042-4C52-4663-967C-7ED1D7C45610}" type="slidenum">
              <a:rPr lang="es-CR" smtClean="0"/>
              <a:pPr/>
              <a:t>12</a:t>
            </a:fld>
            <a:endParaRPr lang="es-CR"/>
          </a:p>
        </p:txBody>
      </p:sp>
    </p:spTree>
    <p:extLst>
      <p:ext uri="{BB962C8B-B14F-4D97-AF65-F5344CB8AC3E}">
        <p14:creationId xmlns:p14="http://schemas.microsoft.com/office/powerpoint/2010/main" xmlns="" val="28335613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sz="1200" b="1" i="1" dirty="0" smtClean="0">
                <a:solidFill>
                  <a:schemeClr val="bg1"/>
                </a:solidFill>
              </a:rPr>
              <a:t>X. </a:t>
            </a:r>
            <a:r>
              <a:rPr lang="es-ES" sz="1200" b="1" i="1" smtClean="0">
                <a:solidFill>
                  <a:schemeClr val="bg1"/>
                </a:solidFill>
              </a:rPr>
              <a:t>Beaudonnet</a:t>
            </a:r>
            <a:r>
              <a:rPr lang="es-ES" sz="1200" b="1" i="1" dirty="0" smtClean="0">
                <a:solidFill>
                  <a:schemeClr val="bg1"/>
                </a:solidFill>
              </a:rPr>
              <a:t> </a:t>
            </a:r>
            <a:r>
              <a:rPr lang="es-ES" sz="1200" b="1" i="1" smtClean="0">
                <a:solidFill>
                  <a:schemeClr val="bg1"/>
                </a:solidFill>
              </a:rPr>
              <a:t/>
            </a:r>
            <a:br>
              <a:rPr lang="es-ES" sz="1200" b="1" i="1" smtClean="0">
                <a:solidFill>
                  <a:schemeClr val="bg1"/>
                </a:solidFill>
              </a:rPr>
            </a:br>
            <a:r>
              <a:rPr lang="es-ES" sz="1200" b="1" i="1" smtClean="0"/>
              <a:t>Specialist</a:t>
            </a:r>
            <a:r>
              <a:rPr lang="es-ES" sz="1200" b="1" i="1" baseline="0" smtClean="0"/>
              <a:t> in Legal Standards</a:t>
            </a:r>
          </a:p>
          <a:p>
            <a:pPr marL="0" marR="0" indent="0" algn="l" defTabSz="914400" rtl="0" eaLnBrk="1" fontAlgn="auto" latinLnBrk="0" hangingPunct="1">
              <a:lnSpc>
                <a:spcPct val="100000"/>
              </a:lnSpc>
              <a:spcBef>
                <a:spcPts val="0"/>
              </a:spcBef>
              <a:spcAft>
                <a:spcPts val="0"/>
              </a:spcAft>
              <a:buClrTx/>
              <a:buSzTx/>
              <a:buFontTx/>
              <a:buNone/>
              <a:tabLst/>
              <a:defRPr/>
            </a:pPr>
            <a:r>
              <a:rPr lang="es-ES" sz="1200" b="1" i="1" baseline="0" smtClean="0"/>
              <a:t>ILO Lima</a:t>
            </a:r>
            <a:endParaRPr lang="it-IT" sz="1200" b="1" i="1" smtClean="0"/>
          </a:p>
          <a:p>
            <a:pPr marL="0" indent="0" algn="l">
              <a:buNone/>
            </a:pPr>
            <a:endParaRPr lang="it-IT" sz="1200" b="1" i="1" dirty="0" smtClean="0">
              <a:solidFill>
                <a:schemeClr val="bg1"/>
              </a:solidFill>
            </a:endParaRPr>
          </a:p>
          <a:p>
            <a:endParaRPr lang="it-IT" altLang="en-US" dirty="0" smtClean="0">
              <a:solidFill>
                <a:schemeClr val="bg1"/>
              </a:solidFill>
              <a:effectLst/>
            </a:endParaRPr>
          </a:p>
          <a:p>
            <a:endParaRPr lang="es-CR" dirty="0"/>
          </a:p>
        </p:txBody>
      </p:sp>
      <p:sp>
        <p:nvSpPr>
          <p:cNvPr id="4" name="Marcador de número de diapositiva 3"/>
          <p:cNvSpPr>
            <a:spLocks noGrp="1"/>
          </p:cNvSpPr>
          <p:nvPr>
            <p:ph type="sldNum" sz="quarter" idx="10"/>
          </p:nvPr>
        </p:nvSpPr>
        <p:spPr/>
        <p:txBody>
          <a:bodyPr/>
          <a:lstStyle/>
          <a:p>
            <a:fld id="{FA14A042-4C52-4663-967C-7ED1D7C45610}" type="slidenum">
              <a:rPr lang="es-CR" smtClean="0"/>
              <a:pPr/>
              <a:t>16</a:t>
            </a:fld>
            <a:endParaRPr lang="es-CR"/>
          </a:p>
        </p:txBody>
      </p:sp>
    </p:spTree>
    <p:extLst>
      <p:ext uri="{BB962C8B-B14F-4D97-AF65-F5344CB8AC3E}">
        <p14:creationId xmlns:p14="http://schemas.microsoft.com/office/powerpoint/2010/main" xmlns="" val="28455620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i="1" dirty="0" smtClean="0">
                <a:solidFill>
                  <a:schemeClr val="bg1"/>
                </a:solidFill>
              </a:rPr>
              <a:t> </a:t>
            </a:r>
            <a:r>
              <a:rPr lang="es-ES" sz="1200" b="1" i="1" dirty="0" smtClean="0">
                <a:solidFill>
                  <a:schemeClr val="bg1"/>
                </a:solidFill>
              </a:rPr>
              <a:t>X. Beaudonnet </a:t>
            </a:r>
            <a:br>
              <a:rPr lang="es-ES" sz="1200" b="1" i="1" dirty="0" smtClean="0">
                <a:solidFill>
                  <a:schemeClr val="bg1"/>
                </a:solidFill>
              </a:rPr>
            </a:br>
            <a:r>
              <a:rPr lang="es-ES" sz="1200" b="1" i="1" dirty="0" smtClean="0"/>
              <a:t>Specialist</a:t>
            </a:r>
            <a:r>
              <a:rPr lang="es-ES" sz="1200" b="1" i="1" baseline="0" dirty="0" smtClean="0"/>
              <a:t> in Legal Standards</a:t>
            </a:r>
          </a:p>
          <a:p>
            <a:pPr marL="0" marR="0" indent="0" algn="l" defTabSz="914400" rtl="0" eaLnBrk="1" fontAlgn="auto" latinLnBrk="0" hangingPunct="1">
              <a:lnSpc>
                <a:spcPct val="100000"/>
              </a:lnSpc>
              <a:spcBef>
                <a:spcPts val="0"/>
              </a:spcBef>
              <a:spcAft>
                <a:spcPts val="0"/>
              </a:spcAft>
              <a:buClrTx/>
              <a:buSzTx/>
              <a:buFontTx/>
              <a:buNone/>
              <a:tabLst/>
              <a:defRPr/>
            </a:pPr>
            <a:r>
              <a:rPr lang="es-ES" sz="1200" b="1" i="1" baseline="0" dirty="0" smtClean="0"/>
              <a:t>ILO Lima</a:t>
            </a:r>
            <a:endParaRPr lang="it-IT" sz="1200" b="1" i="1" smtClean="0"/>
          </a:p>
          <a:p>
            <a:endParaRPr lang="es-CR" dirty="0"/>
          </a:p>
        </p:txBody>
      </p:sp>
      <p:sp>
        <p:nvSpPr>
          <p:cNvPr id="4" name="Marcador de número de diapositiva 3"/>
          <p:cNvSpPr>
            <a:spLocks noGrp="1"/>
          </p:cNvSpPr>
          <p:nvPr>
            <p:ph type="sldNum" sz="quarter" idx="10"/>
          </p:nvPr>
        </p:nvSpPr>
        <p:spPr/>
        <p:txBody>
          <a:bodyPr/>
          <a:lstStyle/>
          <a:p>
            <a:fld id="{FA14A042-4C52-4663-967C-7ED1D7C45610}" type="slidenum">
              <a:rPr lang="es-CR" smtClean="0"/>
              <a:pPr/>
              <a:t>17</a:t>
            </a:fld>
            <a:endParaRPr lang="es-CR" dirty="0"/>
          </a:p>
        </p:txBody>
      </p:sp>
    </p:spTree>
    <p:extLst>
      <p:ext uri="{BB962C8B-B14F-4D97-AF65-F5344CB8AC3E}">
        <p14:creationId xmlns:p14="http://schemas.microsoft.com/office/powerpoint/2010/main" xmlns="" val="32115264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i="1" dirty="0" smtClean="0">
                <a:solidFill>
                  <a:schemeClr val="bg1"/>
                </a:solidFill>
              </a:rPr>
              <a:t> </a:t>
            </a:r>
            <a:r>
              <a:rPr lang="es-ES" sz="1200" b="1" i="1" dirty="0" smtClean="0">
                <a:solidFill>
                  <a:schemeClr val="bg1"/>
                </a:solidFill>
              </a:rPr>
              <a:t>X. </a:t>
            </a:r>
            <a:r>
              <a:rPr lang="es-ES" sz="1200" b="1" i="1" smtClean="0">
                <a:solidFill>
                  <a:schemeClr val="bg1"/>
                </a:solidFill>
              </a:rPr>
              <a:t>Beaudonnet</a:t>
            </a:r>
            <a:r>
              <a:rPr lang="es-ES" sz="1200" b="1" i="1" dirty="0" smtClean="0">
                <a:solidFill>
                  <a:schemeClr val="bg1"/>
                </a:solidFill>
              </a:rPr>
              <a:t> </a:t>
            </a:r>
            <a:r>
              <a:rPr lang="es-ES" sz="1200" b="1" i="1" smtClean="0">
                <a:solidFill>
                  <a:schemeClr val="bg1"/>
                </a:solidFill>
              </a:rPr>
              <a:t/>
            </a:r>
            <a:br>
              <a:rPr lang="es-ES" sz="1200" b="1" i="1" smtClean="0">
                <a:solidFill>
                  <a:schemeClr val="bg1"/>
                </a:solidFill>
              </a:rPr>
            </a:br>
            <a:r>
              <a:rPr lang="es-ES" sz="1200" b="1" i="1" smtClean="0"/>
              <a:t>Specialist</a:t>
            </a:r>
            <a:r>
              <a:rPr lang="es-ES" sz="1200" b="1" i="1" baseline="0" smtClean="0"/>
              <a:t> in Legal Standards</a:t>
            </a:r>
          </a:p>
          <a:p>
            <a:pPr marL="0" marR="0" indent="0" algn="l" defTabSz="914400" rtl="0" eaLnBrk="1" fontAlgn="auto" latinLnBrk="0" hangingPunct="1">
              <a:lnSpc>
                <a:spcPct val="100000"/>
              </a:lnSpc>
              <a:spcBef>
                <a:spcPts val="0"/>
              </a:spcBef>
              <a:spcAft>
                <a:spcPts val="0"/>
              </a:spcAft>
              <a:buClrTx/>
              <a:buSzTx/>
              <a:buFontTx/>
              <a:buNone/>
              <a:tabLst/>
              <a:defRPr/>
            </a:pPr>
            <a:r>
              <a:rPr lang="es-ES" sz="1200" b="1" i="1" baseline="0" smtClean="0"/>
              <a:t>ILO Lima</a:t>
            </a:r>
            <a:endParaRPr lang="it-IT" sz="1200" b="1" i="1" smtClean="0"/>
          </a:p>
          <a:p>
            <a:pPr marL="0" marR="0" indent="0" algn="l" defTabSz="914400" rtl="0" eaLnBrk="1" fontAlgn="auto" latinLnBrk="0" hangingPunct="1">
              <a:lnSpc>
                <a:spcPct val="100000"/>
              </a:lnSpc>
              <a:spcBef>
                <a:spcPts val="0"/>
              </a:spcBef>
              <a:spcAft>
                <a:spcPts val="0"/>
              </a:spcAft>
              <a:buClrTx/>
              <a:buSzTx/>
              <a:buFontTx/>
              <a:buNone/>
              <a:tabLst/>
              <a:defRPr/>
            </a:pPr>
            <a:endParaRPr lang="it-IT" sz="1200" b="1" i="1" dirty="0" smtClean="0">
              <a:solidFill>
                <a:schemeClr val="bg1"/>
              </a:solidFill>
            </a:endParaRPr>
          </a:p>
          <a:p>
            <a:endParaRPr lang="es-CR" dirty="0"/>
          </a:p>
        </p:txBody>
      </p:sp>
      <p:sp>
        <p:nvSpPr>
          <p:cNvPr id="4" name="Marcador de número de diapositiva 3"/>
          <p:cNvSpPr>
            <a:spLocks noGrp="1"/>
          </p:cNvSpPr>
          <p:nvPr>
            <p:ph type="sldNum" sz="quarter" idx="10"/>
          </p:nvPr>
        </p:nvSpPr>
        <p:spPr/>
        <p:txBody>
          <a:bodyPr/>
          <a:lstStyle/>
          <a:p>
            <a:fld id="{FA14A042-4C52-4663-967C-7ED1D7C45610}" type="slidenum">
              <a:rPr lang="es-CR" smtClean="0"/>
              <a:pPr/>
              <a:t>18</a:t>
            </a:fld>
            <a:endParaRPr lang="es-CR"/>
          </a:p>
        </p:txBody>
      </p:sp>
    </p:spTree>
    <p:extLst>
      <p:ext uri="{BB962C8B-B14F-4D97-AF65-F5344CB8AC3E}">
        <p14:creationId xmlns:p14="http://schemas.microsoft.com/office/powerpoint/2010/main" xmlns="" val="3721831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i="1" dirty="0" smtClean="0">
                <a:solidFill>
                  <a:schemeClr val="bg1"/>
                </a:solidFill>
              </a:rPr>
              <a:t> </a:t>
            </a:r>
            <a:r>
              <a:rPr lang="es-ES" sz="1200" b="1" i="1" dirty="0" smtClean="0">
                <a:solidFill>
                  <a:schemeClr val="bg1"/>
                </a:solidFill>
              </a:rPr>
              <a:t>X. </a:t>
            </a:r>
            <a:r>
              <a:rPr lang="es-ES" sz="1200" b="1" i="1" smtClean="0">
                <a:solidFill>
                  <a:schemeClr val="bg1"/>
                </a:solidFill>
              </a:rPr>
              <a:t>Beaudonnet</a:t>
            </a:r>
            <a:r>
              <a:rPr lang="es-ES" sz="1200" b="1" i="1" dirty="0" smtClean="0">
                <a:solidFill>
                  <a:schemeClr val="bg1"/>
                </a:solidFill>
              </a:rPr>
              <a:t> </a:t>
            </a:r>
            <a:r>
              <a:rPr lang="es-ES" sz="1200" b="1" i="1" smtClean="0">
                <a:solidFill>
                  <a:schemeClr val="bg1"/>
                </a:solidFill>
              </a:rPr>
              <a:t/>
            </a:r>
            <a:br>
              <a:rPr lang="es-ES" sz="1200" b="1" i="1" smtClean="0">
                <a:solidFill>
                  <a:schemeClr val="bg1"/>
                </a:solidFill>
              </a:rPr>
            </a:br>
            <a:r>
              <a:rPr lang="es-ES" sz="1200" b="1" i="1" smtClean="0"/>
              <a:t>Specialist</a:t>
            </a:r>
            <a:r>
              <a:rPr lang="es-ES" sz="1200" b="1" i="1" baseline="0" smtClean="0"/>
              <a:t> in Legal Standards</a:t>
            </a:r>
          </a:p>
          <a:p>
            <a:pPr marL="0" marR="0" indent="0" algn="l" defTabSz="914400" rtl="0" eaLnBrk="1" fontAlgn="auto" latinLnBrk="0" hangingPunct="1">
              <a:lnSpc>
                <a:spcPct val="100000"/>
              </a:lnSpc>
              <a:spcBef>
                <a:spcPts val="0"/>
              </a:spcBef>
              <a:spcAft>
                <a:spcPts val="0"/>
              </a:spcAft>
              <a:buClrTx/>
              <a:buSzTx/>
              <a:buFontTx/>
              <a:buNone/>
              <a:tabLst/>
              <a:defRPr/>
            </a:pPr>
            <a:r>
              <a:rPr lang="es-ES" sz="1200" b="1" i="1" baseline="0" smtClean="0"/>
              <a:t>ILO Lima</a:t>
            </a:r>
            <a:endParaRPr lang="it-IT" sz="1200" b="1" i="1" smtClean="0"/>
          </a:p>
          <a:p>
            <a:pPr marL="0" marR="0" indent="0" algn="l" defTabSz="914400" rtl="0" eaLnBrk="1" fontAlgn="auto" latinLnBrk="0" hangingPunct="1">
              <a:lnSpc>
                <a:spcPct val="100000"/>
              </a:lnSpc>
              <a:spcBef>
                <a:spcPts val="0"/>
              </a:spcBef>
              <a:spcAft>
                <a:spcPts val="0"/>
              </a:spcAft>
              <a:buClrTx/>
              <a:buSzTx/>
              <a:buFontTx/>
              <a:buNone/>
              <a:tabLst/>
              <a:defRPr/>
            </a:pPr>
            <a:endParaRPr lang="it-IT" sz="1200" b="1" i="1" dirty="0" smtClean="0">
              <a:solidFill>
                <a:schemeClr val="bg1"/>
              </a:solidFill>
            </a:endParaRPr>
          </a:p>
          <a:p>
            <a:endParaRPr lang="es-CR" dirty="0"/>
          </a:p>
        </p:txBody>
      </p:sp>
      <p:sp>
        <p:nvSpPr>
          <p:cNvPr id="4" name="Marcador de número de diapositiva 3"/>
          <p:cNvSpPr>
            <a:spLocks noGrp="1"/>
          </p:cNvSpPr>
          <p:nvPr>
            <p:ph type="sldNum" sz="quarter" idx="10"/>
          </p:nvPr>
        </p:nvSpPr>
        <p:spPr/>
        <p:txBody>
          <a:bodyPr/>
          <a:lstStyle/>
          <a:p>
            <a:fld id="{FA14A042-4C52-4663-967C-7ED1D7C45610}" type="slidenum">
              <a:rPr lang="es-CR" smtClean="0"/>
              <a:pPr/>
              <a:t>19</a:t>
            </a:fld>
            <a:endParaRPr lang="es-CR"/>
          </a:p>
        </p:txBody>
      </p:sp>
    </p:spTree>
    <p:extLst>
      <p:ext uri="{BB962C8B-B14F-4D97-AF65-F5344CB8AC3E}">
        <p14:creationId xmlns:p14="http://schemas.microsoft.com/office/powerpoint/2010/main" xmlns="" val="3180147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indent="0" algn="r">
              <a:buNone/>
            </a:pPr>
            <a:endParaRPr lang="es-ES" sz="1200" b="1" i="1" dirty="0" smtClean="0">
              <a:solidFill>
                <a:schemeClr val="bg1"/>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s-ES" sz="1200" b="1" i="1" dirty="0" smtClean="0">
                <a:solidFill>
                  <a:schemeClr val="bg1"/>
                </a:solidFill>
              </a:rPr>
              <a:t>X. </a:t>
            </a:r>
            <a:r>
              <a:rPr lang="es-ES" sz="1200" b="1" i="1" smtClean="0">
                <a:solidFill>
                  <a:schemeClr val="bg1"/>
                </a:solidFill>
              </a:rPr>
              <a:t>Beaudonnet</a:t>
            </a:r>
            <a:r>
              <a:rPr lang="es-ES" sz="1200" b="1" i="1" dirty="0" smtClean="0">
                <a:solidFill>
                  <a:schemeClr val="bg1"/>
                </a:solidFill>
              </a:rPr>
              <a:t> </a:t>
            </a:r>
            <a:r>
              <a:rPr lang="es-ES" sz="1200" b="1" i="1" smtClean="0">
                <a:solidFill>
                  <a:schemeClr val="bg1"/>
                </a:solidFill>
              </a:rPr>
              <a:t/>
            </a:r>
            <a:br>
              <a:rPr lang="es-ES" sz="1200" b="1" i="1" smtClean="0">
                <a:solidFill>
                  <a:schemeClr val="bg1"/>
                </a:solidFill>
              </a:rPr>
            </a:br>
            <a:r>
              <a:rPr lang="es-ES" sz="1200" b="1" i="1" smtClean="0"/>
              <a:t>Specialist</a:t>
            </a:r>
            <a:r>
              <a:rPr lang="es-ES" sz="1200" b="1" i="1" baseline="0" smtClean="0"/>
              <a:t> in Legal Standards</a:t>
            </a:r>
          </a:p>
          <a:p>
            <a:pPr marL="0" marR="0" indent="0" algn="l" defTabSz="914400" rtl="0" eaLnBrk="1" fontAlgn="auto" latinLnBrk="0" hangingPunct="1">
              <a:lnSpc>
                <a:spcPct val="100000"/>
              </a:lnSpc>
              <a:spcBef>
                <a:spcPts val="0"/>
              </a:spcBef>
              <a:spcAft>
                <a:spcPts val="0"/>
              </a:spcAft>
              <a:buClrTx/>
              <a:buSzTx/>
              <a:buFontTx/>
              <a:buNone/>
              <a:tabLst/>
              <a:defRPr/>
            </a:pPr>
            <a:r>
              <a:rPr lang="es-ES" sz="1200" b="1" i="1" baseline="0" smtClean="0"/>
              <a:t>ILO Lima</a:t>
            </a:r>
            <a:endParaRPr lang="it-IT" sz="1200" b="1" i="1" smtClean="0"/>
          </a:p>
          <a:p>
            <a:pPr marL="0" indent="0" algn="l">
              <a:buNone/>
            </a:pPr>
            <a:endParaRPr lang="it-IT" sz="1200" b="1" i="1" dirty="0" smtClean="0">
              <a:solidFill>
                <a:schemeClr val="bg1"/>
              </a:solidFill>
            </a:endParaRPr>
          </a:p>
          <a:p>
            <a:pPr algn="l"/>
            <a:endParaRPr lang="es-CR" dirty="0"/>
          </a:p>
        </p:txBody>
      </p:sp>
      <p:sp>
        <p:nvSpPr>
          <p:cNvPr id="4" name="Marcador de número de diapositiva 3"/>
          <p:cNvSpPr>
            <a:spLocks noGrp="1"/>
          </p:cNvSpPr>
          <p:nvPr>
            <p:ph type="sldNum" sz="quarter" idx="10"/>
          </p:nvPr>
        </p:nvSpPr>
        <p:spPr/>
        <p:txBody>
          <a:bodyPr/>
          <a:lstStyle/>
          <a:p>
            <a:fld id="{FA14A042-4C52-4663-967C-7ED1D7C45610}" type="slidenum">
              <a:rPr lang="es-CR" smtClean="0"/>
              <a:pPr/>
              <a:t>20</a:t>
            </a:fld>
            <a:endParaRPr lang="es-CR"/>
          </a:p>
        </p:txBody>
      </p:sp>
    </p:spTree>
    <p:extLst>
      <p:ext uri="{BB962C8B-B14F-4D97-AF65-F5344CB8AC3E}">
        <p14:creationId xmlns:p14="http://schemas.microsoft.com/office/powerpoint/2010/main" xmlns="" val="1642978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i="1" dirty="0" smtClean="0">
                <a:solidFill>
                  <a:schemeClr val="bg1"/>
                </a:solidFill>
              </a:rPr>
              <a:t> </a:t>
            </a:r>
            <a:r>
              <a:rPr lang="es-ES" sz="1200" b="1" i="1" dirty="0" smtClean="0">
                <a:solidFill>
                  <a:schemeClr val="bg1"/>
                </a:solidFill>
              </a:rPr>
              <a:t>X. </a:t>
            </a:r>
            <a:r>
              <a:rPr lang="es-ES" sz="1200" b="1" i="1" smtClean="0">
                <a:solidFill>
                  <a:schemeClr val="bg1"/>
                </a:solidFill>
              </a:rPr>
              <a:t>Beaudonnet</a:t>
            </a:r>
            <a:r>
              <a:rPr lang="es-ES" sz="1200" b="1" i="1" dirty="0" smtClean="0">
                <a:solidFill>
                  <a:schemeClr val="bg1"/>
                </a:solidFill>
              </a:rPr>
              <a:t> </a:t>
            </a:r>
            <a:r>
              <a:rPr lang="es-ES" sz="1200" b="1" i="1" smtClean="0">
                <a:solidFill>
                  <a:schemeClr val="bg1"/>
                </a:solidFill>
              </a:rPr>
              <a:t/>
            </a:r>
            <a:br>
              <a:rPr lang="es-ES" sz="1200" b="1" i="1" smtClean="0">
                <a:solidFill>
                  <a:schemeClr val="bg1"/>
                </a:solidFill>
              </a:rPr>
            </a:br>
            <a:r>
              <a:rPr lang="es-ES" sz="1200" b="1" i="1" smtClean="0"/>
              <a:t>Specialist</a:t>
            </a:r>
            <a:r>
              <a:rPr lang="es-ES" sz="1200" b="1" i="1" baseline="0" smtClean="0"/>
              <a:t> in Legal Standards</a:t>
            </a:r>
          </a:p>
          <a:p>
            <a:pPr marL="0" marR="0" indent="0" algn="l" defTabSz="914400" rtl="0" eaLnBrk="1" fontAlgn="auto" latinLnBrk="0" hangingPunct="1">
              <a:lnSpc>
                <a:spcPct val="100000"/>
              </a:lnSpc>
              <a:spcBef>
                <a:spcPts val="0"/>
              </a:spcBef>
              <a:spcAft>
                <a:spcPts val="0"/>
              </a:spcAft>
              <a:buClrTx/>
              <a:buSzTx/>
              <a:buFontTx/>
              <a:buNone/>
              <a:tabLst/>
              <a:defRPr/>
            </a:pPr>
            <a:r>
              <a:rPr lang="es-ES" sz="1200" b="1" i="1" baseline="0" smtClean="0"/>
              <a:t>ILO Lima</a:t>
            </a:r>
            <a:endParaRPr lang="it-IT" sz="1200" b="1" i="1" smtClean="0"/>
          </a:p>
          <a:p>
            <a:pPr marL="0" marR="0" indent="0" algn="l" defTabSz="914400" rtl="0" eaLnBrk="1" fontAlgn="auto" latinLnBrk="0" hangingPunct="1">
              <a:lnSpc>
                <a:spcPct val="100000"/>
              </a:lnSpc>
              <a:spcBef>
                <a:spcPts val="0"/>
              </a:spcBef>
              <a:spcAft>
                <a:spcPts val="0"/>
              </a:spcAft>
              <a:buClrTx/>
              <a:buSzTx/>
              <a:buFontTx/>
              <a:buNone/>
              <a:tabLst/>
              <a:defRPr/>
            </a:pPr>
            <a:endParaRPr lang="it-IT" sz="1200" b="1" i="1" dirty="0" smtClean="0">
              <a:solidFill>
                <a:schemeClr val="bg1"/>
              </a:solidFill>
            </a:endParaRPr>
          </a:p>
          <a:p>
            <a:endParaRPr lang="es-CR" dirty="0"/>
          </a:p>
        </p:txBody>
      </p:sp>
      <p:sp>
        <p:nvSpPr>
          <p:cNvPr id="4" name="Marcador de número de diapositiva 3"/>
          <p:cNvSpPr>
            <a:spLocks noGrp="1"/>
          </p:cNvSpPr>
          <p:nvPr>
            <p:ph type="sldNum" sz="quarter" idx="10"/>
          </p:nvPr>
        </p:nvSpPr>
        <p:spPr/>
        <p:txBody>
          <a:bodyPr/>
          <a:lstStyle/>
          <a:p>
            <a:fld id="{FA14A042-4C52-4663-967C-7ED1D7C45610}" type="slidenum">
              <a:rPr lang="es-CR" smtClean="0"/>
              <a:pPr/>
              <a:t>21</a:t>
            </a:fld>
            <a:endParaRPr lang="es-CR"/>
          </a:p>
        </p:txBody>
      </p:sp>
    </p:spTree>
    <p:extLst>
      <p:ext uri="{BB962C8B-B14F-4D97-AF65-F5344CB8AC3E}">
        <p14:creationId xmlns:p14="http://schemas.microsoft.com/office/powerpoint/2010/main" xmlns="" val="2765042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it-IT" b="1" i="1" dirty="0" smtClean="0">
                <a:solidFill>
                  <a:schemeClr val="bg1"/>
                </a:solidFill>
              </a:rPr>
              <a:t> </a:t>
            </a:r>
            <a:r>
              <a:rPr lang="es-ES" sz="1200" b="1" i="1" dirty="0" smtClean="0">
                <a:solidFill>
                  <a:schemeClr val="bg1"/>
                </a:solidFill>
              </a:rPr>
              <a:t>X. </a:t>
            </a:r>
            <a:r>
              <a:rPr lang="es-ES" sz="1200" b="1" i="1" smtClean="0">
                <a:solidFill>
                  <a:schemeClr val="bg1"/>
                </a:solidFill>
              </a:rPr>
              <a:t>Beaudonnet</a:t>
            </a:r>
            <a:r>
              <a:rPr lang="es-ES" sz="1200" b="1" i="1" dirty="0" smtClean="0">
                <a:solidFill>
                  <a:schemeClr val="bg1"/>
                </a:solidFill>
              </a:rPr>
              <a:t> </a:t>
            </a:r>
            <a:r>
              <a:rPr lang="es-ES" sz="1200" b="1" i="1" smtClean="0">
                <a:solidFill>
                  <a:schemeClr val="bg1"/>
                </a:solidFill>
              </a:rPr>
              <a:t/>
            </a:r>
            <a:br>
              <a:rPr lang="es-ES" sz="1200" b="1" i="1" smtClean="0">
                <a:solidFill>
                  <a:schemeClr val="bg1"/>
                </a:solidFill>
              </a:rPr>
            </a:br>
            <a:r>
              <a:rPr lang="es-ES" sz="1200" b="1" i="1" smtClean="0"/>
              <a:t>Specialist</a:t>
            </a:r>
            <a:r>
              <a:rPr lang="es-ES" sz="1200" b="1" i="1" baseline="0" smtClean="0"/>
              <a:t> in Legal Standards</a:t>
            </a:r>
          </a:p>
          <a:p>
            <a:pPr marL="0" marR="0" indent="0" algn="l" defTabSz="914400" rtl="0" eaLnBrk="1" fontAlgn="auto" latinLnBrk="0" hangingPunct="1">
              <a:lnSpc>
                <a:spcPct val="100000"/>
              </a:lnSpc>
              <a:spcBef>
                <a:spcPts val="0"/>
              </a:spcBef>
              <a:spcAft>
                <a:spcPts val="0"/>
              </a:spcAft>
              <a:buClrTx/>
              <a:buSzTx/>
              <a:buFontTx/>
              <a:buNone/>
              <a:tabLst/>
              <a:defRPr/>
            </a:pPr>
            <a:r>
              <a:rPr lang="es-ES" sz="1200" b="1" i="1" baseline="0" smtClean="0"/>
              <a:t>ILO Lima</a:t>
            </a:r>
            <a:endParaRPr lang="it-IT" sz="1200" b="1" i="1" smtClean="0"/>
          </a:p>
          <a:p>
            <a:pPr marL="0" marR="0" indent="0" algn="l" defTabSz="914400" rtl="0" eaLnBrk="1" fontAlgn="auto" latinLnBrk="0" hangingPunct="1">
              <a:lnSpc>
                <a:spcPct val="100000"/>
              </a:lnSpc>
              <a:spcBef>
                <a:spcPts val="0"/>
              </a:spcBef>
              <a:spcAft>
                <a:spcPts val="0"/>
              </a:spcAft>
              <a:buClrTx/>
              <a:buSzTx/>
              <a:buFontTx/>
              <a:buNone/>
              <a:tabLst/>
              <a:defRPr/>
            </a:pPr>
            <a:endParaRPr lang="it-IT" sz="1200" b="1" i="1" dirty="0" smtClean="0">
              <a:solidFill>
                <a:schemeClr val="bg1"/>
              </a:solidFill>
            </a:endParaRPr>
          </a:p>
          <a:p>
            <a:endParaRPr lang="es-CR" dirty="0"/>
          </a:p>
        </p:txBody>
      </p:sp>
      <p:sp>
        <p:nvSpPr>
          <p:cNvPr id="4" name="Marcador de número de diapositiva 3"/>
          <p:cNvSpPr>
            <a:spLocks noGrp="1"/>
          </p:cNvSpPr>
          <p:nvPr>
            <p:ph type="sldNum" sz="quarter" idx="10"/>
          </p:nvPr>
        </p:nvSpPr>
        <p:spPr/>
        <p:txBody>
          <a:bodyPr/>
          <a:lstStyle/>
          <a:p>
            <a:fld id="{FA14A042-4C52-4663-967C-7ED1D7C45610}" type="slidenum">
              <a:rPr lang="es-CR" smtClean="0"/>
              <a:pPr/>
              <a:t>22</a:t>
            </a:fld>
            <a:endParaRPr lang="es-CR"/>
          </a:p>
        </p:txBody>
      </p:sp>
    </p:spTree>
    <p:extLst>
      <p:ext uri="{BB962C8B-B14F-4D97-AF65-F5344CB8AC3E}">
        <p14:creationId xmlns:p14="http://schemas.microsoft.com/office/powerpoint/2010/main" xmlns="" val="3774747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R"/>
          </a:p>
        </p:txBody>
      </p:sp>
      <p:sp>
        <p:nvSpPr>
          <p:cNvPr id="4" name="Marcador de fecha 3"/>
          <p:cNvSpPr>
            <a:spLocks noGrp="1"/>
          </p:cNvSpPr>
          <p:nvPr>
            <p:ph type="dt" sz="half" idx="10"/>
          </p:nvPr>
        </p:nvSpPr>
        <p:spPr/>
        <p:txBody>
          <a:bodyPr/>
          <a:lstStyle/>
          <a:p>
            <a:fld id="{E9EE7B4D-96E2-41C9-8039-E7AF318F4103}" type="datetimeFigureOut">
              <a:rPr lang="es-CR" smtClean="0"/>
              <a:pPr/>
              <a:t>19/04/2018</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EE5C80C3-4DC8-4B71-90F3-853992D00563}" type="slidenum">
              <a:rPr lang="es-CR" smtClean="0"/>
              <a:pPr/>
              <a:t>‹#›</a:t>
            </a:fld>
            <a:endParaRPr lang="es-CR"/>
          </a:p>
        </p:txBody>
      </p:sp>
    </p:spTree>
    <p:extLst>
      <p:ext uri="{BB962C8B-B14F-4D97-AF65-F5344CB8AC3E}">
        <p14:creationId xmlns:p14="http://schemas.microsoft.com/office/powerpoint/2010/main" xmlns="" val="160771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R"/>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fecha 3"/>
          <p:cNvSpPr>
            <a:spLocks noGrp="1"/>
          </p:cNvSpPr>
          <p:nvPr>
            <p:ph type="dt" sz="half" idx="10"/>
          </p:nvPr>
        </p:nvSpPr>
        <p:spPr/>
        <p:txBody>
          <a:bodyPr/>
          <a:lstStyle/>
          <a:p>
            <a:fld id="{E9EE7B4D-96E2-41C9-8039-E7AF318F4103}" type="datetimeFigureOut">
              <a:rPr lang="es-CR" smtClean="0"/>
              <a:pPr/>
              <a:t>19/04/2018</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EE5C80C3-4DC8-4B71-90F3-853992D00563}" type="slidenum">
              <a:rPr lang="es-CR" smtClean="0"/>
              <a:pPr/>
              <a:t>‹#›</a:t>
            </a:fld>
            <a:endParaRPr lang="es-CR"/>
          </a:p>
        </p:txBody>
      </p:sp>
    </p:spTree>
    <p:extLst>
      <p:ext uri="{BB962C8B-B14F-4D97-AF65-F5344CB8AC3E}">
        <p14:creationId xmlns:p14="http://schemas.microsoft.com/office/powerpoint/2010/main" xmlns="" val="31543916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fecha 3"/>
          <p:cNvSpPr>
            <a:spLocks noGrp="1"/>
          </p:cNvSpPr>
          <p:nvPr>
            <p:ph type="dt" sz="half" idx="10"/>
          </p:nvPr>
        </p:nvSpPr>
        <p:spPr/>
        <p:txBody>
          <a:bodyPr/>
          <a:lstStyle/>
          <a:p>
            <a:fld id="{E9EE7B4D-96E2-41C9-8039-E7AF318F4103}" type="datetimeFigureOut">
              <a:rPr lang="es-CR" smtClean="0"/>
              <a:pPr/>
              <a:t>19/04/2018</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EE5C80C3-4DC8-4B71-90F3-853992D00563}" type="slidenum">
              <a:rPr lang="es-CR" smtClean="0"/>
              <a:pPr/>
              <a:t>‹#›</a:t>
            </a:fld>
            <a:endParaRPr lang="es-CR"/>
          </a:p>
        </p:txBody>
      </p:sp>
    </p:spTree>
    <p:extLst>
      <p:ext uri="{BB962C8B-B14F-4D97-AF65-F5344CB8AC3E}">
        <p14:creationId xmlns:p14="http://schemas.microsoft.com/office/powerpoint/2010/main" xmlns="" val="39080106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C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CR"/>
          </a:p>
        </p:txBody>
      </p:sp>
      <p:sp>
        <p:nvSpPr>
          <p:cNvPr id="4" name="Marcador de fecha 3"/>
          <p:cNvSpPr>
            <a:spLocks noGrp="1"/>
          </p:cNvSpPr>
          <p:nvPr>
            <p:ph type="dt" sz="half" idx="10"/>
          </p:nvPr>
        </p:nvSpPr>
        <p:spPr/>
        <p:txBody>
          <a:bodyPr/>
          <a:lstStyle/>
          <a:p>
            <a:fld id="{E9EE7B4D-96E2-41C9-8039-E7AF318F4103}" type="datetimeFigureOut">
              <a:rPr lang="es-CR" smtClean="0">
                <a:solidFill>
                  <a:prstClr val="black">
                    <a:tint val="75000"/>
                  </a:prstClr>
                </a:solidFill>
              </a:rPr>
              <a:pPr/>
              <a:t>19/04/2018</a:t>
            </a:fld>
            <a:endParaRPr lang="es-CR">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CR">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EE5C80C3-4DC8-4B71-90F3-853992D00563}" type="slidenum">
              <a:rPr lang="es-CR" smtClean="0">
                <a:solidFill>
                  <a:prstClr val="black">
                    <a:tint val="75000"/>
                  </a:prstClr>
                </a:solidFill>
              </a:rPr>
              <a:pPr/>
              <a:t>‹#›</a:t>
            </a:fld>
            <a:endParaRPr lang="es-CR">
              <a:solidFill>
                <a:prstClr val="black">
                  <a:tint val="75000"/>
                </a:prstClr>
              </a:solidFill>
            </a:endParaRPr>
          </a:p>
        </p:txBody>
      </p:sp>
    </p:spTree>
    <p:extLst>
      <p:ext uri="{BB962C8B-B14F-4D97-AF65-F5344CB8AC3E}">
        <p14:creationId xmlns:p14="http://schemas.microsoft.com/office/powerpoint/2010/main" xmlns="" val="4110816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R"/>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fecha 3"/>
          <p:cNvSpPr>
            <a:spLocks noGrp="1"/>
          </p:cNvSpPr>
          <p:nvPr>
            <p:ph type="dt" sz="half" idx="10"/>
          </p:nvPr>
        </p:nvSpPr>
        <p:spPr/>
        <p:txBody>
          <a:bodyPr/>
          <a:lstStyle/>
          <a:p>
            <a:fld id="{E9EE7B4D-96E2-41C9-8039-E7AF318F4103}" type="datetimeFigureOut">
              <a:rPr lang="es-CR" smtClean="0">
                <a:solidFill>
                  <a:prstClr val="black">
                    <a:tint val="75000"/>
                  </a:prstClr>
                </a:solidFill>
              </a:rPr>
              <a:pPr/>
              <a:t>19/04/2018</a:t>
            </a:fld>
            <a:endParaRPr lang="es-CR">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CR">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EE5C80C3-4DC8-4B71-90F3-853992D00563}" type="slidenum">
              <a:rPr lang="es-CR" smtClean="0">
                <a:solidFill>
                  <a:prstClr val="black">
                    <a:tint val="75000"/>
                  </a:prstClr>
                </a:solidFill>
              </a:rPr>
              <a:pPr/>
              <a:t>‹#›</a:t>
            </a:fld>
            <a:endParaRPr lang="es-CR">
              <a:solidFill>
                <a:prstClr val="black">
                  <a:tint val="75000"/>
                </a:prstClr>
              </a:solidFill>
            </a:endParaRPr>
          </a:p>
        </p:txBody>
      </p:sp>
    </p:spTree>
    <p:extLst>
      <p:ext uri="{BB962C8B-B14F-4D97-AF65-F5344CB8AC3E}">
        <p14:creationId xmlns:p14="http://schemas.microsoft.com/office/powerpoint/2010/main" xmlns="" val="2340637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E9EE7B4D-96E2-41C9-8039-E7AF318F4103}" type="datetimeFigureOut">
              <a:rPr lang="es-CR" smtClean="0">
                <a:solidFill>
                  <a:prstClr val="black">
                    <a:tint val="75000"/>
                  </a:prstClr>
                </a:solidFill>
              </a:rPr>
              <a:pPr/>
              <a:t>19/04/2018</a:t>
            </a:fld>
            <a:endParaRPr lang="es-CR">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CR">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EE5C80C3-4DC8-4B71-90F3-853992D00563}" type="slidenum">
              <a:rPr lang="es-CR" smtClean="0">
                <a:solidFill>
                  <a:prstClr val="black">
                    <a:tint val="75000"/>
                  </a:prstClr>
                </a:solidFill>
              </a:rPr>
              <a:pPr/>
              <a:t>‹#›</a:t>
            </a:fld>
            <a:endParaRPr lang="es-CR">
              <a:solidFill>
                <a:prstClr val="black">
                  <a:tint val="75000"/>
                </a:prstClr>
              </a:solidFill>
            </a:endParaRPr>
          </a:p>
        </p:txBody>
      </p:sp>
    </p:spTree>
    <p:extLst>
      <p:ext uri="{BB962C8B-B14F-4D97-AF65-F5344CB8AC3E}">
        <p14:creationId xmlns:p14="http://schemas.microsoft.com/office/powerpoint/2010/main" xmlns="" val="36219166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R"/>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Marcador de fecha 4"/>
          <p:cNvSpPr>
            <a:spLocks noGrp="1"/>
          </p:cNvSpPr>
          <p:nvPr>
            <p:ph type="dt" sz="half" idx="10"/>
          </p:nvPr>
        </p:nvSpPr>
        <p:spPr/>
        <p:txBody>
          <a:bodyPr/>
          <a:lstStyle/>
          <a:p>
            <a:fld id="{E9EE7B4D-96E2-41C9-8039-E7AF318F4103}" type="datetimeFigureOut">
              <a:rPr lang="es-CR" smtClean="0">
                <a:solidFill>
                  <a:prstClr val="black">
                    <a:tint val="75000"/>
                  </a:prstClr>
                </a:solidFill>
              </a:rPr>
              <a:pPr/>
              <a:t>19/04/2018</a:t>
            </a:fld>
            <a:endParaRPr lang="es-CR">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CR">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EE5C80C3-4DC8-4B71-90F3-853992D00563}" type="slidenum">
              <a:rPr lang="es-CR" smtClean="0">
                <a:solidFill>
                  <a:prstClr val="black">
                    <a:tint val="75000"/>
                  </a:prstClr>
                </a:solidFill>
              </a:rPr>
              <a:pPr/>
              <a:t>‹#›</a:t>
            </a:fld>
            <a:endParaRPr lang="es-CR">
              <a:solidFill>
                <a:prstClr val="black">
                  <a:tint val="75000"/>
                </a:prstClr>
              </a:solidFill>
            </a:endParaRPr>
          </a:p>
        </p:txBody>
      </p:sp>
    </p:spTree>
    <p:extLst>
      <p:ext uri="{BB962C8B-B14F-4D97-AF65-F5344CB8AC3E}">
        <p14:creationId xmlns:p14="http://schemas.microsoft.com/office/powerpoint/2010/main" xmlns="" val="16089418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Marcador de fecha 6"/>
          <p:cNvSpPr>
            <a:spLocks noGrp="1"/>
          </p:cNvSpPr>
          <p:nvPr>
            <p:ph type="dt" sz="half" idx="10"/>
          </p:nvPr>
        </p:nvSpPr>
        <p:spPr/>
        <p:txBody>
          <a:bodyPr/>
          <a:lstStyle/>
          <a:p>
            <a:fld id="{E9EE7B4D-96E2-41C9-8039-E7AF318F4103}" type="datetimeFigureOut">
              <a:rPr lang="es-CR" smtClean="0">
                <a:solidFill>
                  <a:prstClr val="black">
                    <a:tint val="75000"/>
                  </a:prstClr>
                </a:solidFill>
              </a:rPr>
              <a:pPr/>
              <a:t>19/04/2018</a:t>
            </a:fld>
            <a:endParaRPr lang="es-CR">
              <a:solidFill>
                <a:prstClr val="black">
                  <a:tint val="75000"/>
                </a:prstClr>
              </a:solidFill>
            </a:endParaRPr>
          </a:p>
        </p:txBody>
      </p:sp>
      <p:sp>
        <p:nvSpPr>
          <p:cNvPr id="8" name="Marcador de pie de página 7"/>
          <p:cNvSpPr>
            <a:spLocks noGrp="1"/>
          </p:cNvSpPr>
          <p:nvPr>
            <p:ph type="ftr" sz="quarter" idx="11"/>
          </p:nvPr>
        </p:nvSpPr>
        <p:spPr/>
        <p:txBody>
          <a:bodyPr/>
          <a:lstStyle/>
          <a:p>
            <a:endParaRPr lang="es-CR">
              <a:solidFill>
                <a:prstClr val="black">
                  <a:tint val="75000"/>
                </a:prstClr>
              </a:solidFill>
            </a:endParaRPr>
          </a:p>
        </p:txBody>
      </p:sp>
      <p:sp>
        <p:nvSpPr>
          <p:cNvPr id="9" name="Marcador de número de diapositiva 8"/>
          <p:cNvSpPr>
            <a:spLocks noGrp="1"/>
          </p:cNvSpPr>
          <p:nvPr>
            <p:ph type="sldNum" sz="quarter" idx="12"/>
          </p:nvPr>
        </p:nvSpPr>
        <p:spPr/>
        <p:txBody>
          <a:bodyPr/>
          <a:lstStyle/>
          <a:p>
            <a:fld id="{EE5C80C3-4DC8-4B71-90F3-853992D00563}" type="slidenum">
              <a:rPr lang="es-CR" smtClean="0">
                <a:solidFill>
                  <a:prstClr val="black">
                    <a:tint val="75000"/>
                  </a:prstClr>
                </a:solidFill>
              </a:rPr>
              <a:pPr/>
              <a:t>‹#›</a:t>
            </a:fld>
            <a:endParaRPr lang="es-CR">
              <a:solidFill>
                <a:prstClr val="black">
                  <a:tint val="75000"/>
                </a:prstClr>
              </a:solidFill>
            </a:endParaRPr>
          </a:p>
        </p:txBody>
      </p:sp>
    </p:spTree>
    <p:extLst>
      <p:ext uri="{BB962C8B-B14F-4D97-AF65-F5344CB8AC3E}">
        <p14:creationId xmlns:p14="http://schemas.microsoft.com/office/powerpoint/2010/main" xmlns="" val="4236277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R"/>
          </a:p>
        </p:txBody>
      </p:sp>
      <p:sp>
        <p:nvSpPr>
          <p:cNvPr id="3" name="Marcador de fecha 2"/>
          <p:cNvSpPr>
            <a:spLocks noGrp="1"/>
          </p:cNvSpPr>
          <p:nvPr>
            <p:ph type="dt" sz="half" idx="10"/>
          </p:nvPr>
        </p:nvSpPr>
        <p:spPr/>
        <p:txBody>
          <a:bodyPr/>
          <a:lstStyle/>
          <a:p>
            <a:fld id="{E9EE7B4D-96E2-41C9-8039-E7AF318F4103}" type="datetimeFigureOut">
              <a:rPr lang="es-CR" smtClean="0">
                <a:solidFill>
                  <a:prstClr val="black">
                    <a:tint val="75000"/>
                  </a:prstClr>
                </a:solidFill>
              </a:rPr>
              <a:pPr/>
              <a:t>19/04/2018</a:t>
            </a:fld>
            <a:endParaRPr lang="es-CR">
              <a:solidFill>
                <a:prstClr val="black">
                  <a:tint val="75000"/>
                </a:prstClr>
              </a:solidFill>
            </a:endParaRPr>
          </a:p>
        </p:txBody>
      </p:sp>
      <p:sp>
        <p:nvSpPr>
          <p:cNvPr id="4" name="Marcador de pie de página 3"/>
          <p:cNvSpPr>
            <a:spLocks noGrp="1"/>
          </p:cNvSpPr>
          <p:nvPr>
            <p:ph type="ftr" sz="quarter" idx="11"/>
          </p:nvPr>
        </p:nvSpPr>
        <p:spPr/>
        <p:txBody>
          <a:bodyPr/>
          <a:lstStyle/>
          <a:p>
            <a:endParaRPr lang="es-CR">
              <a:solidFill>
                <a:prstClr val="black">
                  <a:tint val="75000"/>
                </a:prstClr>
              </a:solidFill>
            </a:endParaRPr>
          </a:p>
        </p:txBody>
      </p:sp>
      <p:sp>
        <p:nvSpPr>
          <p:cNvPr id="5" name="Marcador de número de diapositiva 4"/>
          <p:cNvSpPr>
            <a:spLocks noGrp="1"/>
          </p:cNvSpPr>
          <p:nvPr>
            <p:ph type="sldNum" sz="quarter" idx="12"/>
          </p:nvPr>
        </p:nvSpPr>
        <p:spPr/>
        <p:txBody>
          <a:bodyPr/>
          <a:lstStyle/>
          <a:p>
            <a:fld id="{EE5C80C3-4DC8-4B71-90F3-853992D00563}" type="slidenum">
              <a:rPr lang="es-CR" smtClean="0">
                <a:solidFill>
                  <a:prstClr val="black">
                    <a:tint val="75000"/>
                  </a:prstClr>
                </a:solidFill>
              </a:rPr>
              <a:pPr/>
              <a:t>‹#›</a:t>
            </a:fld>
            <a:endParaRPr lang="es-CR">
              <a:solidFill>
                <a:prstClr val="black">
                  <a:tint val="75000"/>
                </a:prstClr>
              </a:solidFill>
            </a:endParaRPr>
          </a:p>
        </p:txBody>
      </p:sp>
    </p:spTree>
    <p:extLst>
      <p:ext uri="{BB962C8B-B14F-4D97-AF65-F5344CB8AC3E}">
        <p14:creationId xmlns:p14="http://schemas.microsoft.com/office/powerpoint/2010/main" xmlns="" val="21734351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9EE7B4D-96E2-41C9-8039-E7AF318F4103}" type="datetimeFigureOut">
              <a:rPr lang="es-CR" smtClean="0">
                <a:solidFill>
                  <a:prstClr val="black">
                    <a:tint val="75000"/>
                  </a:prstClr>
                </a:solidFill>
              </a:rPr>
              <a:pPr/>
              <a:t>19/04/2018</a:t>
            </a:fld>
            <a:endParaRPr lang="es-CR">
              <a:solidFill>
                <a:prstClr val="black">
                  <a:tint val="75000"/>
                </a:prstClr>
              </a:solidFill>
            </a:endParaRPr>
          </a:p>
        </p:txBody>
      </p:sp>
      <p:sp>
        <p:nvSpPr>
          <p:cNvPr id="3" name="Marcador de pie de página 2"/>
          <p:cNvSpPr>
            <a:spLocks noGrp="1"/>
          </p:cNvSpPr>
          <p:nvPr>
            <p:ph type="ftr" sz="quarter" idx="11"/>
          </p:nvPr>
        </p:nvSpPr>
        <p:spPr/>
        <p:txBody>
          <a:bodyPr/>
          <a:lstStyle/>
          <a:p>
            <a:endParaRPr lang="es-CR">
              <a:solidFill>
                <a:prstClr val="black">
                  <a:tint val="75000"/>
                </a:prstClr>
              </a:solidFill>
            </a:endParaRPr>
          </a:p>
        </p:txBody>
      </p:sp>
      <p:sp>
        <p:nvSpPr>
          <p:cNvPr id="4" name="Marcador de número de diapositiva 3"/>
          <p:cNvSpPr>
            <a:spLocks noGrp="1"/>
          </p:cNvSpPr>
          <p:nvPr>
            <p:ph type="sldNum" sz="quarter" idx="12"/>
          </p:nvPr>
        </p:nvSpPr>
        <p:spPr/>
        <p:txBody>
          <a:bodyPr/>
          <a:lstStyle/>
          <a:p>
            <a:fld id="{EE5C80C3-4DC8-4B71-90F3-853992D00563}" type="slidenum">
              <a:rPr lang="es-CR" smtClean="0">
                <a:solidFill>
                  <a:prstClr val="black">
                    <a:tint val="75000"/>
                  </a:prstClr>
                </a:solidFill>
              </a:rPr>
              <a:pPr/>
              <a:t>‹#›</a:t>
            </a:fld>
            <a:endParaRPr lang="es-CR">
              <a:solidFill>
                <a:prstClr val="black">
                  <a:tint val="75000"/>
                </a:prstClr>
              </a:solidFill>
            </a:endParaRPr>
          </a:p>
        </p:txBody>
      </p:sp>
    </p:spTree>
    <p:extLst>
      <p:ext uri="{BB962C8B-B14F-4D97-AF65-F5344CB8AC3E}">
        <p14:creationId xmlns:p14="http://schemas.microsoft.com/office/powerpoint/2010/main" xmlns="" val="30182579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9EE7B4D-96E2-41C9-8039-E7AF318F4103}" type="datetimeFigureOut">
              <a:rPr lang="es-CR" smtClean="0">
                <a:solidFill>
                  <a:prstClr val="black">
                    <a:tint val="75000"/>
                  </a:prstClr>
                </a:solidFill>
              </a:rPr>
              <a:pPr/>
              <a:t>19/04/2018</a:t>
            </a:fld>
            <a:endParaRPr lang="es-CR">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CR">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EE5C80C3-4DC8-4B71-90F3-853992D00563}" type="slidenum">
              <a:rPr lang="es-CR" smtClean="0">
                <a:solidFill>
                  <a:prstClr val="black">
                    <a:tint val="75000"/>
                  </a:prstClr>
                </a:solidFill>
              </a:rPr>
              <a:pPr/>
              <a:t>‹#›</a:t>
            </a:fld>
            <a:endParaRPr lang="es-CR">
              <a:solidFill>
                <a:prstClr val="black">
                  <a:tint val="75000"/>
                </a:prstClr>
              </a:solidFill>
            </a:endParaRPr>
          </a:p>
        </p:txBody>
      </p:sp>
    </p:spTree>
    <p:extLst>
      <p:ext uri="{BB962C8B-B14F-4D97-AF65-F5344CB8AC3E}">
        <p14:creationId xmlns:p14="http://schemas.microsoft.com/office/powerpoint/2010/main" xmlns="" val="2058994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R"/>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fecha 3"/>
          <p:cNvSpPr>
            <a:spLocks noGrp="1"/>
          </p:cNvSpPr>
          <p:nvPr>
            <p:ph type="dt" sz="half" idx="10"/>
          </p:nvPr>
        </p:nvSpPr>
        <p:spPr/>
        <p:txBody>
          <a:bodyPr/>
          <a:lstStyle/>
          <a:p>
            <a:fld id="{E9EE7B4D-96E2-41C9-8039-E7AF318F4103}" type="datetimeFigureOut">
              <a:rPr lang="es-CR" smtClean="0"/>
              <a:pPr/>
              <a:t>19/04/2018</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EE5C80C3-4DC8-4B71-90F3-853992D00563}" type="slidenum">
              <a:rPr lang="es-CR" smtClean="0"/>
              <a:pPr/>
              <a:t>‹#›</a:t>
            </a:fld>
            <a:endParaRPr lang="es-CR"/>
          </a:p>
        </p:txBody>
      </p:sp>
    </p:spTree>
    <p:extLst>
      <p:ext uri="{BB962C8B-B14F-4D97-AF65-F5344CB8AC3E}">
        <p14:creationId xmlns:p14="http://schemas.microsoft.com/office/powerpoint/2010/main" xmlns="" val="17647716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9EE7B4D-96E2-41C9-8039-E7AF318F4103}" type="datetimeFigureOut">
              <a:rPr lang="es-CR" smtClean="0">
                <a:solidFill>
                  <a:prstClr val="black">
                    <a:tint val="75000"/>
                  </a:prstClr>
                </a:solidFill>
              </a:rPr>
              <a:pPr/>
              <a:t>19/04/2018</a:t>
            </a:fld>
            <a:endParaRPr lang="es-CR">
              <a:solidFill>
                <a:prstClr val="black">
                  <a:tint val="75000"/>
                </a:prstClr>
              </a:solidFill>
            </a:endParaRPr>
          </a:p>
        </p:txBody>
      </p:sp>
      <p:sp>
        <p:nvSpPr>
          <p:cNvPr id="6" name="Marcador de pie de página 5"/>
          <p:cNvSpPr>
            <a:spLocks noGrp="1"/>
          </p:cNvSpPr>
          <p:nvPr>
            <p:ph type="ftr" sz="quarter" idx="11"/>
          </p:nvPr>
        </p:nvSpPr>
        <p:spPr/>
        <p:txBody>
          <a:bodyPr/>
          <a:lstStyle/>
          <a:p>
            <a:endParaRPr lang="es-CR">
              <a:solidFill>
                <a:prstClr val="black">
                  <a:tint val="75000"/>
                </a:prstClr>
              </a:solidFill>
            </a:endParaRPr>
          </a:p>
        </p:txBody>
      </p:sp>
      <p:sp>
        <p:nvSpPr>
          <p:cNvPr id="7" name="Marcador de número de diapositiva 6"/>
          <p:cNvSpPr>
            <a:spLocks noGrp="1"/>
          </p:cNvSpPr>
          <p:nvPr>
            <p:ph type="sldNum" sz="quarter" idx="12"/>
          </p:nvPr>
        </p:nvSpPr>
        <p:spPr/>
        <p:txBody>
          <a:bodyPr/>
          <a:lstStyle/>
          <a:p>
            <a:fld id="{EE5C80C3-4DC8-4B71-90F3-853992D00563}" type="slidenum">
              <a:rPr lang="es-CR" smtClean="0">
                <a:solidFill>
                  <a:prstClr val="black">
                    <a:tint val="75000"/>
                  </a:prstClr>
                </a:solidFill>
              </a:rPr>
              <a:pPr/>
              <a:t>‹#›</a:t>
            </a:fld>
            <a:endParaRPr lang="es-CR">
              <a:solidFill>
                <a:prstClr val="black">
                  <a:tint val="75000"/>
                </a:prstClr>
              </a:solidFill>
            </a:endParaRPr>
          </a:p>
        </p:txBody>
      </p:sp>
    </p:spTree>
    <p:extLst>
      <p:ext uri="{BB962C8B-B14F-4D97-AF65-F5344CB8AC3E}">
        <p14:creationId xmlns:p14="http://schemas.microsoft.com/office/powerpoint/2010/main" xmlns="" val="7784504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R"/>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fecha 3"/>
          <p:cNvSpPr>
            <a:spLocks noGrp="1"/>
          </p:cNvSpPr>
          <p:nvPr>
            <p:ph type="dt" sz="half" idx="10"/>
          </p:nvPr>
        </p:nvSpPr>
        <p:spPr/>
        <p:txBody>
          <a:bodyPr/>
          <a:lstStyle/>
          <a:p>
            <a:fld id="{E9EE7B4D-96E2-41C9-8039-E7AF318F4103}" type="datetimeFigureOut">
              <a:rPr lang="es-CR" smtClean="0">
                <a:solidFill>
                  <a:prstClr val="black">
                    <a:tint val="75000"/>
                  </a:prstClr>
                </a:solidFill>
              </a:rPr>
              <a:pPr/>
              <a:t>19/04/2018</a:t>
            </a:fld>
            <a:endParaRPr lang="es-CR">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CR">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EE5C80C3-4DC8-4B71-90F3-853992D00563}" type="slidenum">
              <a:rPr lang="es-CR" smtClean="0">
                <a:solidFill>
                  <a:prstClr val="black">
                    <a:tint val="75000"/>
                  </a:prstClr>
                </a:solidFill>
              </a:rPr>
              <a:pPr/>
              <a:t>‹#›</a:t>
            </a:fld>
            <a:endParaRPr lang="es-CR">
              <a:solidFill>
                <a:prstClr val="black">
                  <a:tint val="75000"/>
                </a:prstClr>
              </a:solidFill>
            </a:endParaRPr>
          </a:p>
        </p:txBody>
      </p:sp>
    </p:spTree>
    <p:extLst>
      <p:ext uri="{BB962C8B-B14F-4D97-AF65-F5344CB8AC3E}">
        <p14:creationId xmlns:p14="http://schemas.microsoft.com/office/powerpoint/2010/main" xmlns="" val="27537420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R"/>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fecha 3"/>
          <p:cNvSpPr>
            <a:spLocks noGrp="1"/>
          </p:cNvSpPr>
          <p:nvPr>
            <p:ph type="dt" sz="half" idx="10"/>
          </p:nvPr>
        </p:nvSpPr>
        <p:spPr/>
        <p:txBody>
          <a:bodyPr/>
          <a:lstStyle/>
          <a:p>
            <a:fld id="{E9EE7B4D-96E2-41C9-8039-E7AF318F4103}" type="datetimeFigureOut">
              <a:rPr lang="es-CR" smtClean="0">
                <a:solidFill>
                  <a:prstClr val="black">
                    <a:tint val="75000"/>
                  </a:prstClr>
                </a:solidFill>
              </a:rPr>
              <a:pPr/>
              <a:t>19/04/2018</a:t>
            </a:fld>
            <a:endParaRPr lang="es-CR">
              <a:solidFill>
                <a:prstClr val="black">
                  <a:tint val="75000"/>
                </a:prstClr>
              </a:solidFill>
            </a:endParaRPr>
          </a:p>
        </p:txBody>
      </p:sp>
      <p:sp>
        <p:nvSpPr>
          <p:cNvPr id="5" name="Marcador de pie de página 4"/>
          <p:cNvSpPr>
            <a:spLocks noGrp="1"/>
          </p:cNvSpPr>
          <p:nvPr>
            <p:ph type="ftr" sz="quarter" idx="11"/>
          </p:nvPr>
        </p:nvSpPr>
        <p:spPr/>
        <p:txBody>
          <a:bodyPr/>
          <a:lstStyle/>
          <a:p>
            <a:endParaRPr lang="es-CR">
              <a:solidFill>
                <a:prstClr val="black">
                  <a:tint val="75000"/>
                </a:prstClr>
              </a:solidFill>
            </a:endParaRPr>
          </a:p>
        </p:txBody>
      </p:sp>
      <p:sp>
        <p:nvSpPr>
          <p:cNvPr id="6" name="Marcador de número de diapositiva 5"/>
          <p:cNvSpPr>
            <a:spLocks noGrp="1"/>
          </p:cNvSpPr>
          <p:nvPr>
            <p:ph type="sldNum" sz="quarter" idx="12"/>
          </p:nvPr>
        </p:nvSpPr>
        <p:spPr/>
        <p:txBody>
          <a:bodyPr/>
          <a:lstStyle/>
          <a:p>
            <a:fld id="{EE5C80C3-4DC8-4B71-90F3-853992D00563}" type="slidenum">
              <a:rPr lang="es-CR" smtClean="0">
                <a:solidFill>
                  <a:prstClr val="black">
                    <a:tint val="75000"/>
                  </a:prstClr>
                </a:solidFill>
              </a:rPr>
              <a:pPr/>
              <a:t>‹#›</a:t>
            </a:fld>
            <a:endParaRPr lang="es-CR">
              <a:solidFill>
                <a:prstClr val="black">
                  <a:tint val="75000"/>
                </a:prstClr>
              </a:solidFill>
            </a:endParaRPr>
          </a:p>
        </p:txBody>
      </p:sp>
    </p:spTree>
    <p:extLst>
      <p:ext uri="{BB962C8B-B14F-4D97-AF65-F5344CB8AC3E}">
        <p14:creationId xmlns:p14="http://schemas.microsoft.com/office/powerpoint/2010/main" xmlns="" val="297390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CR"/>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E9EE7B4D-96E2-41C9-8039-E7AF318F4103}" type="datetimeFigureOut">
              <a:rPr lang="es-CR" smtClean="0"/>
              <a:pPr/>
              <a:t>19/04/2018</a:t>
            </a:fld>
            <a:endParaRPr lang="es-CR"/>
          </a:p>
        </p:txBody>
      </p:sp>
      <p:sp>
        <p:nvSpPr>
          <p:cNvPr id="5" name="Marcador de pie de página 4"/>
          <p:cNvSpPr>
            <a:spLocks noGrp="1"/>
          </p:cNvSpPr>
          <p:nvPr>
            <p:ph type="ftr" sz="quarter" idx="11"/>
          </p:nvPr>
        </p:nvSpPr>
        <p:spPr/>
        <p:txBody>
          <a:bodyPr/>
          <a:lstStyle/>
          <a:p>
            <a:endParaRPr lang="es-CR"/>
          </a:p>
        </p:txBody>
      </p:sp>
      <p:sp>
        <p:nvSpPr>
          <p:cNvPr id="6" name="Marcador de número de diapositiva 5"/>
          <p:cNvSpPr>
            <a:spLocks noGrp="1"/>
          </p:cNvSpPr>
          <p:nvPr>
            <p:ph type="sldNum" sz="quarter" idx="12"/>
          </p:nvPr>
        </p:nvSpPr>
        <p:spPr/>
        <p:txBody>
          <a:bodyPr/>
          <a:lstStyle/>
          <a:p>
            <a:fld id="{EE5C80C3-4DC8-4B71-90F3-853992D00563}" type="slidenum">
              <a:rPr lang="es-CR" smtClean="0"/>
              <a:pPr/>
              <a:t>‹#›</a:t>
            </a:fld>
            <a:endParaRPr lang="es-CR"/>
          </a:p>
        </p:txBody>
      </p:sp>
    </p:spTree>
    <p:extLst>
      <p:ext uri="{BB962C8B-B14F-4D97-AF65-F5344CB8AC3E}">
        <p14:creationId xmlns:p14="http://schemas.microsoft.com/office/powerpoint/2010/main" xmlns="" val="1043365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R"/>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Marcador de fecha 4"/>
          <p:cNvSpPr>
            <a:spLocks noGrp="1"/>
          </p:cNvSpPr>
          <p:nvPr>
            <p:ph type="dt" sz="half" idx="10"/>
          </p:nvPr>
        </p:nvSpPr>
        <p:spPr/>
        <p:txBody>
          <a:bodyPr/>
          <a:lstStyle/>
          <a:p>
            <a:fld id="{E9EE7B4D-96E2-41C9-8039-E7AF318F4103}" type="datetimeFigureOut">
              <a:rPr lang="es-CR" smtClean="0"/>
              <a:pPr/>
              <a:t>19/04/2018</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EE5C80C3-4DC8-4B71-90F3-853992D00563}" type="slidenum">
              <a:rPr lang="es-CR" smtClean="0"/>
              <a:pPr/>
              <a:t>‹#›</a:t>
            </a:fld>
            <a:endParaRPr lang="es-CR"/>
          </a:p>
        </p:txBody>
      </p:sp>
    </p:spTree>
    <p:extLst>
      <p:ext uri="{BB962C8B-B14F-4D97-AF65-F5344CB8AC3E}">
        <p14:creationId xmlns:p14="http://schemas.microsoft.com/office/powerpoint/2010/main" xmlns="" val="1419544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R"/>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7" name="Marcador de fecha 6"/>
          <p:cNvSpPr>
            <a:spLocks noGrp="1"/>
          </p:cNvSpPr>
          <p:nvPr>
            <p:ph type="dt" sz="half" idx="10"/>
          </p:nvPr>
        </p:nvSpPr>
        <p:spPr/>
        <p:txBody>
          <a:bodyPr/>
          <a:lstStyle/>
          <a:p>
            <a:fld id="{E9EE7B4D-96E2-41C9-8039-E7AF318F4103}" type="datetimeFigureOut">
              <a:rPr lang="es-CR" smtClean="0"/>
              <a:pPr/>
              <a:t>19/04/2018</a:t>
            </a:fld>
            <a:endParaRPr lang="es-CR"/>
          </a:p>
        </p:txBody>
      </p:sp>
      <p:sp>
        <p:nvSpPr>
          <p:cNvPr id="8" name="Marcador de pie de página 7"/>
          <p:cNvSpPr>
            <a:spLocks noGrp="1"/>
          </p:cNvSpPr>
          <p:nvPr>
            <p:ph type="ftr" sz="quarter" idx="11"/>
          </p:nvPr>
        </p:nvSpPr>
        <p:spPr/>
        <p:txBody>
          <a:bodyPr/>
          <a:lstStyle/>
          <a:p>
            <a:endParaRPr lang="es-CR"/>
          </a:p>
        </p:txBody>
      </p:sp>
      <p:sp>
        <p:nvSpPr>
          <p:cNvPr id="9" name="Marcador de número de diapositiva 8"/>
          <p:cNvSpPr>
            <a:spLocks noGrp="1"/>
          </p:cNvSpPr>
          <p:nvPr>
            <p:ph type="sldNum" sz="quarter" idx="12"/>
          </p:nvPr>
        </p:nvSpPr>
        <p:spPr/>
        <p:txBody>
          <a:bodyPr/>
          <a:lstStyle/>
          <a:p>
            <a:fld id="{EE5C80C3-4DC8-4B71-90F3-853992D00563}" type="slidenum">
              <a:rPr lang="es-CR" smtClean="0"/>
              <a:pPr/>
              <a:t>‹#›</a:t>
            </a:fld>
            <a:endParaRPr lang="es-CR"/>
          </a:p>
        </p:txBody>
      </p:sp>
    </p:spTree>
    <p:extLst>
      <p:ext uri="{BB962C8B-B14F-4D97-AF65-F5344CB8AC3E}">
        <p14:creationId xmlns:p14="http://schemas.microsoft.com/office/powerpoint/2010/main" xmlns="" val="17906315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R"/>
          </a:p>
        </p:txBody>
      </p:sp>
      <p:sp>
        <p:nvSpPr>
          <p:cNvPr id="3" name="Marcador de fecha 2"/>
          <p:cNvSpPr>
            <a:spLocks noGrp="1"/>
          </p:cNvSpPr>
          <p:nvPr>
            <p:ph type="dt" sz="half" idx="10"/>
          </p:nvPr>
        </p:nvSpPr>
        <p:spPr/>
        <p:txBody>
          <a:bodyPr/>
          <a:lstStyle/>
          <a:p>
            <a:fld id="{E9EE7B4D-96E2-41C9-8039-E7AF318F4103}" type="datetimeFigureOut">
              <a:rPr lang="es-CR" smtClean="0"/>
              <a:pPr/>
              <a:t>19/04/2018</a:t>
            </a:fld>
            <a:endParaRPr lang="es-CR"/>
          </a:p>
        </p:txBody>
      </p:sp>
      <p:sp>
        <p:nvSpPr>
          <p:cNvPr id="4" name="Marcador de pie de página 3"/>
          <p:cNvSpPr>
            <a:spLocks noGrp="1"/>
          </p:cNvSpPr>
          <p:nvPr>
            <p:ph type="ftr" sz="quarter" idx="11"/>
          </p:nvPr>
        </p:nvSpPr>
        <p:spPr/>
        <p:txBody>
          <a:bodyPr/>
          <a:lstStyle/>
          <a:p>
            <a:endParaRPr lang="es-CR"/>
          </a:p>
        </p:txBody>
      </p:sp>
      <p:sp>
        <p:nvSpPr>
          <p:cNvPr id="5" name="Marcador de número de diapositiva 4"/>
          <p:cNvSpPr>
            <a:spLocks noGrp="1"/>
          </p:cNvSpPr>
          <p:nvPr>
            <p:ph type="sldNum" sz="quarter" idx="12"/>
          </p:nvPr>
        </p:nvSpPr>
        <p:spPr/>
        <p:txBody>
          <a:bodyPr/>
          <a:lstStyle/>
          <a:p>
            <a:fld id="{EE5C80C3-4DC8-4B71-90F3-853992D00563}" type="slidenum">
              <a:rPr lang="es-CR" smtClean="0"/>
              <a:pPr/>
              <a:t>‹#›</a:t>
            </a:fld>
            <a:endParaRPr lang="es-CR"/>
          </a:p>
        </p:txBody>
      </p:sp>
    </p:spTree>
    <p:extLst>
      <p:ext uri="{BB962C8B-B14F-4D97-AF65-F5344CB8AC3E}">
        <p14:creationId xmlns:p14="http://schemas.microsoft.com/office/powerpoint/2010/main" xmlns="" val="421284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9EE7B4D-96E2-41C9-8039-E7AF318F4103}" type="datetimeFigureOut">
              <a:rPr lang="es-CR" smtClean="0"/>
              <a:pPr/>
              <a:t>19/04/2018</a:t>
            </a:fld>
            <a:endParaRPr lang="es-CR"/>
          </a:p>
        </p:txBody>
      </p:sp>
      <p:sp>
        <p:nvSpPr>
          <p:cNvPr id="3" name="Marcador de pie de página 2"/>
          <p:cNvSpPr>
            <a:spLocks noGrp="1"/>
          </p:cNvSpPr>
          <p:nvPr>
            <p:ph type="ftr" sz="quarter" idx="11"/>
          </p:nvPr>
        </p:nvSpPr>
        <p:spPr/>
        <p:txBody>
          <a:bodyPr/>
          <a:lstStyle/>
          <a:p>
            <a:endParaRPr lang="es-CR"/>
          </a:p>
        </p:txBody>
      </p:sp>
      <p:sp>
        <p:nvSpPr>
          <p:cNvPr id="4" name="Marcador de número de diapositiva 3"/>
          <p:cNvSpPr>
            <a:spLocks noGrp="1"/>
          </p:cNvSpPr>
          <p:nvPr>
            <p:ph type="sldNum" sz="quarter" idx="12"/>
          </p:nvPr>
        </p:nvSpPr>
        <p:spPr/>
        <p:txBody>
          <a:bodyPr/>
          <a:lstStyle/>
          <a:p>
            <a:fld id="{EE5C80C3-4DC8-4B71-90F3-853992D00563}" type="slidenum">
              <a:rPr lang="es-CR" smtClean="0"/>
              <a:pPr/>
              <a:t>‹#›</a:t>
            </a:fld>
            <a:endParaRPr lang="es-CR"/>
          </a:p>
        </p:txBody>
      </p:sp>
    </p:spTree>
    <p:extLst>
      <p:ext uri="{BB962C8B-B14F-4D97-AF65-F5344CB8AC3E}">
        <p14:creationId xmlns:p14="http://schemas.microsoft.com/office/powerpoint/2010/main" xmlns="" val="23620788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R"/>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9EE7B4D-96E2-41C9-8039-E7AF318F4103}" type="datetimeFigureOut">
              <a:rPr lang="es-CR" smtClean="0"/>
              <a:pPr/>
              <a:t>19/04/2018</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EE5C80C3-4DC8-4B71-90F3-853992D00563}" type="slidenum">
              <a:rPr lang="es-CR" smtClean="0"/>
              <a:pPr/>
              <a:t>‹#›</a:t>
            </a:fld>
            <a:endParaRPr lang="es-CR"/>
          </a:p>
        </p:txBody>
      </p:sp>
    </p:spTree>
    <p:extLst>
      <p:ext uri="{BB962C8B-B14F-4D97-AF65-F5344CB8AC3E}">
        <p14:creationId xmlns:p14="http://schemas.microsoft.com/office/powerpoint/2010/main" xmlns="" val="2609796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R"/>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R"/>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9EE7B4D-96E2-41C9-8039-E7AF318F4103}" type="datetimeFigureOut">
              <a:rPr lang="es-CR" smtClean="0"/>
              <a:pPr/>
              <a:t>19/04/2018</a:t>
            </a:fld>
            <a:endParaRPr lang="es-CR"/>
          </a:p>
        </p:txBody>
      </p:sp>
      <p:sp>
        <p:nvSpPr>
          <p:cNvPr id="6" name="Marcador de pie de página 5"/>
          <p:cNvSpPr>
            <a:spLocks noGrp="1"/>
          </p:cNvSpPr>
          <p:nvPr>
            <p:ph type="ftr" sz="quarter" idx="11"/>
          </p:nvPr>
        </p:nvSpPr>
        <p:spPr/>
        <p:txBody>
          <a:bodyPr/>
          <a:lstStyle/>
          <a:p>
            <a:endParaRPr lang="es-CR"/>
          </a:p>
        </p:txBody>
      </p:sp>
      <p:sp>
        <p:nvSpPr>
          <p:cNvPr id="7" name="Marcador de número de diapositiva 6"/>
          <p:cNvSpPr>
            <a:spLocks noGrp="1"/>
          </p:cNvSpPr>
          <p:nvPr>
            <p:ph type="sldNum" sz="quarter" idx="12"/>
          </p:nvPr>
        </p:nvSpPr>
        <p:spPr/>
        <p:txBody>
          <a:bodyPr/>
          <a:lstStyle/>
          <a:p>
            <a:fld id="{EE5C80C3-4DC8-4B71-90F3-853992D00563}" type="slidenum">
              <a:rPr lang="es-CR" smtClean="0"/>
              <a:pPr/>
              <a:t>‹#›</a:t>
            </a:fld>
            <a:endParaRPr lang="es-CR"/>
          </a:p>
        </p:txBody>
      </p:sp>
    </p:spTree>
    <p:extLst>
      <p:ext uri="{BB962C8B-B14F-4D97-AF65-F5344CB8AC3E}">
        <p14:creationId xmlns:p14="http://schemas.microsoft.com/office/powerpoint/2010/main" xmlns="" val="2803372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EE7B4D-96E2-41C9-8039-E7AF318F4103}" type="datetimeFigureOut">
              <a:rPr lang="es-CR" smtClean="0"/>
              <a:pPr/>
              <a:t>19/04/2018</a:t>
            </a:fld>
            <a:endParaRPr lang="es-C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C80C3-4DC8-4B71-90F3-853992D00563}" type="slidenum">
              <a:rPr lang="es-CR" smtClean="0"/>
              <a:pPr/>
              <a:t>‹#›</a:t>
            </a:fld>
            <a:endParaRPr lang="es-CR"/>
          </a:p>
        </p:txBody>
      </p:sp>
    </p:spTree>
    <p:extLst>
      <p:ext uri="{BB962C8B-B14F-4D97-AF65-F5344CB8AC3E}">
        <p14:creationId xmlns:p14="http://schemas.microsoft.com/office/powerpoint/2010/main" xmlns="" val="33860318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R"/>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R"/>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EE7B4D-96E2-41C9-8039-E7AF318F4103}" type="datetimeFigureOut">
              <a:rPr lang="es-CR" smtClean="0">
                <a:solidFill>
                  <a:prstClr val="black">
                    <a:tint val="75000"/>
                  </a:prstClr>
                </a:solidFill>
              </a:rPr>
              <a:pPr/>
              <a:t>19/04/2018</a:t>
            </a:fld>
            <a:endParaRPr lang="es-CR">
              <a:solidFill>
                <a:prstClr val="black">
                  <a:tint val="75000"/>
                </a:prstClr>
              </a:solidFill>
            </a:endParaRPr>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R">
              <a:solidFill>
                <a:prstClr val="black">
                  <a:tint val="75000"/>
                </a:prstClr>
              </a:solidFill>
            </a:endParaRPr>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5C80C3-4DC8-4B71-90F3-853992D00563}" type="slidenum">
              <a:rPr lang="es-CR" smtClean="0">
                <a:solidFill>
                  <a:prstClr val="black">
                    <a:tint val="75000"/>
                  </a:prstClr>
                </a:solidFill>
              </a:rPr>
              <a:pPr/>
              <a:t>‹#›</a:t>
            </a:fld>
            <a:endParaRPr lang="es-CR">
              <a:solidFill>
                <a:prstClr val="black">
                  <a:tint val="75000"/>
                </a:prstClr>
              </a:solidFill>
            </a:endParaRPr>
          </a:p>
        </p:txBody>
      </p:sp>
    </p:spTree>
    <p:extLst>
      <p:ext uri="{BB962C8B-B14F-4D97-AF65-F5344CB8AC3E}">
        <p14:creationId xmlns:p14="http://schemas.microsoft.com/office/powerpoint/2010/main" xmlns="" val="18556814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335742" y="571033"/>
            <a:ext cx="9144000" cy="2070780"/>
          </a:xfrm>
        </p:spPr>
        <p:txBody>
          <a:bodyPr>
            <a:normAutofit fontScale="90000"/>
          </a:bodyPr>
          <a:lstStyle/>
          <a:p>
            <a:r>
              <a:rPr lang="es-CR" sz="4000" b="1" dirty="0" smtClean="0">
                <a:cs typeface="Arial" panose="020B0604020202020204" pitchFamily="34" charset="0"/>
              </a:rPr>
              <a:t/>
            </a:r>
            <a:br>
              <a:rPr lang="es-CR" sz="4000" b="1" dirty="0" smtClean="0">
                <a:cs typeface="Arial" panose="020B0604020202020204" pitchFamily="34" charset="0"/>
              </a:rPr>
            </a:br>
            <a:r>
              <a:rPr lang="es-CR" sz="3100" b="1" u="sng" dirty="0" smtClean="0">
                <a:cs typeface="Arial" panose="020B0604020202020204" pitchFamily="34" charset="0"/>
              </a:rPr>
              <a:t>WORKSHOP</a:t>
            </a:r>
            <a:r>
              <a:rPr lang="es-CR" sz="3100" b="1" dirty="0" smtClean="0">
                <a:cs typeface="Arial" panose="020B0604020202020204" pitchFamily="34" charset="0"/>
              </a:rPr>
              <a:t/>
            </a:r>
            <a:br>
              <a:rPr lang="es-CR" sz="3100" b="1" dirty="0" smtClean="0">
                <a:cs typeface="Arial" panose="020B0604020202020204" pitchFamily="34" charset="0"/>
              </a:rPr>
            </a:br>
            <a:r>
              <a:rPr lang="es-CR" sz="3100" b="1" dirty="0" smtClean="0">
                <a:cs typeface="Arial" panose="020B0604020202020204" pitchFamily="34" charset="0"/>
              </a:rPr>
              <a:t/>
            </a:r>
            <a:br>
              <a:rPr lang="es-CR" sz="3100" b="1" dirty="0" smtClean="0">
                <a:cs typeface="Arial" panose="020B0604020202020204" pitchFamily="34" charset="0"/>
              </a:rPr>
            </a:br>
            <a:r>
              <a:rPr lang="es-CR" sz="3600" b="1" cap="small" dirty="0" err="1" smtClean="0">
                <a:cs typeface="Arial" panose="020B0604020202020204" pitchFamily="34" charset="0"/>
              </a:rPr>
              <a:t>Building</a:t>
            </a:r>
            <a:r>
              <a:rPr lang="es-CR" sz="3600" b="1" cap="small" smtClean="0">
                <a:cs typeface="Arial" panose="020B0604020202020204" pitchFamily="34" charset="0"/>
              </a:rPr>
              <a:t> Capacities of Consular Staff for Protecting the Rights of Migrant Workers</a:t>
            </a:r>
            <a:endParaRPr lang="es-CR" sz="3100" b="1" dirty="0"/>
          </a:p>
        </p:txBody>
      </p:sp>
      <p:sp>
        <p:nvSpPr>
          <p:cNvPr id="3" name="Subtítulo 2"/>
          <p:cNvSpPr>
            <a:spLocks noGrp="1"/>
          </p:cNvSpPr>
          <p:nvPr>
            <p:ph type="subTitle" idx="1"/>
          </p:nvPr>
        </p:nvSpPr>
        <p:spPr>
          <a:xfrm>
            <a:off x="1524000" y="3373438"/>
            <a:ext cx="9144000" cy="1655762"/>
          </a:xfrm>
        </p:spPr>
        <p:txBody>
          <a:bodyPr>
            <a:normAutofit/>
          </a:bodyPr>
          <a:lstStyle/>
          <a:p>
            <a:r>
              <a:rPr lang="es-CR" sz="3600" b="1" smtClean="0">
                <a:solidFill>
                  <a:schemeClr val="accent1">
                    <a:lumMod val="50000"/>
                  </a:schemeClr>
                </a:solidFill>
                <a:latin typeface="+mj-lt"/>
                <a:ea typeface="+mj-ea"/>
                <a:cs typeface="Arial" panose="020B0604020202020204" pitchFamily="34" charset="0"/>
              </a:rPr>
              <a:t>International Legal Framework for the Protection of Migrant Workers</a:t>
            </a:r>
            <a:endParaRPr lang="es-CR" sz="3600" b="1" dirty="0">
              <a:solidFill>
                <a:schemeClr val="accent1">
                  <a:lumMod val="50000"/>
                </a:schemeClr>
              </a:solidFill>
              <a:latin typeface="+mj-lt"/>
              <a:ea typeface="+mj-ea"/>
              <a:cs typeface="Arial" panose="020B0604020202020204" pitchFamily="34" charset="0"/>
            </a:endParaRPr>
          </a:p>
        </p:txBody>
      </p:sp>
      <p:pic>
        <p:nvPicPr>
          <p:cNvPr id="5" name="Imagen 4" descr="download-4.png"/>
          <p:cNvPicPr>
            <a:picLocks noChangeAspect="1"/>
          </p:cNvPicPr>
          <p:nvPr/>
        </p:nvPicPr>
        <p:blipFill>
          <a:blip r:embed="rId2" cstate="email">
            <a:extLst>
              <a:ext uri="{28A0092B-C50C-407E-A947-70E740481C1C}">
                <a14:useLocalDpi xmlns:a14="http://schemas.microsoft.com/office/drawing/2010/main" xmlns="" val="0"/>
              </a:ext>
            </a:extLst>
          </a:blip>
          <a:stretch>
            <a:fillRect/>
          </a:stretch>
        </p:blipFill>
        <p:spPr>
          <a:xfrm>
            <a:off x="1902652" y="4650601"/>
            <a:ext cx="1891634" cy="1468798"/>
          </a:xfrm>
          <a:prstGeom prst="rect">
            <a:avLst/>
          </a:prstGeom>
        </p:spPr>
      </p:pic>
      <p:pic>
        <p:nvPicPr>
          <p:cNvPr id="6" name="Picture 5" descr="Image result for ILO logo"/>
          <p:cNvPicPr/>
          <p:nvPr/>
        </p:nvPicPr>
        <p:blipFill>
          <a:blip r:embed="rId3" cstate="print"/>
          <a:srcRect/>
          <a:stretch>
            <a:fillRect/>
          </a:stretch>
        </p:blipFill>
        <p:spPr bwMode="auto">
          <a:xfrm>
            <a:off x="9060873" y="4551068"/>
            <a:ext cx="1244447" cy="1646532"/>
          </a:xfrm>
          <a:prstGeom prst="rect">
            <a:avLst/>
          </a:prstGeom>
          <a:noFill/>
          <a:ln w="9525">
            <a:noFill/>
            <a:miter lim="800000"/>
            <a:headEnd/>
            <a:tailEnd/>
          </a:ln>
        </p:spPr>
      </p:pic>
    </p:spTree>
    <p:extLst>
      <p:ext uri="{BB962C8B-B14F-4D97-AF65-F5344CB8AC3E}">
        <p14:creationId xmlns:p14="http://schemas.microsoft.com/office/powerpoint/2010/main" xmlns="" val="3696480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n-US" sz="3600" b="1" smtClean="0">
                <a:latin typeface="Arial" panose="020B0604020202020204" pitchFamily="34" charset="0"/>
                <a:cs typeface="Arial" panose="020B0604020202020204" pitchFamily="34" charset="0"/>
              </a:rPr>
              <a:t>Rights of Migrant Workers</a:t>
            </a:r>
            <a:br>
              <a:rPr lang="en-US" sz="3600" b="1" smtClean="0">
                <a:latin typeface="Arial" panose="020B0604020202020204" pitchFamily="34" charset="0"/>
                <a:cs typeface="Arial" panose="020B0604020202020204" pitchFamily="34" charset="0"/>
              </a:rPr>
            </a:br>
            <a:r>
              <a:rPr lang="en-US" sz="3600" b="1" smtClean="0">
                <a:latin typeface="Arial" panose="020B0604020202020204" pitchFamily="34" charset="0"/>
                <a:cs typeface="Arial" panose="020B0604020202020204" pitchFamily="34" charset="0"/>
              </a:rPr>
              <a:t>(UN Convention)</a:t>
            </a:r>
            <a:endParaRPr lang="es-CR" sz="40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944509" y="1894450"/>
            <a:ext cx="10233800" cy="4168281"/>
          </a:xfrm>
        </p:spPr>
        <p:txBody>
          <a:bodyPr>
            <a:noAutofit/>
          </a:bodyPr>
          <a:lstStyle/>
          <a:p>
            <a:pPr lvl="1">
              <a:buClr>
                <a:schemeClr val="tx1">
                  <a:lumMod val="65000"/>
                  <a:lumOff val="35000"/>
                </a:schemeClr>
              </a:buClr>
              <a:buFont typeface="Wingdings" panose="05000000000000000000" pitchFamily="2" charset="2"/>
              <a:buChar char="§"/>
            </a:pPr>
            <a:r>
              <a:rPr lang="es-CR" sz="2200" smtClean="0">
                <a:solidFill>
                  <a:schemeClr val="tx1"/>
                </a:solidFill>
                <a:latin typeface="Arial" panose="020B0604020202020204" pitchFamily="34" charset="0"/>
                <a:cs typeface="Arial" panose="020B0604020202020204" pitchFamily="34" charset="0"/>
              </a:rPr>
              <a:t>Right to a name, birth registry, and nationality for </a:t>
            </a:r>
            <a:br>
              <a:rPr lang="es-CR" sz="2200" smtClean="0">
                <a:solidFill>
                  <a:schemeClr val="tx1"/>
                </a:solidFill>
                <a:latin typeface="Arial" panose="020B0604020202020204" pitchFamily="34" charset="0"/>
                <a:cs typeface="Arial" panose="020B0604020202020204" pitchFamily="34" charset="0"/>
              </a:rPr>
            </a:br>
            <a:r>
              <a:rPr lang="es-CR" sz="2200" smtClean="0">
                <a:solidFill>
                  <a:schemeClr val="tx1"/>
                </a:solidFill>
                <a:latin typeface="Arial" panose="020B0604020202020204" pitchFamily="34" charset="0"/>
                <a:cs typeface="Arial" panose="020B0604020202020204" pitchFamily="34" charset="0"/>
              </a:rPr>
              <a:t>their children.</a:t>
            </a:r>
          </a:p>
          <a:p>
            <a:pPr lvl="1">
              <a:buClr>
                <a:schemeClr val="tx1">
                  <a:lumMod val="65000"/>
                  <a:lumOff val="35000"/>
                </a:schemeClr>
              </a:buClr>
              <a:buFont typeface="Wingdings" panose="05000000000000000000" pitchFamily="2" charset="2"/>
              <a:buChar char="§"/>
            </a:pPr>
            <a:r>
              <a:rPr lang="es-CR" sz="2200" smtClean="0">
                <a:solidFill>
                  <a:schemeClr val="tx1"/>
                </a:solidFill>
                <a:latin typeface="Arial" panose="020B0604020202020204" pitchFamily="34" charset="0"/>
                <a:cs typeface="Arial" panose="020B0604020202020204" pitchFamily="34" charset="0"/>
              </a:rPr>
              <a:t>Right of access to education for their children.</a:t>
            </a:r>
          </a:p>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cultural identity.</a:t>
            </a:r>
            <a:endParaRPr lang="es-CR" sz="2200" smtClean="0">
              <a:solidFill>
                <a:schemeClr val="tx1"/>
              </a:solidFill>
              <a:latin typeface="Arial" panose="020B0604020202020204" pitchFamily="34" charset="0"/>
              <a:cs typeface="Arial" panose="020B0604020202020204" pitchFamily="34" charset="0"/>
            </a:endParaRPr>
          </a:p>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transfer earnings obtained in the State of employment.</a:t>
            </a:r>
            <a:endParaRPr lang="es-CR" sz="2200" smtClean="0">
              <a:solidFill>
                <a:schemeClr val="tx1"/>
              </a:solidFill>
              <a:latin typeface="Arial" panose="020B0604020202020204" pitchFamily="34" charset="0"/>
              <a:cs typeface="Arial" panose="020B0604020202020204" pitchFamily="34" charset="0"/>
            </a:endParaRPr>
          </a:p>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be informed of their rights and obligations.</a:t>
            </a:r>
            <a:endParaRPr lang="es-CR" sz="2200" smtClean="0">
              <a:solidFill>
                <a:schemeClr val="tx1"/>
              </a:solidFill>
              <a:latin typeface="Arial" panose="020B0604020202020204" pitchFamily="34" charset="0"/>
              <a:cs typeface="Arial" panose="020B0604020202020204" pitchFamily="34" charset="0"/>
            </a:endParaRPr>
          </a:p>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form part of public activities in their State of origin.</a:t>
            </a:r>
            <a:endParaRPr lang="es-CR" sz="2200" smtClean="0">
              <a:solidFill>
                <a:schemeClr val="tx1"/>
              </a:solidFill>
              <a:latin typeface="Arial" panose="020B0604020202020204" pitchFamily="34" charset="0"/>
              <a:cs typeface="Arial" panose="020B0604020202020204" pitchFamily="34" charset="0"/>
            </a:endParaRPr>
          </a:p>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orientation, professional formation, and placement services.</a:t>
            </a:r>
          </a:p>
          <a:p>
            <a:pPr lvl="1">
              <a:buClr>
                <a:schemeClr val="tx1">
                  <a:lumMod val="65000"/>
                  <a:lumOff val="35000"/>
                </a:schemeClr>
              </a:buClr>
              <a:buFont typeface="Wingdings" panose="05000000000000000000" pitchFamily="2" charset="2"/>
              <a:buChar char="§"/>
            </a:pPr>
            <a:r>
              <a:rPr lang="es-CR" sz="2200" smtClean="0">
                <a:solidFill>
                  <a:schemeClr val="tx1"/>
                </a:solidFill>
                <a:latin typeface="Arial" panose="020B0604020202020204" pitchFamily="34" charset="0"/>
                <a:cs typeface="Arial" panose="020B0604020202020204" pitchFamily="34" charset="0"/>
              </a:rPr>
              <a:t>Right to protection of their families.</a:t>
            </a:r>
          </a:p>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freely choose employment.</a:t>
            </a:r>
            <a:endParaRPr lang="es-CR" sz="2200" dirty="0" smtClean="0">
              <a:solidFill>
                <a:schemeClr val="tx1"/>
              </a:solidFill>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cstate="print"/>
          <a:stretch>
            <a:fillRect/>
          </a:stretch>
        </p:blipFill>
        <p:spPr>
          <a:xfrm>
            <a:off x="9009528" y="1027906"/>
            <a:ext cx="3182471" cy="2043953"/>
          </a:xfrm>
          <a:prstGeom prst="rect">
            <a:avLst/>
          </a:prstGeom>
        </p:spPr>
      </p:pic>
    </p:spTree>
    <p:extLst>
      <p:ext uri="{BB962C8B-B14F-4D97-AF65-F5344CB8AC3E}">
        <p14:creationId xmlns:p14="http://schemas.microsoft.com/office/powerpoint/2010/main" xmlns="" val="28936475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695325" y="222250"/>
            <a:ext cx="10515600" cy="1325563"/>
          </a:xfrm>
        </p:spPr>
        <p:txBody>
          <a:bodyPr>
            <a:normAutofit/>
          </a:bodyPr>
          <a:lstStyle/>
          <a:p>
            <a:pPr algn="ctr"/>
            <a:r>
              <a:rPr lang="fr-HT" sz="3600" b="1" smtClean="0">
                <a:latin typeface="Arial" panose="020B0604020202020204" pitchFamily="34" charset="0"/>
                <a:cs typeface="Arial" panose="020B0604020202020204" pitchFamily="34" charset="0"/>
              </a:rPr>
              <a:t>UN Convention and </a:t>
            </a:r>
            <a:br>
              <a:rPr lang="fr-HT" sz="3600" b="1" smtClean="0">
                <a:latin typeface="Arial" panose="020B0604020202020204" pitchFamily="34" charset="0"/>
                <a:cs typeface="Arial" panose="020B0604020202020204" pitchFamily="34" charset="0"/>
              </a:rPr>
            </a:br>
            <a:r>
              <a:rPr lang="fr-HT" sz="3600" b="1" smtClean="0">
                <a:latin typeface="Arial" panose="020B0604020202020204" pitchFamily="34" charset="0"/>
                <a:cs typeface="Arial" panose="020B0604020202020204" pitchFamily="34" charset="0"/>
              </a:rPr>
              <a:t>ILO Conventions 97 and 143</a:t>
            </a:r>
            <a:endParaRPr lang="es-CR" sz="3600"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091425" y="1757363"/>
            <a:ext cx="10233800" cy="4776787"/>
          </a:xfrm>
        </p:spPr>
        <p:txBody>
          <a:bodyPr>
            <a:normAutofit/>
          </a:bodyPr>
          <a:lstStyle/>
          <a:p>
            <a:pPr algn="just">
              <a:defRPr/>
            </a:pPr>
            <a:r>
              <a:rPr lang="it-IT" sz="2400" smtClean="0">
                <a:solidFill>
                  <a:schemeClr val="tx1"/>
                </a:solidFill>
                <a:latin typeface="Arial" panose="020B0604020202020204" pitchFamily="34" charset="0"/>
                <a:cs typeface="Arial" panose="020B0604020202020204" pitchFamily="34" charset="0"/>
              </a:rPr>
              <a:t>The 1990 Convention is based on two ILO Conventions.</a:t>
            </a:r>
            <a:endParaRPr lang="en-US" sz="2400" smtClean="0">
              <a:solidFill>
                <a:schemeClr val="tx1"/>
              </a:solidFill>
              <a:latin typeface="Arial" panose="020B0604020202020204" pitchFamily="34" charset="0"/>
              <a:cs typeface="Arial" panose="020B0604020202020204" pitchFamily="34" charset="0"/>
            </a:endParaRPr>
          </a:p>
          <a:p>
            <a:pPr algn="just">
              <a:defRPr/>
            </a:pPr>
            <a:r>
              <a:rPr lang="en-US" sz="2400" smtClean="0">
                <a:latin typeface="Arial" panose="020B0604020202020204" pitchFamily="34" charset="0"/>
                <a:cs typeface="Arial" panose="020B0604020202020204" pitchFamily="34" charset="0"/>
              </a:rPr>
              <a:t>The three instruments have the same objectives.</a:t>
            </a:r>
            <a:endParaRPr lang="es-CR" sz="2400" smtClean="0">
              <a:solidFill>
                <a:schemeClr val="tx1"/>
              </a:solidFill>
              <a:latin typeface="Arial" panose="020B0604020202020204" pitchFamily="34" charset="0"/>
              <a:cs typeface="Arial" panose="020B0604020202020204" pitchFamily="34" charset="0"/>
            </a:endParaRPr>
          </a:p>
          <a:p>
            <a:pPr>
              <a:defRPr/>
            </a:pPr>
            <a:r>
              <a:rPr lang="es-CR" sz="2400" smtClean="0">
                <a:solidFill>
                  <a:schemeClr val="tx1"/>
                </a:solidFill>
                <a:latin typeface="Arial" panose="020B0604020202020204" pitchFamily="34" charset="0"/>
                <a:cs typeface="Arial" panose="020B0604020202020204" pitchFamily="34" charset="0"/>
              </a:rPr>
              <a:t>The three instruments </a:t>
            </a:r>
            <a:r>
              <a:rPr lang="es-CR" sz="2400" smtClean="0">
                <a:solidFill>
                  <a:schemeClr val="tx1"/>
                </a:solidFill>
                <a:latin typeface="Arial" panose="020B0604020202020204" pitchFamily="34" charset="0"/>
                <a:cs typeface="Arial" panose="020B0604020202020204" pitchFamily="34" charset="0"/>
              </a:rPr>
              <a:t>complement </a:t>
            </a:r>
            <a:r>
              <a:rPr lang="es-CR" sz="2400" smtClean="0">
                <a:solidFill>
                  <a:schemeClr val="tx1"/>
                </a:solidFill>
                <a:latin typeface="Arial" panose="020B0604020202020204" pitchFamily="34" charset="0"/>
                <a:cs typeface="Arial" panose="020B0604020202020204" pitchFamily="34" charset="0"/>
              </a:rPr>
              <a:t>each other, as there is no incompatibility among the provisions thereof.</a:t>
            </a:r>
          </a:p>
          <a:p>
            <a:pPr>
              <a:defRPr/>
            </a:pPr>
            <a:r>
              <a:rPr lang="es-CR" sz="2400" smtClean="0">
                <a:latin typeface="Arial" panose="020B0604020202020204" pitchFamily="34" charset="0"/>
                <a:cs typeface="Arial" panose="020B0604020202020204" pitchFamily="34" charset="0"/>
              </a:rPr>
              <a:t>They respond to the dual need to protect migrant workers against discrimination and to regulate labour migrations.</a:t>
            </a:r>
            <a:endParaRPr lang="es-CR" sz="2400" smtClean="0">
              <a:solidFill>
                <a:schemeClr val="tx1"/>
              </a:solidFill>
              <a:latin typeface="Arial" panose="020B0604020202020204" pitchFamily="34" charset="0"/>
              <a:cs typeface="Arial" panose="020B0604020202020204" pitchFamily="34" charset="0"/>
            </a:endParaRPr>
          </a:p>
          <a:p>
            <a:r>
              <a:rPr lang="es-CR" altLang="en-US" sz="2400" smtClean="0">
                <a:latin typeface="Arial" panose="020B0604020202020204" pitchFamily="34" charset="0"/>
                <a:cs typeface="Arial" panose="020B0604020202020204" pitchFamily="34" charset="0"/>
              </a:rPr>
              <a:t>Their provisions are directed at both the host country or country of employment and the migrant worker’s country of origin.</a:t>
            </a:r>
            <a:endParaRPr lang="en-US" altLang="en-US" sz="2400" smtClean="0">
              <a:solidFill>
                <a:schemeClr val="tx1"/>
              </a:solidFill>
              <a:latin typeface="Arial" panose="020B0604020202020204" pitchFamily="34" charset="0"/>
              <a:cs typeface="Arial" panose="020B0604020202020204" pitchFamily="34" charset="0"/>
            </a:endParaRPr>
          </a:p>
          <a:p>
            <a:r>
              <a:rPr lang="en-US" altLang="en-US" sz="2400" smtClean="0">
                <a:latin typeface="Arial" panose="020B0604020202020204" pitchFamily="34" charset="0"/>
                <a:cs typeface="Arial" panose="020B0604020202020204" pitchFamily="34" charset="0"/>
              </a:rPr>
              <a:t>They do not question the State’s sovereignty regarding its policies regulating access to its territory.</a:t>
            </a:r>
            <a:endParaRPr lang="it-IT" altLang="en-US" sz="2400" dirty="0">
              <a:solidFill>
                <a:schemeClr val="tx1"/>
              </a:solidFill>
              <a:latin typeface="Arial" panose="020B0604020202020204" pitchFamily="34" charset="0"/>
              <a:cs typeface="Arial" panose="020B0604020202020204" pitchFamily="34" charset="0"/>
            </a:endParaRPr>
          </a:p>
          <a:p>
            <a:pPr>
              <a:defRPr/>
            </a:pPr>
            <a:endParaRPr lang="it-IT" dirty="0"/>
          </a:p>
          <a:p>
            <a:endParaRPr lang="fr-HT" dirty="0" smtClean="0"/>
          </a:p>
        </p:txBody>
      </p:sp>
    </p:spTree>
    <p:extLst>
      <p:ext uri="{BB962C8B-B14F-4D97-AF65-F5344CB8AC3E}">
        <p14:creationId xmlns:p14="http://schemas.microsoft.com/office/powerpoint/2010/main" xmlns="" val="18930074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695325" y="222250"/>
            <a:ext cx="10515600" cy="1325563"/>
          </a:xfrm>
        </p:spPr>
        <p:txBody>
          <a:bodyPr>
            <a:normAutofit/>
          </a:bodyPr>
          <a:lstStyle/>
          <a:p>
            <a:pPr algn="ctr"/>
            <a:r>
              <a:rPr lang="fr-HT" sz="3600" b="1" smtClean="0">
                <a:latin typeface="Arial" panose="020B0604020202020204" pitchFamily="34" charset="0"/>
                <a:cs typeface="Arial" panose="020B0604020202020204" pitchFamily="34" charset="0"/>
              </a:rPr>
              <a:t>UN Convention and </a:t>
            </a:r>
            <a:br>
              <a:rPr lang="fr-HT" sz="3600" b="1" smtClean="0">
                <a:latin typeface="Arial" panose="020B0604020202020204" pitchFamily="34" charset="0"/>
                <a:cs typeface="Arial" panose="020B0604020202020204" pitchFamily="34" charset="0"/>
              </a:rPr>
            </a:br>
            <a:r>
              <a:rPr lang="fr-HT" sz="3600" b="1" smtClean="0">
                <a:latin typeface="Arial" panose="020B0604020202020204" pitchFamily="34" charset="0"/>
                <a:cs typeface="Arial" panose="020B0604020202020204" pitchFamily="34" charset="0"/>
              </a:rPr>
              <a:t>ILO Conventions 97 and 143</a:t>
            </a:r>
            <a:endParaRPr lang="es-CR" sz="3600" b="1" dirty="0">
              <a:solidFill>
                <a:schemeClr val="tx1"/>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09898" y="1756785"/>
            <a:ext cx="10233800" cy="4491037"/>
          </a:xfrm>
        </p:spPr>
        <p:txBody>
          <a:bodyPr>
            <a:normAutofit/>
          </a:bodyPr>
          <a:lstStyle/>
          <a:p>
            <a:r>
              <a:rPr lang="it-IT" altLang="en-US" sz="2400" smtClean="0">
                <a:solidFill>
                  <a:schemeClr val="tx1"/>
                </a:solidFill>
                <a:latin typeface="Arial" panose="020B0604020202020204" pitchFamily="34" charset="0"/>
                <a:cs typeface="Arial" panose="020B0604020202020204" pitchFamily="34" charset="0"/>
              </a:rPr>
              <a:t>The three instruments share common </a:t>
            </a:r>
            <a:r>
              <a:rPr lang="it-IT" altLang="en-US" sz="2400" smtClean="0">
                <a:solidFill>
                  <a:schemeClr val="tx1"/>
                </a:solidFill>
                <a:latin typeface="Arial" panose="020B0604020202020204" pitchFamily="34" charset="0"/>
                <a:cs typeface="Arial" panose="020B0604020202020204" pitchFamily="34" charset="0"/>
              </a:rPr>
              <a:t>principles and complement </a:t>
            </a:r>
            <a:br>
              <a:rPr lang="it-IT" altLang="en-US" sz="2400" smtClean="0">
                <a:solidFill>
                  <a:schemeClr val="tx1"/>
                </a:solidFill>
                <a:latin typeface="Arial" panose="020B0604020202020204" pitchFamily="34" charset="0"/>
                <a:cs typeface="Arial" panose="020B0604020202020204" pitchFamily="34" charset="0"/>
              </a:rPr>
            </a:br>
            <a:r>
              <a:rPr lang="it-IT" altLang="en-US" sz="2400" smtClean="0">
                <a:solidFill>
                  <a:schemeClr val="tx1"/>
                </a:solidFill>
                <a:latin typeface="Arial" panose="020B0604020202020204" pitchFamily="34" charset="0"/>
                <a:cs typeface="Arial" panose="020B0604020202020204" pitchFamily="34" charset="0"/>
              </a:rPr>
              <a:t>each other.</a:t>
            </a:r>
            <a:endParaRPr lang="en-US" altLang="en-US" sz="2400" smtClean="0">
              <a:solidFill>
                <a:schemeClr val="tx1"/>
              </a:solidFill>
              <a:latin typeface="Arial" panose="020B0604020202020204" pitchFamily="34" charset="0"/>
              <a:cs typeface="Arial" panose="020B0604020202020204" pitchFamily="34" charset="0"/>
            </a:endParaRPr>
          </a:p>
          <a:p>
            <a:r>
              <a:rPr lang="en-US" altLang="en-US" sz="2400" smtClean="0">
                <a:latin typeface="Arial" panose="020B0604020202020204" pitchFamily="34" charset="0"/>
                <a:cs typeface="Arial" panose="020B0604020202020204" pitchFamily="34" charset="0"/>
              </a:rPr>
              <a:t>The 1990 Convention has a broader definition of ‘migrant worker.’</a:t>
            </a:r>
            <a:endParaRPr lang="es-CR" altLang="en-US" sz="2400" smtClean="0">
              <a:solidFill>
                <a:schemeClr val="tx1"/>
              </a:solidFill>
              <a:latin typeface="Arial" panose="020B0604020202020204" pitchFamily="34" charset="0"/>
              <a:cs typeface="Arial" panose="020B0604020202020204" pitchFamily="34" charset="0"/>
            </a:endParaRPr>
          </a:p>
          <a:p>
            <a:r>
              <a:rPr lang="es-CR" altLang="en-US" sz="2400" smtClean="0">
                <a:latin typeface="Arial" panose="020B0604020202020204" pitchFamily="34" charset="0"/>
                <a:cs typeface="Arial" panose="020B0604020202020204" pitchFamily="34" charset="0"/>
              </a:rPr>
              <a:t>Has more detailed provisions regarding the fundamental rights of workers with irregular status.</a:t>
            </a:r>
            <a:endParaRPr lang="es-CR" altLang="en-US" sz="2400" smtClean="0">
              <a:solidFill>
                <a:schemeClr val="tx1"/>
              </a:solidFill>
              <a:latin typeface="Arial" panose="020B0604020202020204" pitchFamily="34" charset="0"/>
              <a:cs typeface="Arial" panose="020B0604020202020204" pitchFamily="34" charset="0"/>
            </a:endParaRPr>
          </a:p>
          <a:p>
            <a:r>
              <a:rPr lang="es-CR" altLang="en-US" sz="2400" smtClean="0">
                <a:latin typeface="Arial" panose="020B0604020202020204" pitchFamily="34" charset="0"/>
                <a:cs typeface="Arial" panose="020B0604020202020204" pitchFamily="34" charset="0"/>
              </a:rPr>
              <a:t>Application of the ILO Conventions requires tripartite consultations.</a:t>
            </a:r>
            <a:endParaRPr lang="es-CR" altLang="en-US" sz="2400" smtClean="0">
              <a:solidFill>
                <a:schemeClr val="tx1"/>
              </a:solidFill>
              <a:latin typeface="Arial" panose="020B0604020202020204" pitchFamily="34" charset="0"/>
              <a:cs typeface="Arial" panose="020B0604020202020204" pitchFamily="34" charset="0"/>
            </a:endParaRPr>
          </a:p>
          <a:p>
            <a:r>
              <a:rPr lang="es-CR" altLang="en-US" sz="2400" smtClean="0">
                <a:latin typeface="Arial" panose="020B0604020202020204" pitchFamily="34" charset="0"/>
                <a:cs typeface="Arial" panose="020B0604020202020204" pitchFamily="34" charset="0"/>
              </a:rPr>
              <a:t>Convention No. 97 sets forth the principle that public recruiting and placement services should be free of charge.</a:t>
            </a:r>
            <a:endParaRPr lang="es-CR" altLang="en-US" sz="2400" dirty="0" smtClean="0">
              <a:solidFill>
                <a:schemeClr val="tx1"/>
              </a:solidFill>
              <a:latin typeface="Arial" panose="020B0604020202020204" pitchFamily="34" charset="0"/>
              <a:cs typeface="Arial" panose="020B0604020202020204" pitchFamily="34" charset="0"/>
            </a:endParaRPr>
          </a:p>
          <a:p>
            <a:pPr marL="0" indent="0" algn="r">
              <a:buNone/>
            </a:pPr>
            <a:endParaRPr lang="es-ES" sz="2400" dirty="0">
              <a:solidFill>
                <a:schemeClr val="tx1"/>
              </a:solidFill>
              <a:latin typeface="Arial" panose="020B0604020202020204" pitchFamily="34" charset="0"/>
              <a:cs typeface="Arial" panose="020B0604020202020204" pitchFamily="34" charset="0"/>
            </a:endParaRPr>
          </a:p>
          <a:p>
            <a:endParaRPr lang="it-IT" altLang="en-US" sz="2400" dirty="0">
              <a:solidFill>
                <a:schemeClr val="tx1"/>
              </a:solidFill>
              <a:latin typeface="Arial" panose="020B0604020202020204" pitchFamily="34" charset="0"/>
              <a:cs typeface="Arial" panose="020B0604020202020204" pitchFamily="34" charset="0"/>
            </a:endParaRPr>
          </a:p>
          <a:p>
            <a:endParaRPr lang="fr-HT" dirty="0" smtClean="0"/>
          </a:p>
        </p:txBody>
      </p:sp>
    </p:spTree>
    <p:extLst>
      <p:ext uri="{BB962C8B-B14F-4D97-AF65-F5344CB8AC3E}">
        <p14:creationId xmlns:p14="http://schemas.microsoft.com/office/powerpoint/2010/main" xmlns="" val="32411076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19536" y="1767840"/>
            <a:ext cx="8280920" cy="2885296"/>
          </a:xfrm>
        </p:spPr>
        <p:txBody>
          <a:bodyPr>
            <a:normAutofit/>
          </a:bodyPr>
          <a:lstStyle/>
          <a:p>
            <a:r>
              <a:rPr lang="es-CR" b="1" dirty="0" smtClean="0">
                <a:solidFill>
                  <a:srgbClr val="002060"/>
                </a:solidFill>
              </a:rPr>
              <a:t/>
            </a:r>
            <a:br>
              <a:rPr lang="es-CR" b="1" dirty="0" smtClean="0">
                <a:solidFill>
                  <a:srgbClr val="002060"/>
                </a:solidFill>
              </a:rPr>
            </a:br>
            <a:endParaRPr lang="en-GB" b="1" dirty="0">
              <a:solidFill>
                <a:srgbClr val="002060"/>
              </a:solidFill>
            </a:endParaRPr>
          </a:p>
        </p:txBody>
      </p:sp>
      <p:sp>
        <p:nvSpPr>
          <p:cNvPr id="7" name="TextBox 6"/>
          <p:cNvSpPr txBox="1"/>
          <p:nvPr/>
        </p:nvSpPr>
        <p:spPr>
          <a:xfrm>
            <a:off x="1989346" y="267170"/>
            <a:ext cx="7939745" cy="892552"/>
          </a:xfrm>
          <a:prstGeom prst="rect">
            <a:avLst/>
          </a:prstGeom>
          <a:noFill/>
        </p:spPr>
        <p:txBody>
          <a:bodyPr wrap="square" rtlCol="0">
            <a:spAutoFit/>
          </a:bodyPr>
          <a:lstStyle/>
          <a:p>
            <a:pPr algn="ctr"/>
            <a:r>
              <a:rPr lang="es-CR" sz="2600" b="1" smtClean="0">
                <a:solidFill>
                  <a:schemeClr val="tx2">
                    <a:lumMod val="75000"/>
                  </a:schemeClr>
                </a:solidFill>
                <a:cs typeface="Times New Roman"/>
              </a:rPr>
              <a:t>Ratifications of Convention No. </a:t>
            </a:r>
            <a:r>
              <a:rPr lang="es-CR" sz="2600" b="1" dirty="0">
                <a:solidFill>
                  <a:schemeClr val="tx2">
                    <a:lumMod val="75000"/>
                  </a:schemeClr>
                </a:solidFill>
                <a:cs typeface="Times New Roman"/>
              </a:rPr>
              <a:t>97 </a:t>
            </a:r>
          </a:p>
          <a:p>
            <a:pPr algn="ctr"/>
            <a:r>
              <a:rPr lang="es-CR" sz="2600" b="1" dirty="0">
                <a:solidFill>
                  <a:srgbClr val="FF0000"/>
                </a:solidFill>
                <a:cs typeface="Times New Roman"/>
              </a:rPr>
              <a:t>(</a:t>
            </a:r>
            <a:r>
              <a:rPr lang="es-CR" sz="2600" b="1">
                <a:solidFill>
                  <a:srgbClr val="FF0000"/>
                </a:solidFill>
                <a:cs typeface="Times New Roman"/>
              </a:rPr>
              <a:t>49 </a:t>
            </a:r>
            <a:r>
              <a:rPr lang="es-CR" sz="2600" b="1" smtClean="0">
                <a:solidFill>
                  <a:srgbClr val="FF0000"/>
                </a:solidFill>
                <a:cs typeface="Times New Roman"/>
              </a:rPr>
              <a:t>Ratifications</a:t>
            </a:r>
            <a:r>
              <a:rPr lang="es-CR" sz="2600" b="1" dirty="0">
                <a:solidFill>
                  <a:srgbClr val="FF0000"/>
                </a:solidFill>
                <a:cs typeface="Times New Roman"/>
              </a:rPr>
              <a:t>)</a:t>
            </a:r>
            <a:endParaRPr lang="en-GB" sz="2600" b="1" dirty="0">
              <a:solidFill>
                <a:srgbClr val="FF0000"/>
              </a:solidFill>
              <a:cs typeface="Times New Roman"/>
            </a:endParaRPr>
          </a:p>
        </p:txBody>
      </p:sp>
      <p:sp>
        <p:nvSpPr>
          <p:cNvPr id="9" name="Rectangle 1"/>
          <p:cNvSpPr>
            <a:spLocks noChangeArrowheads="1"/>
          </p:cNvSpPr>
          <p:nvPr/>
        </p:nvSpPr>
        <p:spPr bwMode="auto">
          <a:xfrm>
            <a:off x="4354514" y="1240524"/>
            <a:ext cx="184731"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tLang="en-US">
                <a:latin typeface="Arial" pitchFamily="34" charset="0"/>
                <a:cs typeface="Arial" pitchFamily="34" charset="0"/>
              </a:rPr>
              <a:t/>
            </a:r>
            <a:br>
              <a:rPr lang="en-US" altLang="en-US">
                <a:latin typeface="Arial" pitchFamily="34" charset="0"/>
                <a:cs typeface="Arial" pitchFamily="34" charset="0"/>
              </a:rPr>
            </a:br>
            <a:endParaRPr lang="en-US" altLang="en-US">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xmlns="" val="1536469586"/>
              </p:ext>
            </p:extLst>
          </p:nvPr>
        </p:nvGraphicFramePr>
        <p:xfrm>
          <a:off x="4693568" y="1240524"/>
          <a:ext cx="2520280" cy="5167641"/>
        </p:xfrm>
        <a:graphic>
          <a:graphicData uri="http://schemas.openxmlformats.org/drawingml/2006/table">
            <a:tbl>
              <a:tblPr/>
              <a:tblGrid>
                <a:gridCol w="2520280"/>
              </a:tblGrid>
              <a:tr h="286495">
                <a:tc>
                  <a:txBody>
                    <a:bodyPr/>
                    <a:lstStyle/>
                    <a:p>
                      <a:pPr algn="l" fontAlgn="t"/>
                      <a:r>
                        <a:rPr lang="en-GB" sz="1800" b="1" u="sng" smtClean="0">
                          <a:effectLst/>
                        </a:rPr>
                        <a:t>Country</a:t>
                      </a:r>
                      <a:endParaRPr lang="en-GB" sz="1800" b="1" u="sng" dirty="0">
                        <a:effectLst/>
                      </a:endParaRPr>
                    </a:p>
                  </a:txBody>
                  <a:tcPr marL="6355" marR="6355" marT="7626" marB="6355">
                    <a:lnL>
                      <a:noFill/>
                    </a:lnL>
                    <a:lnR>
                      <a:noFill/>
                    </a:lnR>
                    <a:lnT w="2857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EEEEE"/>
                    </a:solidFill>
                  </a:tcPr>
                </a:tc>
              </a:tr>
              <a:tr h="246482">
                <a:tc>
                  <a:txBody>
                    <a:bodyPr/>
                    <a:lstStyle/>
                    <a:p>
                      <a:pPr marL="0" marR="0" fontAlgn="t">
                        <a:spcBef>
                          <a:spcPts val="0"/>
                        </a:spcBef>
                        <a:spcAft>
                          <a:spcPts val="0"/>
                        </a:spcAft>
                      </a:pPr>
                      <a:r>
                        <a:rPr lang="es-ES" sz="1800" b="1" u="none" kern="1200" baseline="0">
                          <a:solidFill>
                            <a:schemeClr val="tx1"/>
                          </a:solidFill>
                          <a:latin typeface="Calibri"/>
                          <a:ea typeface="Times New Roman"/>
                          <a:cs typeface="Calibri"/>
                        </a:rPr>
                        <a:t>France</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46482">
                <a:tc>
                  <a:txBody>
                    <a:bodyPr/>
                    <a:lstStyle/>
                    <a:p>
                      <a:pPr marL="0" marR="0" fontAlgn="t">
                        <a:spcBef>
                          <a:spcPts val="0"/>
                        </a:spcBef>
                        <a:spcAft>
                          <a:spcPts val="0"/>
                        </a:spcAft>
                      </a:pPr>
                      <a:r>
                        <a:rPr lang="en-GB" sz="1800" b="1" u="none" kern="1200" baseline="0">
                          <a:solidFill>
                            <a:schemeClr val="tx1"/>
                          </a:solidFill>
                          <a:latin typeface="Calibri"/>
                          <a:ea typeface="Times New Roman"/>
                          <a:cs typeface="Calibri"/>
                        </a:rPr>
                        <a:t>Germany </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46482">
                <a:tc>
                  <a:txBody>
                    <a:bodyPr/>
                    <a:lstStyle/>
                    <a:p>
                      <a:pPr marL="0" marR="0" fontAlgn="t">
                        <a:spcBef>
                          <a:spcPts val="0"/>
                        </a:spcBef>
                        <a:spcAft>
                          <a:spcPts val="0"/>
                        </a:spcAft>
                      </a:pPr>
                      <a:r>
                        <a:rPr lang="en-GB" sz="1800" b="1" u="none" kern="1200" baseline="0" smtClean="0">
                          <a:solidFill>
                            <a:schemeClr val="tx1"/>
                          </a:solidFill>
                          <a:latin typeface="+mn-lt"/>
                          <a:ea typeface="Calibri"/>
                          <a:cs typeface="Calibri"/>
                        </a:rPr>
                        <a:t>Grenada</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46482">
                <a:tc>
                  <a:txBody>
                    <a:bodyPr/>
                    <a:lstStyle/>
                    <a:p>
                      <a:pPr marL="0" marR="0" fontAlgn="t">
                        <a:spcBef>
                          <a:spcPts val="0"/>
                        </a:spcBef>
                        <a:spcAft>
                          <a:spcPts val="0"/>
                        </a:spcAft>
                      </a:pPr>
                      <a:r>
                        <a:rPr lang="en-GB" sz="1800" b="1" u="none" kern="1200" baseline="0" smtClean="0">
                          <a:solidFill>
                            <a:schemeClr val="tx1"/>
                          </a:solidFill>
                          <a:latin typeface="+mn-lt"/>
                          <a:ea typeface="Calibri"/>
                          <a:cs typeface="Calibri"/>
                        </a:rPr>
                        <a:t>Guatemala</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46482">
                <a:tc>
                  <a:txBody>
                    <a:bodyPr/>
                    <a:lstStyle/>
                    <a:p>
                      <a:pPr marL="0" marR="0" fontAlgn="t">
                        <a:spcBef>
                          <a:spcPts val="0"/>
                        </a:spcBef>
                        <a:spcAft>
                          <a:spcPts val="0"/>
                        </a:spcAft>
                      </a:pPr>
                      <a:r>
                        <a:rPr lang="en-GB" sz="1800" b="1" u="none" kern="1200" baseline="0" smtClean="0">
                          <a:solidFill>
                            <a:schemeClr val="tx1"/>
                          </a:solidFill>
                          <a:latin typeface="+mn-lt"/>
                          <a:ea typeface="Calibri"/>
                          <a:cs typeface="Calibri"/>
                        </a:rPr>
                        <a:t>Guyana</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46482">
                <a:tc>
                  <a:txBody>
                    <a:bodyPr/>
                    <a:lstStyle/>
                    <a:p>
                      <a:pPr marL="0" marR="0" fontAlgn="t">
                        <a:spcBef>
                          <a:spcPts val="0"/>
                        </a:spcBef>
                        <a:spcAft>
                          <a:spcPts val="0"/>
                        </a:spcAft>
                      </a:pPr>
                      <a:r>
                        <a:rPr lang="en-GB" sz="1800" b="1" u="none" kern="1200" baseline="0">
                          <a:solidFill>
                            <a:schemeClr val="tx1"/>
                          </a:solidFill>
                          <a:latin typeface="Calibri"/>
                          <a:ea typeface="Times New Roman"/>
                          <a:cs typeface="Calibri"/>
                        </a:rPr>
                        <a:t>Holland</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46482">
                <a:tc>
                  <a:txBody>
                    <a:bodyPr/>
                    <a:lstStyle/>
                    <a:p>
                      <a:pPr marL="0" marR="0" fontAlgn="t">
                        <a:spcBef>
                          <a:spcPts val="0"/>
                        </a:spcBef>
                        <a:spcAft>
                          <a:spcPts val="0"/>
                        </a:spcAft>
                      </a:pPr>
                      <a:r>
                        <a:rPr lang="en-GB" sz="1800" b="1" u="none" kern="1200" baseline="0" smtClean="0">
                          <a:solidFill>
                            <a:schemeClr val="tx1"/>
                          </a:solidFill>
                          <a:latin typeface="+mn-lt"/>
                          <a:ea typeface="Calibri"/>
                          <a:cs typeface="Calibri"/>
                        </a:rPr>
                        <a:t>Israel</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46482">
                <a:tc>
                  <a:txBody>
                    <a:bodyPr/>
                    <a:lstStyle/>
                    <a:p>
                      <a:pPr marL="0" marR="0" fontAlgn="t">
                        <a:spcBef>
                          <a:spcPts val="0"/>
                        </a:spcBef>
                        <a:spcAft>
                          <a:spcPts val="0"/>
                        </a:spcAft>
                      </a:pPr>
                      <a:r>
                        <a:rPr lang="en-GB" sz="1800" b="1" u="none" kern="1200" baseline="0">
                          <a:solidFill>
                            <a:schemeClr val="tx1"/>
                          </a:solidFill>
                          <a:latin typeface="Calibri"/>
                          <a:ea typeface="Times New Roman"/>
                          <a:cs typeface="Calibri"/>
                        </a:rPr>
                        <a:t>Italy </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46482">
                <a:tc>
                  <a:txBody>
                    <a:bodyPr/>
                    <a:lstStyle/>
                    <a:p>
                      <a:pPr marL="0" marR="0" fontAlgn="t">
                        <a:spcBef>
                          <a:spcPts val="0"/>
                        </a:spcBef>
                        <a:spcAft>
                          <a:spcPts val="0"/>
                        </a:spcAft>
                      </a:pPr>
                      <a:r>
                        <a:rPr lang="en-GB" sz="1800" b="1" u="none" kern="1200" baseline="0" smtClean="0">
                          <a:solidFill>
                            <a:schemeClr val="tx1"/>
                          </a:solidFill>
                          <a:latin typeface="+mn-lt"/>
                          <a:ea typeface="Calibri"/>
                          <a:cs typeface="Calibri"/>
                        </a:rPr>
                        <a:t>Jamaica</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46482">
                <a:tc>
                  <a:txBody>
                    <a:bodyPr/>
                    <a:lstStyle/>
                    <a:p>
                      <a:pPr marL="0" marR="0" fontAlgn="t">
                        <a:spcBef>
                          <a:spcPts val="0"/>
                        </a:spcBef>
                        <a:spcAft>
                          <a:spcPts val="0"/>
                        </a:spcAft>
                      </a:pPr>
                      <a:r>
                        <a:rPr lang="en-GB" sz="1800" b="1" u="none" kern="1200" baseline="0" smtClean="0">
                          <a:solidFill>
                            <a:schemeClr val="tx1"/>
                          </a:solidFill>
                          <a:latin typeface="+mn-lt"/>
                          <a:ea typeface="Calibri"/>
                          <a:cs typeface="Calibri"/>
                        </a:rPr>
                        <a:t>Kenya</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46482">
                <a:tc>
                  <a:txBody>
                    <a:bodyPr/>
                    <a:lstStyle/>
                    <a:p>
                      <a:pPr marL="0" marR="0" fontAlgn="t">
                        <a:spcBef>
                          <a:spcPts val="0"/>
                        </a:spcBef>
                        <a:spcAft>
                          <a:spcPts val="0"/>
                        </a:spcAft>
                      </a:pPr>
                      <a:r>
                        <a:rPr lang="en-GB" sz="1800" b="1" u="none" kern="1200" baseline="0" smtClean="0">
                          <a:solidFill>
                            <a:schemeClr val="tx1"/>
                          </a:solidFill>
                          <a:latin typeface="+mn-lt"/>
                          <a:ea typeface="Calibri"/>
                          <a:cs typeface="Calibri"/>
                        </a:rPr>
                        <a:t>Krygyzstan</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chemeClr val="bg1"/>
                    </a:solidFill>
                  </a:tcPr>
                </a:tc>
              </a:tr>
              <a:tr h="246482">
                <a:tc>
                  <a:txBody>
                    <a:bodyPr/>
                    <a:lstStyle/>
                    <a:p>
                      <a:pPr marL="0" marR="0" fontAlgn="t">
                        <a:spcBef>
                          <a:spcPts val="0"/>
                        </a:spcBef>
                        <a:spcAft>
                          <a:spcPts val="0"/>
                        </a:spcAft>
                      </a:pPr>
                      <a:r>
                        <a:rPr lang="en-GB" sz="1800" b="1" u="none" kern="1200" baseline="0" smtClean="0">
                          <a:solidFill>
                            <a:schemeClr val="tx1"/>
                          </a:solidFill>
                          <a:latin typeface="+mn-lt"/>
                          <a:ea typeface="Times New Roman"/>
                          <a:cs typeface="Calibri"/>
                        </a:rPr>
                        <a:t>Madagascar</a:t>
                      </a:r>
                      <a:r>
                        <a:rPr lang="es-ES" sz="1800" b="1" u="none" kern="1200" baseline="0" smtClean="0">
                          <a:solidFill>
                            <a:schemeClr val="tx1"/>
                          </a:solidFill>
                          <a:latin typeface="Calibri"/>
                          <a:ea typeface="Times New Roman"/>
                          <a:cs typeface="Calibri"/>
                        </a:rPr>
                        <a:t> </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46482">
                <a:tc>
                  <a:txBody>
                    <a:bodyPr/>
                    <a:lstStyle/>
                    <a:p>
                      <a:pPr marL="0" marR="0" fontAlgn="t">
                        <a:spcBef>
                          <a:spcPts val="0"/>
                        </a:spcBef>
                        <a:spcAft>
                          <a:spcPts val="0"/>
                        </a:spcAft>
                      </a:pPr>
                      <a:r>
                        <a:rPr lang="en-GB" sz="1800" b="1" u="none" kern="1200" baseline="0" smtClean="0">
                          <a:solidFill>
                            <a:schemeClr val="tx1"/>
                          </a:solidFill>
                          <a:latin typeface="+mn-lt"/>
                          <a:ea typeface="Calibri"/>
                          <a:cs typeface="Calibri"/>
                        </a:rPr>
                        <a:t>Malawi</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46482">
                <a:tc>
                  <a:txBody>
                    <a:bodyPr/>
                    <a:lstStyle/>
                    <a:p>
                      <a:pPr marL="0" marR="0" fontAlgn="t">
                        <a:spcBef>
                          <a:spcPts val="0"/>
                        </a:spcBef>
                        <a:spcAft>
                          <a:spcPts val="0"/>
                        </a:spcAft>
                      </a:pPr>
                      <a:r>
                        <a:rPr lang="en-US" sz="1800" b="1" u="none" baseline="0">
                          <a:solidFill>
                            <a:schemeClr val="tx1"/>
                          </a:solidFill>
                          <a:latin typeface="Calibri"/>
                          <a:ea typeface="Times New Roman"/>
                          <a:cs typeface="Calibri"/>
                        </a:rPr>
                        <a:t>Malaysia</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46482">
                <a:tc>
                  <a:txBody>
                    <a:bodyPr/>
                    <a:lstStyle/>
                    <a:p>
                      <a:pPr marL="0" marR="0" fontAlgn="t">
                        <a:spcBef>
                          <a:spcPts val="0"/>
                        </a:spcBef>
                        <a:spcAft>
                          <a:spcPts val="0"/>
                        </a:spcAft>
                      </a:pPr>
                      <a:r>
                        <a:rPr lang="es-ES" sz="1800" b="1" u="none" kern="1200" baseline="0">
                          <a:solidFill>
                            <a:schemeClr val="tx1"/>
                          </a:solidFill>
                          <a:latin typeface="Calibri"/>
                          <a:ea typeface="Times New Roman"/>
                          <a:cs typeface="Calibri"/>
                        </a:rPr>
                        <a:t>Mauritius </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46482">
                <a:tc>
                  <a:txBody>
                    <a:bodyPr/>
                    <a:lstStyle/>
                    <a:p>
                      <a:pPr marL="0" marR="0" fontAlgn="t">
                        <a:spcBef>
                          <a:spcPts val="0"/>
                        </a:spcBef>
                        <a:spcAft>
                          <a:spcPts val="0"/>
                        </a:spcAft>
                      </a:pPr>
                      <a:r>
                        <a:rPr lang="en-GB" sz="1800" b="1" u="none" kern="1200" baseline="0" smtClean="0">
                          <a:solidFill>
                            <a:schemeClr val="tx1"/>
                          </a:solidFill>
                          <a:latin typeface="+mn-lt"/>
                          <a:ea typeface="Times New Roman"/>
                          <a:cs typeface="Calibri"/>
                        </a:rPr>
                        <a:t>Moldova</a:t>
                      </a:r>
                      <a:r>
                        <a:rPr lang="en-GB" sz="1800" b="1" u="none" kern="1200" baseline="0" smtClean="0">
                          <a:solidFill>
                            <a:schemeClr val="tx1"/>
                          </a:solidFill>
                          <a:latin typeface="Calibri"/>
                          <a:ea typeface="Times New Roman"/>
                          <a:cs typeface="Calibri"/>
                        </a:rPr>
                        <a:t> </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46482">
                <a:tc>
                  <a:txBody>
                    <a:bodyPr/>
                    <a:lstStyle/>
                    <a:p>
                      <a:pPr marL="0" marR="0" fontAlgn="t">
                        <a:spcBef>
                          <a:spcPts val="0"/>
                        </a:spcBef>
                        <a:spcAft>
                          <a:spcPts val="0"/>
                        </a:spcAft>
                      </a:pPr>
                      <a:r>
                        <a:rPr lang="en-GB" sz="1800" b="1" u="none" kern="1200" baseline="0" smtClean="0">
                          <a:solidFill>
                            <a:schemeClr val="tx1"/>
                          </a:solidFill>
                          <a:latin typeface="+mn-lt"/>
                          <a:ea typeface="Calibri"/>
                          <a:cs typeface="Calibri"/>
                        </a:rPr>
                        <a:t>New Zealand</a:t>
                      </a:r>
                      <a:endParaRPr lang="en-US" sz="1100" u="none" baseline="0">
                        <a:solidFill>
                          <a:schemeClr val="tx1"/>
                        </a:solidFill>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xmlns="" val="3588266358"/>
              </p:ext>
            </p:extLst>
          </p:nvPr>
        </p:nvGraphicFramePr>
        <p:xfrm>
          <a:off x="1264023" y="1235865"/>
          <a:ext cx="2463516" cy="4929075"/>
        </p:xfrm>
        <a:graphic>
          <a:graphicData uri="http://schemas.openxmlformats.org/drawingml/2006/table">
            <a:tbl>
              <a:tblPr/>
              <a:tblGrid>
                <a:gridCol w="2425406"/>
                <a:gridCol w="38110"/>
              </a:tblGrid>
              <a:tr h="304221">
                <a:tc>
                  <a:txBody>
                    <a:bodyPr/>
                    <a:lstStyle/>
                    <a:p>
                      <a:pPr algn="l" fontAlgn="t"/>
                      <a:r>
                        <a:rPr lang="en-GB" sz="1800" b="1" u="sng" smtClean="0">
                          <a:solidFill>
                            <a:schemeClr val="tx1"/>
                          </a:solidFill>
                          <a:effectLst/>
                        </a:rPr>
                        <a:t>Country</a:t>
                      </a:r>
                      <a:endParaRPr lang="en-GB" sz="1800" b="1" u="sng" dirty="0">
                        <a:solidFill>
                          <a:schemeClr val="tx1"/>
                        </a:solidFill>
                        <a:effectLst/>
                      </a:endParaRPr>
                    </a:p>
                  </a:txBody>
                  <a:tcPr marL="6355" marR="6355" marT="7626" marB="6355">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c>
                  <a:txBody>
                    <a:bodyPr/>
                    <a:lstStyle/>
                    <a:p>
                      <a:endParaRPr lang="en-US"/>
                    </a:p>
                  </a:txBody>
                  <a:tcPr marL="6355" marR="6355" marT="7626" marB="6355">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r>
              <a:tr h="304221">
                <a:tc>
                  <a:txBody>
                    <a:bodyPr/>
                    <a:lstStyle/>
                    <a:p>
                      <a:pPr marL="0" marR="0" fontAlgn="t">
                        <a:spcBef>
                          <a:spcPts val="0"/>
                        </a:spcBef>
                        <a:spcAft>
                          <a:spcPts val="0"/>
                        </a:spcAft>
                      </a:pPr>
                      <a:r>
                        <a:rPr lang="en-GB" sz="1800" b="1" kern="1200">
                          <a:latin typeface="Calibri"/>
                          <a:ea typeface="Times New Roman"/>
                          <a:cs typeface="Calibri"/>
                        </a:rPr>
                        <a:t>Albania </a:t>
                      </a:r>
                      <a:endParaRPr lang="en-US" sz="1100">
                        <a:latin typeface="Calibri"/>
                        <a:ea typeface="Calibri"/>
                        <a:cs typeface="Times New Roman"/>
                      </a:endParaRPr>
                    </a:p>
                  </a:txBody>
                  <a:tcPr marL="6350" marR="6350" marT="6350" marB="6350">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c>
                  <a:txBody>
                    <a:bodyPr/>
                    <a:lstStyle/>
                    <a:p>
                      <a:pPr marL="0" marR="0">
                        <a:spcBef>
                          <a:spcPts val="0"/>
                        </a:spcBef>
                        <a:spcAft>
                          <a:spcPts val="0"/>
                        </a:spcAft>
                      </a:pPr>
                      <a:r>
                        <a:rPr lang="en-US" sz="1100">
                          <a:latin typeface="Calibri"/>
                          <a:ea typeface="Calibri"/>
                          <a:cs typeface="Times New Roman"/>
                        </a:rPr>
                        <a:t> </a:t>
                      </a:r>
                    </a:p>
                  </a:txBody>
                  <a:tcPr marL="0" marR="0" marT="0" marB="0" anchor="ctr">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r>
              <a:tr h="304221">
                <a:tc>
                  <a:txBody>
                    <a:bodyPr/>
                    <a:lstStyle/>
                    <a:p>
                      <a:pPr marL="0" marR="0" fontAlgn="t">
                        <a:spcBef>
                          <a:spcPts val="0"/>
                        </a:spcBef>
                        <a:spcAft>
                          <a:spcPts val="0"/>
                        </a:spcAft>
                      </a:pPr>
                      <a:r>
                        <a:rPr lang="es-ES" sz="1800" b="1" kern="1200">
                          <a:latin typeface="Calibri"/>
                          <a:ea typeface="Times New Roman"/>
                          <a:cs typeface="Calibri"/>
                        </a:rPr>
                        <a:t>Algiers</a:t>
                      </a:r>
                      <a:r>
                        <a:rPr lang="es-ES" sz="1100" kern="1200">
                          <a:latin typeface="Calibri"/>
                          <a:ea typeface="Calibri"/>
                          <a:cs typeface="Times New Roman"/>
                        </a:rPr>
                        <a:t> </a:t>
                      </a:r>
                      <a:endParaRPr lang="en-US" sz="1100">
                        <a:latin typeface="Calibri"/>
                        <a:ea typeface="Calibri"/>
                        <a:cs typeface="Times New Roman"/>
                      </a:endParaRPr>
                    </a:p>
                  </a:txBody>
                  <a:tcPr marL="6350" marR="6350" marT="6350" marB="6350">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c>
                  <a:txBody>
                    <a:bodyPr/>
                    <a:lstStyle/>
                    <a:p>
                      <a:pPr marL="0" marR="0">
                        <a:spcBef>
                          <a:spcPts val="0"/>
                        </a:spcBef>
                        <a:spcAft>
                          <a:spcPts val="0"/>
                        </a:spcAft>
                      </a:pPr>
                      <a:r>
                        <a:rPr lang="en-US" sz="1100">
                          <a:latin typeface="Calibri"/>
                          <a:ea typeface="Calibri"/>
                          <a:cs typeface="Times New Roman"/>
                        </a:rPr>
                        <a:t> </a:t>
                      </a:r>
                    </a:p>
                  </a:txBody>
                  <a:tcPr marL="0" marR="0" marT="0" marB="0" anchor="ctr">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r>
              <a:tr h="304221">
                <a:tc>
                  <a:txBody>
                    <a:bodyPr/>
                    <a:lstStyle/>
                    <a:p>
                      <a:pPr marL="0" marR="0" fontAlgn="t">
                        <a:spcBef>
                          <a:spcPts val="0"/>
                        </a:spcBef>
                        <a:spcAft>
                          <a:spcPts val="0"/>
                        </a:spcAft>
                      </a:pPr>
                      <a:r>
                        <a:rPr lang="en-GB" sz="1800" b="1" kern="1200" smtClean="0">
                          <a:latin typeface="+mn-lt"/>
                          <a:ea typeface="Times New Roman"/>
                          <a:cs typeface="Calibri"/>
                        </a:rPr>
                        <a:t>Armenia</a:t>
                      </a:r>
                      <a:endParaRPr lang="en-US" sz="1100">
                        <a:latin typeface="Calibri"/>
                        <a:ea typeface="Calibri"/>
                        <a:cs typeface="Times New Roman"/>
                      </a:endParaRPr>
                    </a:p>
                  </a:txBody>
                  <a:tcPr marL="6350" marR="6350" marT="6350" marB="6350">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c>
                  <a:txBody>
                    <a:bodyPr/>
                    <a:lstStyle/>
                    <a:p>
                      <a:pPr marL="0" marR="0">
                        <a:spcBef>
                          <a:spcPts val="0"/>
                        </a:spcBef>
                        <a:spcAft>
                          <a:spcPts val="0"/>
                        </a:spcAft>
                      </a:pPr>
                      <a:r>
                        <a:rPr lang="en-US" sz="1100">
                          <a:latin typeface="Calibri"/>
                          <a:ea typeface="Calibri"/>
                          <a:cs typeface="Times New Roman"/>
                        </a:rPr>
                        <a:t> </a:t>
                      </a:r>
                    </a:p>
                  </a:txBody>
                  <a:tcPr marL="0" marR="0" marT="0" marB="0" anchor="ctr">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r>
              <a:tr h="304221">
                <a:tc>
                  <a:txBody>
                    <a:bodyPr/>
                    <a:lstStyle/>
                    <a:p>
                      <a:pPr marL="0" marR="0" fontAlgn="t">
                        <a:spcBef>
                          <a:spcPts val="0"/>
                        </a:spcBef>
                        <a:spcAft>
                          <a:spcPts val="0"/>
                        </a:spcAft>
                      </a:pPr>
                      <a:r>
                        <a:rPr lang="en-GB" sz="1800" b="1" kern="1200" smtClean="0">
                          <a:latin typeface="+mn-lt"/>
                          <a:ea typeface="Calibri"/>
                          <a:cs typeface="Calibri"/>
                        </a:rPr>
                        <a:t>Bahamas</a:t>
                      </a:r>
                      <a:endParaRPr lang="en-US" sz="1100">
                        <a:latin typeface="Calibri"/>
                        <a:ea typeface="Calibri"/>
                        <a:cs typeface="Times New Roman"/>
                      </a:endParaRPr>
                    </a:p>
                  </a:txBody>
                  <a:tcPr marL="6350" marR="6350" marT="6350" marB="6350">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c>
                  <a:txBody>
                    <a:bodyPr/>
                    <a:lstStyle/>
                    <a:p>
                      <a:pPr marL="0" marR="0">
                        <a:spcBef>
                          <a:spcPts val="0"/>
                        </a:spcBef>
                        <a:spcAft>
                          <a:spcPts val="0"/>
                        </a:spcAft>
                      </a:pPr>
                      <a:r>
                        <a:rPr lang="en-US" sz="1100">
                          <a:latin typeface="Calibri"/>
                          <a:ea typeface="Calibri"/>
                          <a:cs typeface="Times New Roman"/>
                        </a:rPr>
                        <a:t> </a:t>
                      </a:r>
                    </a:p>
                  </a:txBody>
                  <a:tcPr marL="0" marR="0" marT="0" marB="0" anchor="ctr">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r>
              <a:tr h="304221">
                <a:tc>
                  <a:txBody>
                    <a:bodyPr/>
                    <a:lstStyle/>
                    <a:p>
                      <a:pPr marL="0" marR="0" fontAlgn="t">
                        <a:spcBef>
                          <a:spcPts val="0"/>
                        </a:spcBef>
                        <a:spcAft>
                          <a:spcPts val="0"/>
                        </a:spcAft>
                      </a:pPr>
                      <a:r>
                        <a:rPr lang="en-GB" sz="1800" b="1" kern="1200" smtClean="0">
                          <a:latin typeface="+mn-lt"/>
                          <a:ea typeface="Times New Roman"/>
                          <a:cs typeface="Calibri"/>
                        </a:rPr>
                        <a:t>Barbados</a:t>
                      </a:r>
                      <a:r>
                        <a:rPr lang="es-ES" sz="1800" b="1" kern="1200" smtClean="0">
                          <a:latin typeface="Calibri"/>
                          <a:ea typeface="Times New Roman"/>
                          <a:cs typeface="Calibri"/>
                        </a:rPr>
                        <a:t> </a:t>
                      </a:r>
                      <a:endParaRPr lang="en-US" sz="1100">
                        <a:latin typeface="Calibri"/>
                        <a:ea typeface="Calibri"/>
                        <a:cs typeface="Times New Roman"/>
                      </a:endParaRPr>
                    </a:p>
                  </a:txBody>
                  <a:tcPr marL="6350" marR="6350" marT="6350" marB="6350">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c>
                  <a:txBody>
                    <a:bodyPr/>
                    <a:lstStyle/>
                    <a:p>
                      <a:pPr marL="0" marR="0">
                        <a:spcBef>
                          <a:spcPts val="0"/>
                        </a:spcBef>
                        <a:spcAft>
                          <a:spcPts val="0"/>
                        </a:spcAft>
                      </a:pPr>
                      <a:r>
                        <a:rPr lang="en-US" sz="1100">
                          <a:latin typeface="Calibri"/>
                          <a:ea typeface="Calibri"/>
                          <a:cs typeface="Times New Roman"/>
                        </a:rPr>
                        <a:t> </a:t>
                      </a:r>
                    </a:p>
                  </a:txBody>
                  <a:tcPr marL="0" marR="0" marT="0" marB="0" anchor="ctr">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r>
              <a:tr h="304221">
                <a:tc>
                  <a:txBody>
                    <a:bodyPr/>
                    <a:lstStyle/>
                    <a:p>
                      <a:pPr marL="0" marR="0" fontAlgn="t">
                        <a:spcBef>
                          <a:spcPts val="0"/>
                        </a:spcBef>
                        <a:spcAft>
                          <a:spcPts val="0"/>
                        </a:spcAft>
                      </a:pPr>
                      <a:r>
                        <a:rPr lang="en-GB" sz="1800" b="1" kern="1200" smtClean="0">
                          <a:latin typeface="+mn-lt"/>
                          <a:ea typeface="Calibri"/>
                          <a:cs typeface="Calibri"/>
                        </a:rPr>
                        <a:t>Belgium</a:t>
                      </a:r>
                      <a:endParaRPr lang="en-US" sz="1100">
                        <a:latin typeface="Calibri"/>
                        <a:ea typeface="Calibri"/>
                        <a:cs typeface="Times New Roman"/>
                      </a:endParaRPr>
                    </a:p>
                  </a:txBody>
                  <a:tcPr marL="6350" marR="6350" marT="6350" marB="6350">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c>
                  <a:txBody>
                    <a:bodyPr/>
                    <a:lstStyle/>
                    <a:p>
                      <a:pPr marL="0" marR="0">
                        <a:spcBef>
                          <a:spcPts val="0"/>
                        </a:spcBef>
                        <a:spcAft>
                          <a:spcPts val="0"/>
                        </a:spcAft>
                      </a:pPr>
                      <a:r>
                        <a:rPr lang="en-US" sz="1100">
                          <a:latin typeface="Calibri"/>
                          <a:ea typeface="Calibri"/>
                          <a:cs typeface="Times New Roman"/>
                        </a:rPr>
                        <a:t> </a:t>
                      </a:r>
                    </a:p>
                  </a:txBody>
                  <a:tcPr marL="0" marR="0" marT="0" marB="0" anchor="ctr">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r>
              <a:tr h="304221">
                <a:tc>
                  <a:txBody>
                    <a:bodyPr/>
                    <a:lstStyle/>
                    <a:p>
                      <a:pPr marL="0" marR="0" fontAlgn="t">
                        <a:spcBef>
                          <a:spcPts val="0"/>
                        </a:spcBef>
                        <a:spcAft>
                          <a:spcPts val="0"/>
                        </a:spcAft>
                      </a:pPr>
                      <a:r>
                        <a:rPr lang="en-GB" sz="1800" b="1" kern="1200" smtClean="0">
                          <a:latin typeface="+mn-lt"/>
                          <a:ea typeface="Calibri"/>
                          <a:cs typeface="Calibri"/>
                        </a:rPr>
                        <a:t>Belize</a:t>
                      </a:r>
                      <a:endParaRPr lang="en-US" sz="1100">
                        <a:latin typeface="Calibri"/>
                        <a:ea typeface="Calibri"/>
                        <a:cs typeface="Times New Roman"/>
                      </a:endParaRPr>
                    </a:p>
                  </a:txBody>
                  <a:tcPr marL="6350" marR="6350" marT="6350" marB="6350">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c>
                  <a:txBody>
                    <a:bodyPr/>
                    <a:lstStyle/>
                    <a:p>
                      <a:pPr marL="0" marR="0">
                        <a:spcBef>
                          <a:spcPts val="0"/>
                        </a:spcBef>
                        <a:spcAft>
                          <a:spcPts val="0"/>
                        </a:spcAft>
                      </a:pPr>
                      <a:r>
                        <a:rPr lang="en-US" sz="1100">
                          <a:latin typeface="Calibri"/>
                          <a:ea typeface="Calibri"/>
                          <a:cs typeface="Times New Roman"/>
                        </a:rPr>
                        <a:t> </a:t>
                      </a:r>
                    </a:p>
                  </a:txBody>
                  <a:tcPr marL="0" marR="0" marT="0" marB="0" anchor="ctr">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r>
              <a:tr h="304221">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kumimoji="0" lang="en-GB" sz="1800" b="1" i="0" u="none" strike="noStrike" kern="1200" cap="none" spc="0" normalizeH="0" baseline="0" noProof="0" smtClean="0">
                          <a:ln>
                            <a:noFill/>
                          </a:ln>
                          <a:solidFill>
                            <a:prstClr val="black"/>
                          </a:solidFill>
                          <a:effectLst/>
                          <a:uLnTx/>
                          <a:uFillTx/>
                          <a:latin typeface="+mn-lt"/>
                          <a:ea typeface="Calibri"/>
                          <a:cs typeface="Calibri"/>
                        </a:rPr>
                        <a:t>Bosnia-Herzegovina</a:t>
                      </a:r>
                      <a:endParaRPr lang="en-US" sz="1100">
                        <a:latin typeface="Calibri"/>
                        <a:ea typeface="Calibri"/>
                        <a:cs typeface="Times New Roman"/>
                      </a:endParaRPr>
                    </a:p>
                  </a:txBody>
                  <a:tcPr marL="6350" marR="6350" marT="6350" marB="6350">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c>
                  <a:txBody>
                    <a:bodyPr/>
                    <a:lstStyle/>
                    <a:p>
                      <a:pPr marL="0" marR="0">
                        <a:spcBef>
                          <a:spcPts val="0"/>
                        </a:spcBef>
                        <a:spcAft>
                          <a:spcPts val="0"/>
                        </a:spcAft>
                      </a:pPr>
                      <a:r>
                        <a:rPr lang="en-US" sz="1100">
                          <a:latin typeface="Calibri"/>
                          <a:ea typeface="Calibri"/>
                          <a:cs typeface="Times New Roman"/>
                        </a:rPr>
                        <a:t> </a:t>
                      </a:r>
                    </a:p>
                  </a:txBody>
                  <a:tcPr marL="0" marR="0" marT="0" marB="0" anchor="ctr">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r>
              <a:tr h="304221">
                <a:tc>
                  <a:txBody>
                    <a:bodyPr/>
                    <a:lstStyle/>
                    <a:p>
                      <a:pPr marL="0" marR="0" fontAlgn="t">
                        <a:spcBef>
                          <a:spcPts val="0"/>
                        </a:spcBef>
                        <a:spcAft>
                          <a:spcPts val="0"/>
                        </a:spcAft>
                      </a:pPr>
                      <a:r>
                        <a:rPr lang="en-GB" sz="1800" b="1" kern="1200" smtClean="0">
                          <a:latin typeface="+mn-lt"/>
                          <a:ea typeface="Calibri"/>
                          <a:cs typeface="Calibri"/>
                        </a:rPr>
                        <a:t>Brazul</a:t>
                      </a:r>
                      <a:endParaRPr lang="en-US" sz="1100">
                        <a:latin typeface="Calibri"/>
                        <a:ea typeface="Calibri"/>
                        <a:cs typeface="Times New Roman"/>
                      </a:endParaRPr>
                    </a:p>
                  </a:txBody>
                  <a:tcPr marL="6350" marR="6350" marT="6350" marB="6350">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c>
                  <a:txBody>
                    <a:bodyPr/>
                    <a:lstStyle/>
                    <a:p>
                      <a:pPr marL="0" marR="0">
                        <a:spcBef>
                          <a:spcPts val="0"/>
                        </a:spcBef>
                        <a:spcAft>
                          <a:spcPts val="0"/>
                        </a:spcAft>
                      </a:pPr>
                      <a:r>
                        <a:rPr lang="en-US" sz="1100">
                          <a:latin typeface="Calibri"/>
                          <a:ea typeface="Calibri"/>
                          <a:cs typeface="Times New Roman"/>
                        </a:rPr>
                        <a:t> </a:t>
                      </a:r>
                    </a:p>
                  </a:txBody>
                  <a:tcPr marL="0" marR="0" marT="0" marB="0" anchor="ctr">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r>
              <a:tr h="304221">
                <a:tc>
                  <a:txBody>
                    <a:bodyPr/>
                    <a:lstStyle/>
                    <a:p>
                      <a:pPr marL="0" marR="0" fontAlgn="t">
                        <a:spcBef>
                          <a:spcPts val="0"/>
                        </a:spcBef>
                        <a:spcAft>
                          <a:spcPts val="0"/>
                        </a:spcAft>
                      </a:pPr>
                      <a:r>
                        <a:rPr lang="en-GB" sz="1800" b="1" kern="1200" smtClean="0">
                          <a:latin typeface="+mn-lt"/>
                          <a:ea typeface="Calibri"/>
                          <a:cs typeface="Calibri"/>
                        </a:rPr>
                        <a:t>Burkina-Faso</a:t>
                      </a:r>
                      <a:endParaRPr lang="en-US" sz="1100">
                        <a:latin typeface="Calibri"/>
                        <a:ea typeface="Calibri"/>
                        <a:cs typeface="Times New Roman"/>
                      </a:endParaRPr>
                    </a:p>
                  </a:txBody>
                  <a:tcPr marL="6350" marR="6350" marT="6350" marB="6350">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c>
                  <a:txBody>
                    <a:bodyPr/>
                    <a:lstStyle/>
                    <a:p>
                      <a:pPr marL="0" marR="0">
                        <a:spcBef>
                          <a:spcPts val="0"/>
                        </a:spcBef>
                        <a:spcAft>
                          <a:spcPts val="0"/>
                        </a:spcAft>
                      </a:pPr>
                      <a:r>
                        <a:rPr lang="en-US" sz="1100">
                          <a:latin typeface="Calibri"/>
                          <a:ea typeface="Calibri"/>
                          <a:cs typeface="Times New Roman"/>
                        </a:rPr>
                        <a:t> </a:t>
                      </a:r>
                    </a:p>
                  </a:txBody>
                  <a:tcPr marL="0" marR="0" marT="0" marB="0" anchor="ctr">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r>
              <a:tr h="304221">
                <a:tc>
                  <a:txBody>
                    <a:bodyPr/>
                    <a:lstStyle/>
                    <a:p>
                      <a:pPr marL="0" marR="0" fontAlgn="t">
                        <a:spcBef>
                          <a:spcPts val="0"/>
                        </a:spcBef>
                        <a:spcAft>
                          <a:spcPts val="0"/>
                        </a:spcAft>
                      </a:pPr>
                      <a:r>
                        <a:rPr lang="es-ES" sz="1800" b="1" kern="1200">
                          <a:latin typeface="Calibri"/>
                          <a:ea typeface="Times New Roman"/>
                          <a:cs typeface="Calibri"/>
                        </a:rPr>
                        <a:t>Cameroon</a:t>
                      </a:r>
                      <a:r>
                        <a:rPr lang="es-ES" sz="1100" kern="1200">
                          <a:latin typeface="Calibri"/>
                          <a:ea typeface="Calibri"/>
                          <a:cs typeface="Times New Roman"/>
                        </a:rPr>
                        <a:t> </a:t>
                      </a:r>
                      <a:endParaRPr lang="en-US" sz="1100">
                        <a:latin typeface="Calibri"/>
                        <a:ea typeface="Calibri"/>
                        <a:cs typeface="Times New Roman"/>
                      </a:endParaRPr>
                    </a:p>
                  </a:txBody>
                  <a:tcPr marL="6350" marR="6350" marT="6350" marB="6350">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c>
                  <a:txBody>
                    <a:bodyPr/>
                    <a:lstStyle/>
                    <a:p>
                      <a:pPr marL="0" marR="0">
                        <a:spcBef>
                          <a:spcPts val="0"/>
                        </a:spcBef>
                        <a:spcAft>
                          <a:spcPts val="0"/>
                        </a:spcAft>
                      </a:pPr>
                      <a:r>
                        <a:rPr lang="en-US" sz="1100">
                          <a:latin typeface="Calibri"/>
                          <a:ea typeface="Calibri"/>
                          <a:cs typeface="Times New Roman"/>
                        </a:rPr>
                        <a:t> </a:t>
                      </a:r>
                    </a:p>
                  </a:txBody>
                  <a:tcPr marL="0" marR="0" marT="0" marB="0" anchor="ctr">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r>
              <a:tr h="304221">
                <a:tc>
                  <a:txBody>
                    <a:bodyPr/>
                    <a:lstStyle/>
                    <a:p>
                      <a:pPr marL="0" marR="0" fontAlgn="t">
                        <a:spcBef>
                          <a:spcPts val="0"/>
                        </a:spcBef>
                        <a:spcAft>
                          <a:spcPts val="0"/>
                        </a:spcAft>
                      </a:pPr>
                      <a:r>
                        <a:rPr lang="en-GB" sz="1800" b="1" kern="1200" smtClean="0">
                          <a:latin typeface="+mn-lt"/>
                          <a:ea typeface="Calibri"/>
                          <a:cs typeface="Calibri"/>
                        </a:rPr>
                        <a:t>Cupa</a:t>
                      </a:r>
                      <a:endParaRPr lang="en-US" sz="1100">
                        <a:latin typeface="Calibri"/>
                        <a:ea typeface="Calibri"/>
                        <a:cs typeface="Times New Roman"/>
                      </a:endParaRPr>
                    </a:p>
                  </a:txBody>
                  <a:tcPr marL="6350" marR="6350" marT="6350" marB="6350">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c>
                  <a:txBody>
                    <a:bodyPr/>
                    <a:lstStyle/>
                    <a:p>
                      <a:pPr marL="0" marR="0">
                        <a:spcBef>
                          <a:spcPts val="0"/>
                        </a:spcBef>
                        <a:spcAft>
                          <a:spcPts val="0"/>
                        </a:spcAft>
                      </a:pPr>
                      <a:r>
                        <a:rPr lang="en-US" sz="1100">
                          <a:latin typeface="Calibri"/>
                          <a:ea typeface="Calibri"/>
                          <a:cs typeface="Times New Roman"/>
                        </a:rPr>
                        <a:t> </a:t>
                      </a:r>
                    </a:p>
                  </a:txBody>
                  <a:tcPr marL="0" marR="0" marT="0" marB="0" anchor="ctr">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r>
              <a:tr h="304221">
                <a:tc>
                  <a:txBody>
                    <a:bodyPr/>
                    <a:lstStyle/>
                    <a:p>
                      <a:pPr marL="0" marR="0" fontAlgn="t">
                        <a:spcBef>
                          <a:spcPts val="0"/>
                        </a:spcBef>
                        <a:spcAft>
                          <a:spcPts val="0"/>
                        </a:spcAft>
                      </a:pPr>
                      <a:r>
                        <a:rPr lang="es-ES" sz="1800" b="1" kern="1200">
                          <a:latin typeface="Calibri"/>
                          <a:ea typeface="Times New Roman"/>
                          <a:cs typeface="Calibri"/>
                        </a:rPr>
                        <a:t>Cyprus</a:t>
                      </a:r>
                      <a:r>
                        <a:rPr lang="es-ES" sz="1100" kern="1200">
                          <a:latin typeface="Calibri"/>
                          <a:ea typeface="Calibri"/>
                          <a:cs typeface="Times New Roman"/>
                        </a:rPr>
                        <a:t> </a:t>
                      </a:r>
                      <a:endParaRPr lang="en-US" sz="1100">
                        <a:latin typeface="Calibri"/>
                        <a:ea typeface="Calibri"/>
                        <a:cs typeface="Times New Roman"/>
                      </a:endParaRPr>
                    </a:p>
                  </a:txBody>
                  <a:tcPr marL="6350" marR="6350" marT="6350" marB="6350">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c>
                  <a:txBody>
                    <a:bodyPr/>
                    <a:lstStyle/>
                    <a:p>
                      <a:pPr marL="0" marR="0">
                        <a:spcBef>
                          <a:spcPts val="0"/>
                        </a:spcBef>
                        <a:spcAft>
                          <a:spcPts val="0"/>
                        </a:spcAft>
                      </a:pPr>
                      <a:r>
                        <a:rPr lang="en-US" sz="1100">
                          <a:latin typeface="Calibri"/>
                          <a:ea typeface="Calibri"/>
                          <a:cs typeface="Times New Roman"/>
                        </a:rPr>
                        <a:t> </a:t>
                      </a:r>
                    </a:p>
                  </a:txBody>
                  <a:tcPr marL="0" marR="0" marT="0" marB="0" anchor="ctr">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r>
              <a:tr h="304221">
                <a:tc>
                  <a:txBody>
                    <a:bodyPr/>
                    <a:lstStyle/>
                    <a:p>
                      <a:pPr marL="0" marR="0" fontAlgn="t">
                        <a:spcBef>
                          <a:spcPts val="0"/>
                        </a:spcBef>
                        <a:spcAft>
                          <a:spcPts val="0"/>
                        </a:spcAft>
                      </a:pPr>
                      <a:r>
                        <a:rPr lang="en-GB" sz="1800" b="1" kern="1200" smtClean="0">
                          <a:latin typeface="+mn-lt"/>
                          <a:ea typeface="Times New Roman"/>
                          <a:cs typeface="Calibri"/>
                        </a:rPr>
                        <a:t>Dominica</a:t>
                      </a:r>
                      <a:r>
                        <a:rPr lang="es-ES" sz="1800" b="1" kern="1200" smtClean="0">
                          <a:latin typeface="Calibri"/>
                          <a:ea typeface="Times New Roman"/>
                          <a:cs typeface="Calibri"/>
                        </a:rPr>
                        <a:t>n </a:t>
                      </a:r>
                      <a:r>
                        <a:rPr lang="es-ES" sz="1800" b="1" kern="1200">
                          <a:latin typeface="Calibri"/>
                          <a:ea typeface="Times New Roman"/>
                          <a:cs typeface="Calibri"/>
                        </a:rPr>
                        <a:t>Republic</a:t>
                      </a:r>
                      <a:r>
                        <a:rPr lang="es-ES" sz="1100" kern="1200">
                          <a:latin typeface="Calibri"/>
                          <a:ea typeface="Calibri"/>
                          <a:cs typeface="Times New Roman"/>
                        </a:rPr>
                        <a:t> </a:t>
                      </a:r>
                      <a:endParaRPr lang="en-US" sz="1100">
                        <a:latin typeface="Calibri"/>
                        <a:ea typeface="Calibri"/>
                        <a:cs typeface="Times New Roman"/>
                      </a:endParaRPr>
                    </a:p>
                  </a:txBody>
                  <a:tcPr marL="6350" marR="6350" marT="6350" marB="6350">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c>
                  <a:txBody>
                    <a:bodyPr/>
                    <a:lstStyle/>
                    <a:p>
                      <a:pPr marL="0" marR="0">
                        <a:spcBef>
                          <a:spcPts val="0"/>
                        </a:spcBef>
                        <a:spcAft>
                          <a:spcPts val="0"/>
                        </a:spcAft>
                      </a:pPr>
                      <a:r>
                        <a:rPr lang="en-US" sz="1100">
                          <a:latin typeface="Calibri"/>
                          <a:ea typeface="Calibri"/>
                          <a:cs typeface="Times New Roman"/>
                        </a:rPr>
                        <a:t> </a:t>
                      </a:r>
                    </a:p>
                  </a:txBody>
                  <a:tcPr marL="0" marR="0" marT="0" marB="0" anchor="ctr">
                    <a:lnL>
                      <a:noFill/>
                    </a:lnL>
                    <a:lnR>
                      <a:noFill/>
                    </a:lnR>
                    <a:lnT w="28575" cap="flat" cmpd="sng" algn="ctr">
                      <a:solidFill>
                        <a:srgbClr val="CCCCCC"/>
                      </a:solidFill>
                      <a:prstDash val="solid"/>
                      <a:round/>
                      <a:headEnd type="none" w="med" len="med"/>
                      <a:tailEnd type="none" w="med" len="med"/>
                    </a:lnT>
                    <a:lnB w="28575" cap="flat" cmpd="sng" algn="ctr">
                      <a:solidFill>
                        <a:srgbClr val="CCCCCC"/>
                      </a:solidFill>
                      <a:prstDash val="solid"/>
                      <a:round/>
                      <a:headEnd type="none" w="med" len="med"/>
                      <a:tailEnd type="none" w="med" len="med"/>
                    </a:lnB>
                    <a:solidFill>
                      <a:srgbClr val="EEEEEE"/>
                    </a:solidFill>
                  </a:tcPr>
                </a:tc>
              </a:tr>
              <a:tr h="0">
                <a:tc>
                  <a:txBody>
                    <a:bodyPr/>
                    <a:lstStyle/>
                    <a:p>
                      <a:pPr marL="0" marR="0" fontAlgn="t">
                        <a:spcBef>
                          <a:spcPts val="0"/>
                        </a:spcBef>
                        <a:spcAft>
                          <a:spcPts val="0"/>
                        </a:spcAft>
                      </a:pPr>
                      <a:r>
                        <a:rPr lang="en-GB" sz="1800" b="1" kern="1200" smtClean="0">
                          <a:latin typeface="+mn-lt"/>
                          <a:ea typeface="Calibri"/>
                          <a:cs typeface="Calibri"/>
                        </a:rPr>
                        <a:t>Ecuador</a:t>
                      </a:r>
                      <a:endParaRPr lang="en-US" sz="1100">
                        <a:latin typeface="Calibri"/>
                        <a:ea typeface="Calibri"/>
                        <a:cs typeface="Times New Roman"/>
                      </a:endParaRPr>
                    </a:p>
                  </a:txBody>
                  <a:tcPr marL="6350" marR="6350" marT="6350" marB="6350">
                    <a:lnL>
                      <a:noFill/>
                    </a:lnL>
                    <a:lnR>
                      <a:noFill/>
                    </a:lnR>
                    <a:lnT w="2857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EEEEE"/>
                    </a:solidFill>
                  </a:tcPr>
                </a:tc>
                <a:tc>
                  <a:txBody>
                    <a:bodyPr/>
                    <a:lstStyle/>
                    <a:p>
                      <a:endParaRPr lang="en-US"/>
                    </a:p>
                  </a:txBody>
                  <a:tcPr>
                    <a:lnL w="12700" cmpd="sng">
                      <a:noFill/>
                      <a:prstDash val="solid"/>
                    </a:lnL>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xmlns="" val="1147297350"/>
              </p:ext>
            </p:extLst>
          </p:nvPr>
        </p:nvGraphicFramePr>
        <p:xfrm>
          <a:off x="8016938" y="1262823"/>
          <a:ext cx="2880320" cy="5167641"/>
        </p:xfrm>
        <a:graphic>
          <a:graphicData uri="http://schemas.openxmlformats.org/drawingml/2006/table">
            <a:tbl>
              <a:tblPr/>
              <a:tblGrid>
                <a:gridCol w="2880320"/>
              </a:tblGrid>
              <a:tr h="271887">
                <a:tc>
                  <a:txBody>
                    <a:bodyPr/>
                    <a:lstStyle/>
                    <a:p>
                      <a:pPr algn="l" fontAlgn="t"/>
                      <a:r>
                        <a:rPr lang="en-GB" sz="1800" b="1" u="sng" smtClean="0">
                          <a:effectLst/>
                        </a:rPr>
                        <a:t>Country</a:t>
                      </a:r>
                      <a:endParaRPr lang="en-GB" sz="1800" b="1" u="sng" dirty="0">
                        <a:effectLst/>
                      </a:endParaRPr>
                    </a:p>
                  </a:txBody>
                  <a:tcPr marL="6355" marR="6355" marT="7626" marB="6355">
                    <a:lnL>
                      <a:noFill/>
                    </a:lnL>
                    <a:lnR>
                      <a:noFill/>
                    </a:lnR>
                    <a:lnT w="2857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EEEEE"/>
                    </a:solidFill>
                  </a:tcPr>
                </a:tc>
              </a:tr>
              <a:tr h="233915">
                <a:tc>
                  <a:txBody>
                    <a:bodyPr/>
                    <a:lstStyle/>
                    <a:p>
                      <a:pPr marL="0" marR="0" fontAlgn="t">
                        <a:spcBef>
                          <a:spcPts val="0"/>
                        </a:spcBef>
                        <a:spcAft>
                          <a:spcPts val="0"/>
                        </a:spcAft>
                      </a:pPr>
                      <a:r>
                        <a:rPr lang="en-GB" sz="1800" b="1" kern="1200" smtClean="0">
                          <a:latin typeface="+mn-lt"/>
                          <a:ea typeface="Calibri"/>
                          <a:cs typeface="Calibri"/>
                        </a:rPr>
                        <a:t>Nigeria</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33915">
                <a:tc>
                  <a:txBody>
                    <a:bodyPr/>
                    <a:lstStyle/>
                    <a:p>
                      <a:pPr marL="0" marR="0" fontAlgn="t">
                        <a:spcBef>
                          <a:spcPts val="0"/>
                        </a:spcBef>
                        <a:spcAft>
                          <a:spcPts val="0"/>
                        </a:spcAft>
                      </a:pPr>
                      <a:r>
                        <a:rPr lang="en-GB" sz="1800" b="1" kern="1200" smtClean="0">
                          <a:latin typeface="+mn-lt"/>
                          <a:ea typeface="Times New Roman"/>
                          <a:cs typeface="Calibri"/>
                        </a:rPr>
                        <a:t>Norway </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33915">
                <a:tc>
                  <a:txBody>
                    <a:bodyPr/>
                    <a:lstStyle/>
                    <a:p>
                      <a:pPr marL="0" marR="0" fontAlgn="t">
                        <a:spcBef>
                          <a:spcPts val="0"/>
                        </a:spcBef>
                        <a:spcAft>
                          <a:spcPts val="0"/>
                        </a:spcAft>
                      </a:pPr>
                      <a:r>
                        <a:rPr lang="es-ES" sz="1800" b="1" kern="1200">
                          <a:latin typeface="Calibri"/>
                          <a:ea typeface="Times New Roman"/>
                          <a:cs typeface="Calibri"/>
                        </a:rPr>
                        <a:t>Phillipines</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33915">
                <a:tc>
                  <a:txBody>
                    <a:bodyPr/>
                    <a:lstStyle/>
                    <a:p>
                      <a:pPr marL="0" marR="0" fontAlgn="t">
                        <a:spcBef>
                          <a:spcPts val="0"/>
                        </a:spcBef>
                        <a:spcAft>
                          <a:spcPts val="0"/>
                        </a:spcAft>
                      </a:pPr>
                      <a:r>
                        <a:rPr lang="en-GB" sz="1800" b="1" kern="1200" smtClean="0">
                          <a:latin typeface="+mn-lt"/>
                          <a:ea typeface="Calibri"/>
                          <a:cs typeface="Calibri"/>
                        </a:rPr>
                        <a:t>Portugal</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33915">
                <a:tc>
                  <a:txBody>
                    <a:bodyPr/>
                    <a:lstStyle/>
                    <a:p>
                      <a:pPr marL="0" marR="0" fontAlgn="t">
                        <a:spcBef>
                          <a:spcPts val="0"/>
                        </a:spcBef>
                        <a:spcAft>
                          <a:spcPts val="0"/>
                        </a:spcAft>
                      </a:pPr>
                      <a:r>
                        <a:rPr lang="en-GB" sz="1800" b="1" kern="1200" smtClean="0">
                          <a:latin typeface="+mn-lt"/>
                          <a:ea typeface="Calibri"/>
                          <a:cs typeface="Calibri"/>
                        </a:rPr>
                        <a:t>Republic</a:t>
                      </a:r>
                      <a:r>
                        <a:rPr lang="en-GB" sz="1800" b="1" kern="1200" baseline="0" smtClean="0">
                          <a:latin typeface="+mn-lt"/>
                          <a:ea typeface="Calibri"/>
                          <a:cs typeface="Calibri"/>
                        </a:rPr>
                        <a:t> of Montenegro</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33915">
                <a:tc>
                  <a:txBody>
                    <a:bodyPr/>
                    <a:lstStyle/>
                    <a:p>
                      <a:pPr marL="0" marR="0" fontAlgn="t">
                        <a:spcBef>
                          <a:spcPts val="0"/>
                        </a:spcBef>
                        <a:spcAft>
                          <a:spcPts val="0"/>
                        </a:spcAft>
                      </a:pPr>
                      <a:r>
                        <a:rPr lang="en-GB" sz="1800" b="1" kern="1200" smtClean="0">
                          <a:latin typeface="+mn-lt"/>
                          <a:ea typeface="Calibri"/>
                          <a:cs typeface="Calibri"/>
                        </a:rPr>
                        <a:t>Republic</a:t>
                      </a:r>
                      <a:r>
                        <a:rPr lang="en-GB" sz="1800" b="1" kern="1200" baseline="0" smtClean="0">
                          <a:latin typeface="+mn-lt"/>
                          <a:ea typeface="Calibri"/>
                          <a:cs typeface="Calibri"/>
                        </a:rPr>
                        <a:t> of Macedonia</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33915">
                <a:tc>
                  <a:txBody>
                    <a:bodyPr/>
                    <a:lstStyle/>
                    <a:p>
                      <a:pPr marL="0" marR="0" fontAlgn="t">
                        <a:spcBef>
                          <a:spcPts val="0"/>
                        </a:spcBef>
                        <a:spcAft>
                          <a:spcPts val="0"/>
                        </a:spcAft>
                      </a:pPr>
                      <a:r>
                        <a:rPr lang="en-GB" sz="1800" b="1" kern="1200" smtClean="0">
                          <a:latin typeface="+mn-lt"/>
                          <a:ea typeface="Calibri"/>
                          <a:cs typeface="Calibri"/>
                        </a:rPr>
                        <a:t>Saint</a:t>
                      </a:r>
                      <a:r>
                        <a:rPr lang="en-GB" sz="1800" b="1" kern="1200" baseline="0" smtClean="0">
                          <a:latin typeface="+mn-lt"/>
                          <a:ea typeface="Calibri"/>
                          <a:cs typeface="Calibri"/>
                        </a:rPr>
                        <a:t> Lucia</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33915">
                <a:tc>
                  <a:txBody>
                    <a:bodyPr/>
                    <a:lstStyle/>
                    <a:p>
                      <a:pPr marL="0" marR="0" fontAlgn="t">
                        <a:spcBef>
                          <a:spcPts val="0"/>
                        </a:spcBef>
                        <a:spcAft>
                          <a:spcPts val="0"/>
                        </a:spcAft>
                      </a:pPr>
                      <a:r>
                        <a:rPr lang="en-GB" sz="1800" b="1" kern="1200" smtClean="0">
                          <a:latin typeface="+mn-lt"/>
                          <a:ea typeface="Calibri"/>
                          <a:cs typeface="Calibri"/>
                        </a:rPr>
                        <a:t>Serbia</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33915">
                <a:tc>
                  <a:txBody>
                    <a:bodyPr/>
                    <a:lstStyle/>
                    <a:p>
                      <a:pPr marL="0" marR="0" fontAlgn="t">
                        <a:spcBef>
                          <a:spcPts val="0"/>
                        </a:spcBef>
                        <a:spcAft>
                          <a:spcPts val="0"/>
                        </a:spcAft>
                      </a:pPr>
                      <a:r>
                        <a:rPr lang="en-GB" sz="1800" b="1" kern="1200" smtClean="0">
                          <a:latin typeface="+mn-lt"/>
                          <a:ea typeface="Calibri"/>
                          <a:cs typeface="Calibri"/>
                        </a:rPr>
                        <a:t>Slovenia</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33915">
                <a:tc>
                  <a:txBody>
                    <a:bodyPr/>
                    <a:lstStyle/>
                    <a:p>
                      <a:pPr marL="0" marR="0" fontAlgn="t">
                        <a:spcBef>
                          <a:spcPts val="0"/>
                        </a:spcBef>
                        <a:spcAft>
                          <a:spcPts val="0"/>
                        </a:spcAft>
                      </a:pPr>
                      <a:r>
                        <a:rPr lang="en-GB" sz="1800" b="1" kern="1200">
                          <a:latin typeface="Calibri"/>
                          <a:ea typeface="Times New Roman"/>
                          <a:cs typeface="Calibri"/>
                        </a:rPr>
                        <a:t>Spain</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33915">
                <a:tc>
                  <a:txBody>
                    <a:bodyPr/>
                    <a:lstStyle/>
                    <a:p>
                      <a:pPr marL="0" marR="0" fontAlgn="t">
                        <a:spcBef>
                          <a:spcPts val="0"/>
                        </a:spcBef>
                        <a:spcAft>
                          <a:spcPts val="0"/>
                        </a:spcAft>
                      </a:pPr>
                      <a:r>
                        <a:rPr lang="en-GB" sz="1800" b="1" kern="1200" smtClean="0">
                          <a:latin typeface="+mn-lt"/>
                          <a:ea typeface="Calibri"/>
                          <a:cs typeface="Calibri"/>
                        </a:rPr>
                        <a:t>Tajikistan</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33915">
                <a:tc>
                  <a:txBody>
                    <a:bodyPr/>
                    <a:lstStyle/>
                    <a:p>
                      <a:pPr marL="0" marR="0" fontAlgn="t">
                        <a:spcBef>
                          <a:spcPts val="0"/>
                        </a:spcBef>
                        <a:spcAft>
                          <a:spcPts val="0"/>
                        </a:spcAft>
                      </a:pPr>
                      <a:r>
                        <a:rPr lang="en-GB" sz="1800" b="1" kern="1200" smtClean="0">
                          <a:latin typeface="+mn-lt"/>
                          <a:ea typeface="Calibri"/>
                          <a:cs typeface="Calibri"/>
                        </a:rPr>
                        <a:t>Tanzania-Zanzibar</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33915">
                <a:tc>
                  <a:txBody>
                    <a:bodyPr/>
                    <a:lstStyle/>
                    <a:p>
                      <a:pPr marL="0" marR="0" fontAlgn="t">
                        <a:spcBef>
                          <a:spcPts val="0"/>
                        </a:spcBef>
                        <a:spcAft>
                          <a:spcPts val="0"/>
                        </a:spcAft>
                      </a:pPr>
                      <a:r>
                        <a:rPr lang="en-GB" sz="1800" b="1" kern="1200" smtClean="0">
                          <a:latin typeface="+mn-lt"/>
                          <a:ea typeface="Calibri"/>
                          <a:cs typeface="Calibri"/>
                        </a:rPr>
                        <a:t>Trinidad</a:t>
                      </a:r>
                      <a:r>
                        <a:rPr lang="en-GB" sz="1800" b="1" kern="1200" baseline="0" smtClean="0">
                          <a:latin typeface="+mn-lt"/>
                          <a:ea typeface="Calibri"/>
                          <a:cs typeface="Calibri"/>
                        </a:rPr>
                        <a:t> and Tobago</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33915">
                <a:tc>
                  <a:txBody>
                    <a:bodyPr/>
                    <a:lstStyle/>
                    <a:p>
                      <a:pPr marL="0" marR="0" fontAlgn="t">
                        <a:spcBef>
                          <a:spcPts val="0"/>
                        </a:spcBef>
                        <a:spcAft>
                          <a:spcPts val="0"/>
                        </a:spcAft>
                      </a:pPr>
                      <a:r>
                        <a:rPr lang="es-ES" sz="1800" b="1" kern="1200">
                          <a:latin typeface="Calibri"/>
                          <a:ea typeface="Times New Roman"/>
                          <a:cs typeface="Calibri"/>
                        </a:rPr>
                        <a:t>United Kingdom</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33915">
                <a:tc>
                  <a:txBody>
                    <a:bodyPr/>
                    <a:lstStyle/>
                    <a:p>
                      <a:pPr marL="0" marR="0" fontAlgn="t">
                        <a:spcBef>
                          <a:spcPts val="0"/>
                        </a:spcBef>
                        <a:spcAft>
                          <a:spcPts val="0"/>
                        </a:spcAft>
                      </a:pPr>
                      <a:r>
                        <a:rPr lang="en-GB" sz="1800" b="1" kern="1200" smtClean="0">
                          <a:latin typeface="+mn-lt"/>
                          <a:ea typeface="Calibri"/>
                          <a:cs typeface="Calibri"/>
                        </a:rPr>
                        <a:t>Uruguay</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33915">
                <a:tc>
                  <a:txBody>
                    <a:bodyPr/>
                    <a:lstStyle/>
                    <a:p>
                      <a:pPr marL="0" marR="0" fontAlgn="t">
                        <a:spcBef>
                          <a:spcPts val="0"/>
                        </a:spcBef>
                        <a:spcAft>
                          <a:spcPts val="0"/>
                        </a:spcAft>
                      </a:pPr>
                      <a:r>
                        <a:rPr lang="en-GB" sz="1800" b="1" kern="1200" smtClean="0">
                          <a:latin typeface="+mn-lt"/>
                          <a:ea typeface="Calibri"/>
                          <a:cs typeface="Calibri"/>
                        </a:rPr>
                        <a:t>Venezuela</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33915">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kumimoji="0" lang="es-ES" sz="1800" b="1" i="0" u="none" strike="noStrike" kern="1200" cap="none" spc="0" normalizeH="0" baseline="0" noProof="0" smtClean="0">
                          <a:ln>
                            <a:noFill/>
                          </a:ln>
                          <a:solidFill>
                            <a:prstClr val="black"/>
                          </a:solidFill>
                          <a:effectLst/>
                          <a:uLnTx/>
                          <a:uFillTx/>
                          <a:latin typeface="+mn-lt"/>
                          <a:ea typeface="Calibri"/>
                          <a:cs typeface="Calibri"/>
                        </a:rPr>
                        <a:t>Zambia</a:t>
                      </a:r>
                      <a:endParaRPr lang="en-US" sz="1100">
                        <a:latin typeface="Calibri"/>
                        <a:ea typeface="Calibri"/>
                        <a:cs typeface="Times New Roman"/>
                      </a:endParaRPr>
                    </a:p>
                  </a:txBody>
                  <a:tcPr marL="6350" marR="6350" marT="6350" marB="6350">
                    <a:lnL>
                      <a:noFill/>
                    </a:lnL>
                    <a:lnR>
                      <a:noFill/>
                    </a:lnR>
                    <a:lnT w="9525" cap="flat" cmpd="sng" algn="ctr">
                      <a:solidFill>
                        <a:srgbClr val="CCCCCC"/>
                      </a:solidFill>
                      <a:prstDash val="solid"/>
                      <a:round/>
                      <a:headEnd type="none" w="med" len="med"/>
                      <a:tailEnd type="none" w="med" len="med"/>
                    </a:lnT>
                    <a:lnB w="19050" cap="flat" cmpd="sng" algn="ctr">
                      <a:solidFill>
                        <a:srgbClr val="CCCCCC"/>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xmlns="" val="69769458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19536" y="1767840"/>
            <a:ext cx="8280920" cy="2885296"/>
          </a:xfrm>
        </p:spPr>
        <p:txBody>
          <a:bodyPr>
            <a:normAutofit/>
          </a:bodyPr>
          <a:lstStyle/>
          <a:p>
            <a:r>
              <a:rPr lang="es-CR" b="1" dirty="0" smtClean="0">
                <a:solidFill>
                  <a:srgbClr val="002060"/>
                </a:solidFill>
              </a:rPr>
              <a:t/>
            </a:r>
            <a:br>
              <a:rPr lang="es-CR" b="1" dirty="0" smtClean="0">
                <a:solidFill>
                  <a:srgbClr val="002060"/>
                </a:solidFill>
              </a:rPr>
            </a:br>
            <a:endParaRPr lang="en-GB" b="1" dirty="0">
              <a:solidFill>
                <a:srgbClr val="002060"/>
              </a:solidFill>
            </a:endParaRPr>
          </a:p>
        </p:txBody>
      </p:sp>
      <p:sp>
        <p:nvSpPr>
          <p:cNvPr id="7" name="TextBox 6"/>
          <p:cNvSpPr txBox="1"/>
          <p:nvPr/>
        </p:nvSpPr>
        <p:spPr>
          <a:xfrm>
            <a:off x="2210362" y="218171"/>
            <a:ext cx="7635047" cy="892552"/>
          </a:xfrm>
          <a:prstGeom prst="rect">
            <a:avLst/>
          </a:prstGeom>
          <a:noFill/>
        </p:spPr>
        <p:txBody>
          <a:bodyPr wrap="square" rtlCol="0">
            <a:spAutoFit/>
          </a:bodyPr>
          <a:lstStyle/>
          <a:p>
            <a:pPr algn="ctr"/>
            <a:r>
              <a:rPr lang="es-CR" sz="2600" b="1" smtClean="0">
                <a:solidFill>
                  <a:schemeClr val="tx2">
                    <a:lumMod val="75000"/>
                  </a:schemeClr>
                </a:solidFill>
                <a:cs typeface="Times New Roman"/>
              </a:rPr>
              <a:t>Ratifications of Convention No</a:t>
            </a:r>
            <a:r>
              <a:rPr lang="es-CR" sz="2600" b="1" smtClean="0">
                <a:solidFill>
                  <a:schemeClr val="tx2">
                    <a:lumMod val="75000"/>
                  </a:schemeClr>
                </a:solidFill>
                <a:cs typeface="Times New Roman"/>
              </a:rPr>
              <a:t>. </a:t>
            </a:r>
            <a:r>
              <a:rPr lang="es-CR" sz="2600" b="1" smtClean="0">
                <a:solidFill>
                  <a:schemeClr val="tx2">
                    <a:lumMod val="75000"/>
                  </a:schemeClr>
                </a:solidFill>
                <a:cs typeface="Times New Roman"/>
              </a:rPr>
              <a:t>143</a:t>
            </a:r>
            <a:endParaRPr lang="es-CR" sz="2600" b="1" smtClean="0">
              <a:solidFill>
                <a:schemeClr val="tx2">
                  <a:lumMod val="75000"/>
                </a:schemeClr>
              </a:solidFill>
              <a:cs typeface="Times New Roman"/>
            </a:endParaRPr>
          </a:p>
          <a:p>
            <a:pPr algn="ctr"/>
            <a:r>
              <a:rPr lang="es-CR" sz="2600" b="1" smtClean="0">
                <a:solidFill>
                  <a:srgbClr val="FF0000"/>
                </a:solidFill>
                <a:cs typeface="Times New Roman"/>
              </a:rPr>
              <a:t>(23 </a:t>
            </a:r>
            <a:r>
              <a:rPr lang="es-CR" sz="2600" b="1" smtClean="0">
                <a:solidFill>
                  <a:srgbClr val="FF0000"/>
                </a:solidFill>
                <a:cs typeface="Times New Roman"/>
              </a:rPr>
              <a:t>Ratifications)</a:t>
            </a:r>
            <a:endParaRPr lang="en-GB" sz="2600" b="1" dirty="0">
              <a:solidFill>
                <a:srgbClr val="FF0000"/>
              </a:solidFill>
              <a:cs typeface="Times New Roman"/>
            </a:endParaRPr>
          </a:p>
        </p:txBody>
      </p:sp>
      <p:sp>
        <p:nvSpPr>
          <p:cNvPr id="9" name="Rectangle 1"/>
          <p:cNvSpPr>
            <a:spLocks noChangeArrowheads="1"/>
          </p:cNvSpPr>
          <p:nvPr/>
        </p:nvSpPr>
        <p:spPr bwMode="auto">
          <a:xfrm>
            <a:off x="4354514" y="1240524"/>
            <a:ext cx="184731"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tLang="en-US">
                <a:latin typeface="Arial" pitchFamily="34" charset="0"/>
                <a:cs typeface="Arial" pitchFamily="34" charset="0"/>
              </a:rPr>
              <a:t/>
            </a:r>
            <a:br>
              <a:rPr lang="en-US" altLang="en-US">
                <a:latin typeface="Arial" pitchFamily="34" charset="0"/>
                <a:cs typeface="Arial" pitchFamily="34" charset="0"/>
              </a:rPr>
            </a:br>
            <a:endParaRPr lang="en-US" altLang="en-US">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xmlns="" val="4104017326"/>
              </p:ext>
            </p:extLst>
          </p:nvPr>
        </p:nvGraphicFramePr>
        <p:xfrm>
          <a:off x="2493819" y="1331300"/>
          <a:ext cx="3190665" cy="5180499"/>
        </p:xfrm>
        <a:graphic>
          <a:graphicData uri="http://schemas.openxmlformats.org/drawingml/2006/table">
            <a:tbl>
              <a:tblPr/>
              <a:tblGrid>
                <a:gridCol w="3190665"/>
              </a:tblGrid>
              <a:tr h="251262">
                <a:tc>
                  <a:txBody>
                    <a:bodyPr/>
                    <a:lstStyle/>
                    <a:p>
                      <a:pPr algn="l" fontAlgn="t"/>
                      <a:r>
                        <a:rPr lang="en-GB" sz="2400" b="1" u="sng" smtClean="0">
                          <a:effectLst/>
                        </a:rPr>
                        <a:t>Country</a:t>
                      </a:r>
                      <a:endParaRPr lang="en-GB" sz="2400" b="1" u="sng" dirty="0">
                        <a:effectLst/>
                      </a:endParaRPr>
                    </a:p>
                  </a:txBody>
                  <a:tcPr marL="16245" marR="16245" marT="19494" marB="16245">
                    <a:lnL>
                      <a:noFill/>
                    </a:lnL>
                    <a:lnR>
                      <a:noFill/>
                    </a:lnR>
                    <a:lnT w="2857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EEEEE"/>
                    </a:solidFill>
                  </a:tcPr>
                </a:tc>
              </a:tr>
              <a:tr h="220950">
                <a:tc>
                  <a:txBody>
                    <a:bodyPr/>
                    <a:lstStyle/>
                    <a:p>
                      <a:pPr fontAlgn="t"/>
                      <a:r>
                        <a:rPr lang="en-GB" sz="2400" b="1" kern="1200" smtClean="0">
                          <a:latin typeface="+mn-lt"/>
                          <a:ea typeface="Times New Roman"/>
                          <a:cs typeface="Calibri"/>
                        </a:rPr>
                        <a:t>Albania</a:t>
                      </a:r>
                      <a:endParaRPr lang="en-GB" sz="2400" b="1" u="none" dirty="0">
                        <a:solidFill>
                          <a:schemeClr val="tx1"/>
                        </a:solidFill>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20950">
                <a:tc>
                  <a:txBody>
                    <a:bodyPr/>
                    <a:lstStyle/>
                    <a:p>
                      <a:pPr fontAlgn="t"/>
                      <a:r>
                        <a:rPr lang="en-GB" sz="2400" b="1" kern="1200" smtClean="0">
                          <a:latin typeface="+mn-lt"/>
                          <a:ea typeface="Times New Roman"/>
                          <a:cs typeface="Calibri"/>
                        </a:rPr>
                        <a:t>Armenia</a:t>
                      </a:r>
                      <a:endParaRPr lang="en-GB" sz="2400" b="1" u="none">
                        <a:solidFill>
                          <a:schemeClr val="tx1"/>
                        </a:solidFill>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20950">
                <a:tc>
                  <a:txBody>
                    <a:bodyPr/>
                    <a:lstStyle/>
                    <a:p>
                      <a:pPr fontAlgn="t"/>
                      <a:r>
                        <a:rPr lang="en-GB" sz="2400" b="1" u="none" kern="1200" smtClean="0">
                          <a:solidFill>
                            <a:schemeClr val="tx1"/>
                          </a:solidFill>
                          <a:effectLst/>
                          <a:latin typeface="+mn-lt"/>
                          <a:cs typeface="Calibri"/>
                        </a:rPr>
                        <a:t>Benin</a:t>
                      </a:r>
                      <a:endParaRPr lang="en-GB" sz="2400" b="1" u="none">
                        <a:solidFill>
                          <a:schemeClr val="tx1"/>
                        </a:solidFill>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20950">
                <a:tc>
                  <a:txBody>
                    <a:bodyPr/>
                    <a:lstStyle/>
                    <a:p>
                      <a:pPr fontAlgn="t"/>
                      <a:r>
                        <a:rPr lang="en-GB" sz="2400" b="1" u="none" kern="1200" smtClean="0">
                          <a:solidFill>
                            <a:schemeClr val="tx1"/>
                          </a:solidFill>
                          <a:effectLst/>
                          <a:latin typeface="+mn-lt"/>
                          <a:cs typeface="Calibri"/>
                        </a:rPr>
                        <a:t>Bosnia-Herzegovina</a:t>
                      </a:r>
                      <a:endParaRPr lang="en-GB" sz="2400" b="1" u="none">
                        <a:solidFill>
                          <a:schemeClr val="tx1"/>
                        </a:solidFill>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20950">
                <a:tc>
                  <a:txBody>
                    <a:bodyPr/>
                    <a:lstStyle/>
                    <a:p>
                      <a:pPr fontAlgn="t"/>
                      <a:r>
                        <a:rPr lang="en-GB" sz="2400" b="1" u="none" kern="1200" smtClean="0">
                          <a:solidFill>
                            <a:schemeClr val="tx1"/>
                          </a:solidFill>
                          <a:effectLst/>
                          <a:latin typeface="+mn-lt"/>
                          <a:cs typeface="Calibri"/>
                        </a:rPr>
                        <a:t>Burkina-Faso</a:t>
                      </a:r>
                      <a:endParaRPr lang="en-GB" sz="2400" b="1" u="none">
                        <a:solidFill>
                          <a:schemeClr val="tx1"/>
                        </a:solidFill>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20950">
                <a:tc>
                  <a:txBody>
                    <a:bodyPr/>
                    <a:lstStyle/>
                    <a:p>
                      <a:pPr fontAlgn="t"/>
                      <a:r>
                        <a:rPr lang="en-GB" sz="2400" b="1" u="none" kern="1200" smtClean="0">
                          <a:solidFill>
                            <a:schemeClr val="tx1"/>
                          </a:solidFill>
                          <a:effectLst/>
                          <a:latin typeface="+mn-lt"/>
                          <a:cs typeface="Calibri"/>
                        </a:rPr>
                        <a:t>Cameroon</a:t>
                      </a:r>
                      <a:endParaRPr lang="en-GB" sz="2400" b="1" u="none">
                        <a:solidFill>
                          <a:schemeClr val="tx1"/>
                        </a:solidFill>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20950">
                <a:tc>
                  <a:txBody>
                    <a:bodyPr/>
                    <a:lstStyle/>
                    <a:p>
                      <a:pPr fontAlgn="t"/>
                      <a:r>
                        <a:rPr lang="en-GB" sz="2400" b="1" u="none" kern="1200" smtClean="0">
                          <a:solidFill>
                            <a:schemeClr val="tx1"/>
                          </a:solidFill>
                          <a:effectLst/>
                          <a:latin typeface="+mn-lt"/>
                          <a:cs typeface="Calibri"/>
                        </a:rPr>
                        <a:t>Cyprus</a:t>
                      </a:r>
                      <a:endParaRPr lang="en-GB" sz="2400" b="1" u="none">
                        <a:solidFill>
                          <a:schemeClr val="tx1"/>
                        </a:solidFill>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20950">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GB" sz="2400" b="1" u="none" kern="1200" smtClean="0">
                          <a:solidFill>
                            <a:schemeClr val="tx1"/>
                          </a:solidFill>
                          <a:effectLst/>
                          <a:latin typeface="+mn-lt"/>
                          <a:cs typeface="Calibri"/>
                        </a:rPr>
                        <a:t>Guinea</a:t>
                      </a:r>
                      <a:endParaRPr lang="en-GB" sz="2400" b="1" u="none" smtClean="0">
                        <a:solidFill>
                          <a:schemeClr val="tx1"/>
                        </a:solidFill>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20950">
                <a:tc>
                  <a:txBody>
                    <a:bodyPr/>
                    <a:lstStyle/>
                    <a:p>
                      <a:pPr fontAlgn="t"/>
                      <a:r>
                        <a:rPr lang="en-GB" sz="2400" b="1" u="none" kern="1200" smtClean="0">
                          <a:solidFill>
                            <a:schemeClr val="tx1"/>
                          </a:solidFill>
                          <a:effectLst/>
                          <a:latin typeface="+mn-lt"/>
                          <a:cs typeface="Calibri"/>
                        </a:rPr>
                        <a:t>Italy</a:t>
                      </a:r>
                      <a:endParaRPr lang="pt-BR" sz="2400" b="1" u="none">
                        <a:solidFill>
                          <a:schemeClr val="tx1"/>
                        </a:solidFill>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20950">
                <a:tc>
                  <a:txBody>
                    <a:bodyPr/>
                    <a:lstStyle/>
                    <a:p>
                      <a:pPr fontAlgn="t"/>
                      <a:r>
                        <a:rPr lang="en-GB" sz="2400" b="1" kern="1200" smtClean="0">
                          <a:effectLst/>
                          <a:latin typeface="+mn-lt"/>
                          <a:cs typeface="Calibri"/>
                        </a:rPr>
                        <a:t>Kenya</a:t>
                      </a:r>
                      <a:endParaRPr lang="en-GB" sz="2400" b="1" dirty="0">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20950">
                <a:tc>
                  <a:txBody>
                    <a:bodyPr/>
                    <a:lstStyle/>
                    <a:p>
                      <a:pPr fontAlgn="t"/>
                      <a:r>
                        <a:rPr lang="en-GB" sz="2400" b="1" kern="1200" smtClean="0">
                          <a:effectLst/>
                          <a:latin typeface="+mn-lt"/>
                          <a:cs typeface="Calibri"/>
                        </a:rPr>
                        <a:t>Norway</a:t>
                      </a:r>
                      <a:endParaRPr lang="en-GB" sz="2400" b="1">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56431">
                <a:tc>
                  <a:txBody>
                    <a:bodyPr/>
                    <a:lstStyle/>
                    <a:p>
                      <a:pPr fontAlgn="t"/>
                      <a:r>
                        <a:rPr lang="en-GB" sz="2400" b="1" u="none" kern="1200" smtClean="0">
                          <a:solidFill>
                            <a:schemeClr val="tx1"/>
                          </a:solidFill>
                          <a:effectLst/>
                          <a:latin typeface="+mn-lt"/>
                          <a:cs typeface="Calibri"/>
                        </a:rPr>
                        <a:t>Phillipines</a:t>
                      </a:r>
                      <a:endParaRPr lang="en-GB" sz="2400" b="1" u="none" dirty="0">
                        <a:solidFill>
                          <a:schemeClr val="tx1"/>
                        </a:solidFill>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bl>
          </a:graphicData>
        </a:graphic>
      </p:graphicFrame>
      <p:sp>
        <p:nvSpPr>
          <p:cNvPr id="5" name="Rectangle 1"/>
          <p:cNvSpPr>
            <a:spLocks noChangeArrowheads="1"/>
          </p:cNvSpPr>
          <p:nvPr/>
        </p:nvSpPr>
        <p:spPr bwMode="auto">
          <a:xfrm>
            <a:off x="4152901" y="1137336"/>
            <a:ext cx="184731"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tLang="en-US">
                <a:latin typeface="Arial" pitchFamily="34" charset="0"/>
                <a:cs typeface="Arial" pitchFamily="34" charset="0"/>
              </a:rPr>
              <a:t/>
            </a:r>
            <a:br>
              <a:rPr lang="en-US" altLang="en-US">
                <a:latin typeface="Arial" pitchFamily="34" charset="0"/>
                <a:cs typeface="Arial" pitchFamily="34" charset="0"/>
              </a:rPr>
            </a:br>
            <a:endParaRPr lang="en-US" altLang="en-US">
              <a:latin typeface="Arial" pitchFamily="34" charset="0"/>
              <a:cs typeface="Arial" pitchFamily="34" charset="0"/>
            </a:endParaRPr>
          </a:p>
        </p:txBody>
      </p:sp>
      <p:graphicFrame>
        <p:nvGraphicFramePr>
          <p:cNvPr id="10" name="Table 9"/>
          <p:cNvGraphicFramePr>
            <a:graphicFrameLocks noGrp="1"/>
          </p:cNvGraphicFramePr>
          <p:nvPr>
            <p:extLst>
              <p:ext uri="{D42A27DB-BD31-4B8C-83A1-F6EECF244321}">
                <p14:modId xmlns:p14="http://schemas.microsoft.com/office/powerpoint/2010/main" xmlns="" val="416973989"/>
              </p:ext>
            </p:extLst>
          </p:nvPr>
        </p:nvGraphicFramePr>
        <p:xfrm>
          <a:off x="6517631" y="1326342"/>
          <a:ext cx="3226733" cy="4782249"/>
        </p:xfrm>
        <a:graphic>
          <a:graphicData uri="http://schemas.openxmlformats.org/drawingml/2006/table">
            <a:tbl>
              <a:tblPr/>
              <a:tblGrid>
                <a:gridCol w="3226733"/>
              </a:tblGrid>
              <a:tr h="157642">
                <a:tc>
                  <a:txBody>
                    <a:bodyPr/>
                    <a:lstStyle/>
                    <a:p>
                      <a:pPr algn="l" fontAlgn="t"/>
                      <a:r>
                        <a:rPr lang="en-GB" sz="2400" b="1" u="sng" smtClean="0">
                          <a:effectLst/>
                        </a:rPr>
                        <a:t>Country</a:t>
                      </a:r>
                      <a:endParaRPr lang="en-GB" sz="2400" b="1" u="sng" dirty="0">
                        <a:effectLst/>
                      </a:endParaRPr>
                    </a:p>
                  </a:txBody>
                  <a:tcPr marL="16245" marR="16245" marT="19494" marB="16245">
                    <a:lnL>
                      <a:noFill/>
                    </a:lnL>
                    <a:lnR>
                      <a:noFill/>
                    </a:lnR>
                    <a:lnT w="2857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EEEEE"/>
                    </a:solidFill>
                  </a:tcPr>
                </a:tc>
              </a:tr>
              <a:tr h="154393">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GB" sz="2400" b="1" kern="1200" smtClean="0">
                          <a:effectLst/>
                          <a:latin typeface="+mn-lt"/>
                          <a:cs typeface="Calibri"/>
                        </a:rPr>
                        <a:t>Portugal</a:t>
                      </a:r>
                      <a:endParaRPr lang="en-GB" sz="2400" b="1" u="none" smtClean="0">
                        <a:solidFill>
                          <a:schemeClr val="tx1"/>
                        </a:solidFill>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54393">
                <a:tc>
                  <a:txBody>
                    <a:bodyPr/>
                    <a:lstStyle/>
                    <a:p>
                      <a:pPr fontAlgn="t"/>
                      <a:r>
                        <a:rPr lang="en-GB" sz="2400" b="1" u="none" kern="1200" smtClean="0">
                          <a:solidFill>
                            <a:schemeClr val="tx1"/>
                          </a:solidFill>
                          <a:effectLst/>
                          <a:latin typeface="+mn-lt"/>
                          <a:cs typeface="Calibri"/>
                        </a:rPr>
                        <a:t>Republic</a:t>
                      </a:r>
                      <a:r>
                        <a:rPr lang="en-GB" sz="2400" b="1" u="none" kern="1200" baseline="0" smtClean="0">
                          <a:solidFill>
                            <a:schemeClr val="tx1"/>
                          </a:solidFill>
                          <a:effectLst/>
                          <a:latin typeface="+mn-lt"/>
                          <a:cs typeface="Calibri"/>
                        </a:rPr>
                        <a:t> of </a:t>
                      </a:r>
                      <a:r>
                        <a:rPr lang="en-GB" sz="2400" b="1" u="none" kern="1200" smtClean="0">
                          <a:solidFill>
                            <a:schemeClr val="tx1"/>
                          </a:solidFill>
                          <a:effectLst/>
                          <a:latin typeface="+mn-lt"/>
                          <a:cs typeface="Calibri"/>
                        </a:rPr>
                        <a:t>Macedonia</a:t>
                      </a:r>
                      <a:endParaRPr lang="en-GB" sz="2400" b="1">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54393">
                <a:tc>
                  <a:txBody>
                    <a:bodyPr/>
                    <a:lstStyle/>
                    <a:p>
                      <a:pPr fontAlgn="t"/>
                      <a:r>
                        <a:rPr lang="en-GB" sz="2400" b="1" kern="1200" smtClean="0">
                          <a:effectLst/>
                          <a:latin typeface="+mn-lt"/>
                          <a:cs typeface="Calibri"/>
                        </a:rPr>
                        <a:t>Republic</a:t>
                      </a:r>
                      <a:r>
                        <a:rPr lang="en-GB" sz="2400" b="1" kern="1200" baseline="0" smtClean="0">
                          <a:effectLst/>
                          <a:latin typeface="+mn-lt"/>
                          <a:cs typeface="Calibri"/>
                        </a:rPr>
                        <a:t> of Montenegro</a:t>
                      </a:r>
                      <a:endParaRPr lang="en-GB" sz="2400" b="1">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66395">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GB" sz="2400" b="1" kern="1200" smtClean="0">
                          <a:effectLst/>
                          <a:latin typeface="+mn-lt"/>
                          <a:cs typeface="Calibri"/>
                        </a:rPr>
                        <a:t>San</a:t>
                      </a:r>
                      <a:r>
                        <a:rPr lang="en-GB" sz="2400" b="1" kern="1200" baseline="0" smtClean="0">
                          <a:effectLst/>
                          <a:latin typeface="+mn-lt"/>
                          <a:cs typeface="Calibri"/>
                        </a:rPr>
                        <a:t> Marino</a:t>
                      </a:r>
                      <a:endParaRPr lang="en-GB" sz="2400" b="1" smtClean="0">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54393">
                <a:tc>
                  <a:txBody>
                    <a:bodyPr/>
                    <a:lstStyle/>
                    <a:p>
                      <a:pPr fontAlgn="t"/>
                      <a:r>
                        <a:rPr lang="en-GB" sz="2400" b="1" kern="1200" smtClean="0">
                          <a:effectLst/>
                          <a:latin typeface="+mn-lt"/>
                          <a:cs typeface="Calibri"/>
                        </a:rPr>
                        <a:t>Serbia</a:t>
                      </a:r>
                      <a:endParaRPr lang="en-GB" sz="2400" b="1">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66395">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GB" sz="2400" b="1" u="none" kern="1200" smtClean="0">
                          <a:solidFill>
                            <a:schemeClr val="tx1"/>
                          </a:solidFill>
                          <a:effectLst/>
                          <a:latin typeface="+mn-lt"/>
                          <a:cs typeface="Calibri"/>
                        </a:rPr>
                        <a:t>Slovenia</a:t>
                      </a:r>
                      <a:endParaRPr lang="en-GB" sz="2400" b="1" u="none" smtClean="0">
                        <a:solidFill>
                          <a:schemeClr val="tx1"/>
                        </a:solidFill>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66395">
                <a:tc>
                  <a:txBody>
                    <a:bodyPr/>
                    <a:lstStyle/>
                    <a:p>
                      <a:pPr fontAlgn="t"/>
                      <a:r>
                        <a:rPr lang="en-GB" sz="2400" b="1" kern="1200" smtClean="0">
                          <a:effectLst/>
                          <a:latin typeface="+mn-lt"/>
                          <a:cs typeface="Calibri"/>
                        </a:rPr>
                        <a:t>Sweden</a:t>
                      </a:r>
                      <a:endParaRPr lang="en-GB" sz="2400" b="1">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54393">
                <a:tc>
                  <a:txBody>
                    <a:bodyPr/>
                    <a:lstStyle/>
                    <a:p>
                      <a:pPr fontAlgn="t"/>
                      <a:r>
                        <a:rPr lang="en-GB" sz="2400" b="1" kern="1200" smtClean="0">
                          <a:effectLst/>
                          <a:latin typeface="+mn-lt"/>
                          <a:cs typeface="Calibri"/>
                        </a:rPr>
                        <a:t>Tajikistan</a:t>
                      </a:r>
                      <a:endParaRPr lang="en-GB" sz="2400" b="1">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66395">
                <a:tc>
                  <a:txBody>
                    <a:bodyPr/>
                    <a:lstStyle/>
                    <a:p>
                      <a:pPr fontAlgn="t"/>
                      <a:r>
                        <a:rPr lang="en-GB" sz="2400" b="1" kern="1200" smtClean="0">
                          <a:effectLst/>
                          <a:latin typeface="+mn-lt"/>
                          <a:cs typeface="Calibri"/>
                        </a:rPr>
                        <a:t>Togo</a:t>
                      </a:r>
                      <a:endParaRPr lang="en-GB" sz="2400" b="1">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54393">
                <a:tc>
                  <a:txBody>
                    <a:bodyPr/>
                    <a:lstStyle/>
                    <a:p>
                      <a:pPr fontAlgn="t"/>
                      <a:r>
                        <a:rPr lang="en-GB" sz="2400" b="1" kern="1200" smtClean="0">
                          <a:effectLst/>
                          <a:latin typeface="+mn-lt"/>
                          <a:cs typeface="Calibri"/>
                        </a:rPr>
                        <a:t>Uganda</a:t>
                      </a:r>
                      <a:endParaRPr lang="en-GB" sz="2400" b="1">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67561">
                <a:tc>
                  <a:txBody>
                    <a:bodyPr/>
                    <a:lstStyle/>
                    <a:p>
                      <a:pPr fontAlgn="t"/>
                      <a:r>
                        <a:rPr lang="en-GB" sz="2400" b="1" kern="1200" smtClean="0">
                          <a:effectLst/>
                          <a:latin typeface="+mn-lt"/>
                          <a:cs typeface="Calibri"/>
                        </a:rPr>
                        <a:t>Venezuela</a:t>
                      </a:r>
                      <a:endParaRPr lang="en-GB" sz="2400" b="1" dirty="0">
                        <a:effectLst/>
                      </a:endParaRPr>
                    </a:p>
                  </a:txBody>
                  <a:tcPr marL="16245" marR="16245" marT="16245" marB="16245">
                    <a:lnL>
                      <a:noFill/>
                    </a:lnL>
                    <a:lnR>
                      <a:noFill/>
                    </a:lnR>
                    <a:lnT w="9525" cap="flat" cmpd="sng" algn="ctr">
                      <a:solidFill>
                        <a:srgbClr val="CCCCCC"/>
                      </a:solidFill>
                      <a:prstDash val="solid"/>
                      <a:round/>
                      <a:headEnd type="none" w="med" len="med"/>
                      <a:tailEnd type="none" w="med" len="med"/>
                    </a:lnT>
                    <a:lnB w="19050" cap="flat" cmpd="sng" algn="ctr">
                      <a:solidFill>
                        <a:srgbClr val="CCCCCC"/>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xmlns="" val="42072310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5" name="Rectangle 3"/>
          <p:cNvSpPr txBox="1">
            <a:spLocks noRot="1" noChangeArrowheads="1"/>
          </p:cNvSpPr>
          <p:nvPr/>
        </p:nvSpPr>
        <p:spPr>
          <a:xfrm>
            <a:off x="779489" y="1379095"/>
            <a:ext cx="10709222" cy="4976735"/>
          </a:xfrm>
          <a:prstGeom prst="rect">
            <a:avLst/>
          </a:prstGeom>
          <a:solidFill>
            <a:schemeClr val="accent3">
              <a:lumMod val="40000"/>
              <a:lumOff val="60000"/>
            </a:schemeClr>
          </a:solidFill>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gradFill>
                  <a:gsLst>
                    <a:gs pos="34000">
                      <a:schemeClr val="tx1">
                        <a:lumMod val="93000"/>
                      </a:schemeClr>
                    </a:gs>
                    <a:gs pos="0">
                      <a:schemeClr val="bg1">
                        <a:lumMod val="25000"/>
                        <a:lumOff val="75000"/>
                      </a:schemeClr>
                    </a:gs>
                    <a:gs pos="100000">
                      <a:schemeClr val="tx2">
                        <a:lumMod val="0"/>
                        <a:lumOff val="100000"/>
                      </a:schemeClr>
                    </a:gs>
                  </a:gsLst>
                  <a:lin ang="4800000" scaled="0"/>
                </a:gra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s-CR" smtClean="0">
                <a:solidFill>
                  <a:schemeClr val="tx1"/>
                </a:solidFill>
                <a:latin typeface="Arial" panose="020B0604020202020204" pitchFamily="34" charset="0"/>
                <a:cs typeface="Arial" panose="020B0604020202020204" pitchFamily="34" charset="0"/>
              </a:rPr>
              <a:t>They consider that migration affects not only the workers, but their families as well.</a:t>
            </a:r>
          </a:p>
          <a:p>
            <a:r>
              <a:rPr lang="es-CR" smtClean="0">
                <a:solidFill>
                  <a:schemeClr val="tx1"/>
                </a:solidFill>
                <a:latin typeface="Arial" panose="020B0604020202020204" pitchFamily="34" charset="0"/>
                <a:cs typeface="Arial" panose="020B0604020202020204" pitchFamily="34" charset="0"/>
              </a:rPr>
              <a:t>Establish guarantees and services for migrant workers and their families during the various phases of the migratory process:</a:t>
            </a:r>
            <a:endParaRPr lang="es-CR" dirty="0">
              <a:solidFill>
                <a:schemeClr val="tx1"/>
              </a:solidFill>
              <a:latin typeface="Arial" panose="020B0604020202020204" pitchFamily="34" charset="0"/>
              <a:cs typeface="Arial" panose="020B0604020202020204" pitchFamily="34" charset="0"/>
            </a:endParaRPr>
          </a:p>
          <a:p>
            <a:pPr marL="1257300" lvl="2" indent="-342900">
              <a:lnSpc>
                <a:spcPct val="100000"/>
              </a:lnSpc>
              <a:spcBef>
                <a:spcPts val="600"/>
              </a:spcBef>
            </a:pPr>
            <a:r>
              <a:rPr lang="es-CR" sz="2400" smtClean="0">
                <a:solidFill>
                  <a:schemeClr val="tx1"/>
                </a:solidFill>
                <a:latin typeface="Arial" panose="020B0604020202020204" pitchFamily="34" charset="0"/>
                <a:cs typeface="Arial" panose="020B0604020202020204" pitchFamily="34" charset="0"/>
              </a:rPr>
              <a:t>During recruiting.</a:t>
            </a:r>
            <a:endParaRPr lang="es-CR" sz="2400" dirty="0">
              <a:solidFill>
                <a:schemeClr val="tx1"/>
              </a:solidFill>
              <a:latin typeface="Arial" panose="020B0604020202020204" pitchFamily="34" charset="0"/>
              <a:cs typeface="Arial" panose="020B0604020202020204" pitchFamily="34" charset="0"/>
            </a:endParaRPr>
          </a:p>
          <a:p>
            <a:pPr marL="1257300" lvl="2" indent="-342900">
              <a:lnSpc>
                <a:spcPct val="100000"/>
              </a:lnSpc>
              <a:spcBef>
                <a:spcPts val="600"/>
              </a:spcBef>
            </a:pPr>
            <a:r>
              <a:rPr lang="es-CR" sz="2400" smtClean="0">
                <a:solidFill>
                  <a:schemeClr val="tx1"/>
                </a:solidFill>
                <a:latin typeface="Arial" panose="020B0604020202020204" pitchFamily="34" charset="0"/>
                <a:cs typeface="Arial" panose="020B0604020202020204" pitchFamily="34" charset="0"/>
              </a:rPr>
              <a:t>Prior to leaving the country of emigration.</a:t>
            </a:r>
            <a:endParaRPr lang="es-CR" sz="2400" dirty="0">
              <a:solidFill>
                <a:schemeClr val="tx1"/>
              </a:solidFill>
              <a:latin typeface="Arial" panose="020B0604020202020204" pitchFamily="34" charset="0"/>
              <a:cs typeface="Arial" panose="020B0604020202020204" pitchFamily="34" charset="0"/>
            </a:endParaRPr>
          </a:p>
          <a:p>
            <a:pPr marL="1257300" lvl="2" indent="-342900">
              <a:lnSpc>
                <a:spcPct val="100000"/>
              </a:lnSpc>
              <a:spcBef>
                <a:spcPts val="600"/>
              </a:spcBef>
            </a:pPr>
            <a:r>
              <a:rPr lang="es-CR" sz="2400" smtClean="0">
                <a:solidFill>
                  <a:schemeClr val="tx1"/>
                </a:solidFill>
                <a:latin typeface="Arial" panose="020B0604020202020204" pitchFamily="34" charset="0"/>
                <a:cs typeface="Arial" panose="020B0604020202020204" pitchFamily="34" charset="0"/>
              </a:rPr>
              <a:t>During the journey to the destination country.</a:t>
            </a:r>
            <a:endParaRPr lang="es-CR" sz="2400" dirty="0">
              <a:solidFill>
                <a:schemeClr val="tx1"/>
              </a:solidFill>
              <a:latin typeface="Arial" panose="020B0604020202020204" pitchFamily="34" charset="0"/>
              <a:cs typeface="Arial" panose="020B0604020202020204" pitchFamily="34" charset="0"/>
            </a:endParaRPr>
          </a:p>
          <a:p>
            <a:pPr marL="1257300" lvl="2" indent="-342900">
              <a:lnSpc>
                <a:spcPct val="100000"/>
              </a:lnSpc>
              <a:spcBef>
                <a:spcPts val="600"/>
              </a:spcBef>
            </a:pPr>
            <a:r>
              <a:rPr lang="es-CR" sz="2400" smtClean="0">
                <a:solidFill>
                  <a:schemeClr val="tx1"/>
                </a:solidFill>
                <a:latin typeface="Arial" panose="020B0604020202020204" pitchFamily="34" charset="0"/>
                <a:cs typeface="Arial" panose="020B0604020202020204" pitchFamily="34" charset="0"/>
              </a:rPr>
              <a:t>Upon arrival in the destination country.</a:t>
            </a:r>
            <a:endParaRPr lang="es-CR" dirty="0">
              <a:solidFill>
                <a:schemeClr val="tx1"/>
              </a:solidFill>
              <a:latin typeface="Arial" panose="020B0604020202020204" pitchFamily="34" charset="0"/>
              <a:cs typeface="Arial" panose="020B0604020202020204" pitchFamily="34" charset="0"/>
            </a:endParaRPr>
          </a:p>
          <a:p>
            <a:pPr>
              <a:spcBef>
                <a:spcPts val="600"/>
              </a:spcBef>
            </a:pPr>
            <a:r>
              <a:rPr lang="es-CR" smtClean="0">
                <a:solidFill>
                  <a:schemeClr val="tx1"/>
                </a:solidFill>
                <a:latin typeface="Arial" panose="020B0604020202020204" pitchFamily="34" charset="0"/>
                <a:cs typeface="Arial" panose="020B0604020202020204" pitchFamily="34" charset="0"/>
              </a:rPr>
              <a:t>P</a:t>
            </a:r>
            <a:r>
              <a:rPr lang="es-CR" smtClean="0">
                <a:solidFill>
                  <a:schemeClr val="tx1"/>
                </a:solidFill>
                <a:latin typeface="Arial" panose="020B0604020202020204" pitchFamily="34" charset="0"/>
                <a:cs typeface="Arial" panose="020B0604020202020204" pitchFamily="34" charset="0"/>
              </a:rPr>
              <a:t>romote coordination between employment agencies of both countries.</a:t>
            </a:r>
          </a:p>
          <a:p>
            <a:pPr>
              <a:spcBef>
                <a:spcPts val="600"/>
              </a:spcBef>
            </a:pPr>
            <a:r>
              <a:rPr lang="es-CR" smtClean="0">
                <a:solidFill>
                  <a:schemeClr val="tx1"/>
                </a:solidFill>
                <a:latin typeface="Arial" panose="020B0604020202020204" pitchFamily="34" charset="0"/>
                <a:cs typeface="Arial" panose="020B0604020202020204" pitchFamily="34" charset="0"/>
              </a:rPr>
              <a:t>Seek protection for workers against exploitation and discrimination.</a:t>
            </a:r>
          </a:p>
          <a:p>
            <a:pPr>
              <a:spcBef>
                <a:spcPts val="600"/>
              </a:spcBef>
            </a:pPr>
            <a:r>
              <a:rPr lang="es-CR" smtClean="0">
                <a:solidFill>
                  <a:schemeClr val="tx1"/>
                </a:solidFill>
                <a:latin typeface="Arial" panose="020B0604020202020204" pitchFamily="34" charset="0"/>
                <a:cs typeface="Arial" panose="020B0604020202020204" pitchFamily="34" charset="0"/>
              </a:rPr>
              <a:t>Promote equal treatment for both nationals and foreigners.</a:t>
            </a:r>
          </a:p>
          <a:p>
            <a:pPr>
              <a:spcBef>
                <a:spcPts val="600"/>
              </a:spcBef>
            </a:pPr>
            <a:r>
              <a:rPr lang="es-CR" smtClean="0">
                <a:solidFill>
                  <a:schemeClr val="tx1"/>
                </a:solidFill>
                <a:latin typeface="Arial" panose="020B0604020202020204" pitchFamily="34" charset="0"/>
                <a:cs typeface="Arial" panose="020B0604020202020204" pitchFamily="34" charset="0"/>
              </a:rPr>
              <a:t>They apply to countries of origin and to destination countries.</a:t>
            </a:r>
            <a:endParaRPr lang="es-CR" sz="2800" dirty="0">
              <a:solidFill>
                <a:schemeClr val="tx1"/>
              </a:solidFill>
              <a:latin typeface="Arial" panose="020B0604020202020204" pitchFamily="34" charset="0"/>
              <a:cs typeface="Arial" panose="020B0604020202020204" pitchFamily="34" charset="0"/>
            </a:endParaRPr>
          </a:p>
          <a:p>
            <a:pPr>
              <a:buNone/>
            </a:pPr>
            <a:endParaRPr lang="es-CR" b="1" dirty="0">
              <a:solidFill>
                <a:srgbClr val="C00000"/>
              </a:solidFill>
            </a:endParaRPr>
          </a:p>
          <a:p>
            <a:endParaRPr lang="es-CR" sz="2000" dirty="0">
              <a:solidFill>
                <a:schemeClr val="bg1"/>
              </a:solidFill>
              <a:latin typeface="Arial" panose="020B0604020202020204" pitchFamily="34" charset="0"/>
              <a:cs typeface="Arial" panose="020B0604020202020204" pitchFamily="34" charset="0"/>
            </a:endParaRPr>
          </a:p>
          <a:p>
            <a:pPr marL="1257300" lvl="2" indent="-342900"/>
            <a:endParaRPr lang="es-CR" sz="2400" dirty="0">
              <a:solidFill>
                <a:srgbClr val="002060"/>
              </a:solidFill>
            </a:endParaRPr>
          </a:p>
          <a:p>
            <a:pPr>
              <a:buFont typeface="Wingdings" pitchFamily="2" charset="2"/>
              <a:buNone/>
            </a:pPr>
            <a:endParaRPr lang="it-IT" altLang="en-US" dirty="0" smtClean="0">
              <a:solidFill>
                <a:schemeClr val="bg1"/>
              </a:solidFill>
              <a:latin typeface="Arial" panose="020B0604020202020204" pitchFamily="34" charset="0"/>
              <a:cs typeface="Arial" panose="020B0604020202020204" pitchFamily="34" charset="0"/>
            </a:endParaRPr>
          </a:p>
        </p:txBody>
      </p:sp>
      <p:sp>
        <p:nvSpPr>
          <p:cNvPr id="7" name="Rectangle 2"/>
          <p:cNvSpPr>
            <a:spLocks noGrp="1" noRot="1" noChangeArrowheads="1"/>
          </p:cNvSpPr>
          <p:nvPr>
            <p:ph type="title"/>
          </p:nvPr>
        </p:nvSpPr>
        <p:spPr>
          <a:xfrm>
            <a:off x="779489" y="293375"/>
            <a:ext cx="10673602" cy="740947"/>
          </a:xfrm>
          <a:solidFill>
            <a:schemeClr val="accent2">
              <a:lumMod val="40000"/>
              <a:lumOff val="60000"/>
            </a:schemeClr>
          </a:solidFill>
        </p:spPr>
        <p:txBody>
          <a:bodyPr>
            <a:normAutofit fontScale="90000"/>
          </a:bodyPr>
          <a:lstStyle/>
          <a:p>
            <a:pPr algn="ctr"/>
            <a:r>
              <a:rPr lang="es-CR" sz="4000" b="1" smtClean="0">
                <a:solidFill>
                  <a:schemeClr val="bg1"/>
                </a:solidFill>
                <a:latin typeface="Arial" panose="020B0604020202020204" pitchFamily="34" charset="0"/>
                <a:cs typeface="Arial" panose="020B0604020202020204" pitchFamily="34" charset="0"/>
              </a:rPr>
              <a:t/>
            </a:r>
            <a:br>
              <a:rPr lang="es-CR" sz="4000" b="1" smtClean="0">
                <a:solidFill>
                  <a:schemeClr val="bg1"/>
                </a:solidFill>
                <a:latin typeface="Arial" panose="020B0604020202020204" pitchFamily="34" charset="0"/>
                <a:cs typeface="Arial" panose="020B0604020202020204" pitchFamily="34" charset="0"/>
              </a:rPr>
            </a:br>
            <a:r>
              <a:rPr lang="es-CR" sz="4000" b="1" smtClean="0">
                <a:latin typeface="Arial" panose="020B0604020202020204" pitchFamily="34" charset="0"/>
                <a:cs typeface="Arial" panose="020B0604020202020204" pitchFamily="34" charset="0"/>
              </a:rPr>
              <a:t>Similarities between Conventions </a:t>
            </a:r>
            <a:r>
              <a:rPr lang="es-CR" sz="4000" b="1">
                <a:latin typeface="Arial" panose="020B0604020202020204" pitchFamily="34" charset="0"/>
                <a:cs typeface="Arial" panose="020B0604020202020204" pitchFamily="34" charset="0"/>
              </a:rPr>
              <a:t>97 </a:t>
            </a:r>
            <a:r>
              <a:rPr lang="es-CR" sz="4000" b="1" smtClean="0">
                <a:latin typeface="Arial" panose="020B0604020202020204" pitchFamily="34" charset="0"/>
                <a:cs typeface="Arial" panose="020B0604020202020204" pitchFamily="34" charset="0"/>
              </a:rPr>
              <a:t>and </a:t>
            </a:r>
            <a:r>
              <a:rPr lang="es-CR" sz="4000" b="1" dirty="0">
                <a:latin typeface="Arial" panose="020B0604020202020204" pitchFamily="34" charset="0"/>
                <a:cs typeface="Arial" panose="020B0604020202020204" pitchFamily="34" charset="0"/>
              </a:rPr>
              <a:t>143</a:t>
            </a:r>
            <a:r>
              <a:rPr lang="es-CR" sz="4000" b="1" dirty="0">
                <a:solidFill>
                  <a:schemeClr val="bg1"/>
                </a:solidFill>
                <a:latin typeface="Arial" panose="020B0604020202020204" pitchFamily="34" charset="0"/>
                <a:cs typeface="Arial" panose="020B0604020202020204" pitchFamily="34" charset="0"/>
              </a:rPr>
              <a:t/>
            </a:r>
            <a:br>
              <a:rPr lang="es-CR" sz="4000" b="1" dirty="0">
                <a:solidFill>
                  <a:schemeClr val="bg1"/>
                </a:solidFill>
                <a:latin typeface="Arial" panose="020B0604020202020204" pitchFamily="34" charset="0"/>
                <a:cs typeface="Arial" panose="020B0604020202020204" pitchFamily="34" charset="0"/>
              </a:rPr>
            </a:br>
            <a:endParaRPr lang="it-IT" altLang="en-US" sz="4000" b="1" dirty="0">
              <a:solidFill>
                <a:schemeClr val="bg1"/>
              </a:solidFill>
            </a:endParaRPr>
          </a:p>
        </p:txBody>
      </p:sp>
    </p:spTree>
    <p:extLst>
      <p:ext uri="{BB962C8B-B14F-4D97-AF65-F5344CB8AC3E}">
        <p14:creationId xmlns:p14="http://schemas.microsoft.com/office/powerpoint/2010/main" xmlns="" val="25189231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a:xfrm>
            <a:off x="838200" y="365125"/>
            <a:ext cx="10515600" cy="924029"/>
          </a:xfrm>
          <a:solidFill>
            <a:schemeClr val="accent2">
              <a:lumMod val="40000"/>
              <a:lumOff val="60000"/>
            </a:schemeClr>
          </a:solidFill>
        </p:spPr>
        <p:txBody>
          <a:bodyPr>
            <a:normAutofit/>
          </a:bodyPr>
          <a:lstStyle/>
          <a:p>
            <a:pPr algn="ctr"/>
            <a:r>
              <a:rPr lang="es-CR" sz="3200" b="1" smtClean="0">
                <a:latin typeface="Arial" panose="020B0604020202020204" pitchFamily="34" charset="0"/>
                <a:cs typeface="Arial" panose="020B0604020202020204" pitchFamily="34" charset="0"/>
              </a:rPr>
              <a:t>Migration for </a:t>
            </a:r>
            <a:r>
              <a:rPr lang="es-CR" sz="3200" b="1" smtClean="0">
                <a:latin typeface="Arial" panose="020B0604020202020204" pitchFamily="34" charset="0"/>
                <a:cs typeface="Arial" panose="020B0604020202020204" pitchFamily="34" charset="0"/>
              </a:rPr>
              <a:t>Employment </a:t>
            </a:r>
            <a:r>
              <a:rPr lang="es-CR" sz="3200" b="1" smtClean="0">
                <a:latin typeface="Arial" panose="020B0604020202020204" pitchFamily="34" charset="0"/>
                <a:cs typeface="Arial" panose="020B0604020202020204" pitchFamily="34" charset="0"/>
              </a:rPr>
              <a:t>Convention (No. 97)</a:t>
            </a:r>
            <a:endParaRPr lang="it-IT" altLang="en-US" sz="3600" b="1" dirty="0">
              <a:latin typeface="Arial" panose="020B0604020202020204" pitchFamily="34" charset="0"/>
              <a:cs typeface="Arial" panose="020B0604020202020204" pitchFamily="34" charset="0"/>
            </a:endParaRPr>
          </a:p>
        </p:txBody>
      </p:sp>
      <p:sp>
        <p:nvSpPr>
          <p:cNvPr id="8195" name="Rectangle 3"/>
          <p:cNvSpPr>
            <a:spLocks noGrp="1" noRot="1" noChangeArrowheads="1"/>
          </p:cNvSpPr>
          <p:nvPr>
            <p:ph type="body" idx="1"/>
          </p:nvPr>
        </p:nvSpPr>
        <p:spPr>
          <a:xfrm>
            <a:off x="838200" y="1825625"/>
            <a:ext cx="10515600" cy="3907518"/>
          </a:xfrm>
          <a:solidFill>
            <a:schemeClr val="accent3">
              <a:lumMod val="40000"/>
              <a:lumOff val="60000"/>
            </a:schemeClr>
          </a:solidFill>
        </p:spPr>
        <p:txBody>
          <a:bodyPr>
            <a:normAutofit/>
          </a:bodyPr>
          <a:lstStyle/>
          <a:p>
            <a:pPr>
              <a:buFont typeface="Wingdings" pitchFamily="2" charset="2"/>
              <a:buNone/>
            </a:pPr>
            <a:endParaRPr lang="it-IT" altLang="en-US" dirty="0" smtClean="0">
              <a:effectLst/>
              <a:latin typeface="Arial" panose="020B0604020202020204" pitchFamily="34" charset="0"/>
              <a:cs typeface="Arial" panose="020B0604020202020204" pitchFamily="34" charset="0"/>
            </a:endParaRPr>
          </a:p>
          <a:p>
            <a:pPr>
              <a:buFont typeface="Wingdings" pitchFamily="2" charset="2"/>
              <a:buNone/>
            </a:pPr>
            <a:r>
              <a:rPr lang="it-IT" altLang="en-US" smtClean="0">
                <a:effectLst/>
                <a:latin typeface="Arial" panose="020B0604020202020204" pitchFamily="34" charset="0"/>
                <a:cs typeface="Arial" panose="020B0604020202020204" pitchFamily="34" charset="0"/>
              </a:rPr>
              <a:t>Fundamental Principles of the Convention:</a:t>
            </a:r>
            <a:endParaRPr lang="it-IT" altLang="en-US" dirty="0" smtClean="0">
              <a:effectLst/>
              <a:latin typeface="Arial" panose="020B0604020202020204" pitchFamily="34" charset="0"/>
              <a:cs typeface="Arial" panose="020B0604020202020204" pitchFamily="34" charset="0"/>
            </a:endParaRPr>
          </a:p>
          <a:p>
            <a:endParaRPr lang="it-IT" altLang="en-US" dirty="0" smtClean="0">
              <a:effectLst/>
              <a:latin typeface="Arial" panose="020B0604020202020204" pitchFamily="34" charset="0"/>
              <a:cs typeface="Arial" panose="020B0604020202020204" pitchFamily="34" charset="0"/>
            </a:endParaRPr>
          </a:p>
          <a:p>
            <a:pPr lvl="1"/>
            <a:r>
              <a:rPr lang="it-IT" altLang="en-US" smtClean="0">
                <a:effectLst/>
                <a:latin typeface="Arial" panose="020B0604020202020204" pitchFamily="34" charset="0"/>
                <a:cs typeface="Arial" panose="020B0604020202020204" pitchFamily="34" charset="0"/>
              </a:rPr>
              <a:t>The State must accompany and regulate labour migration processes.</a:t>
            </a:r>
            <a:endParaRPr lang="it-IT" altLang="en-US" dirty="0" smtClean="0">
              <a:effectLst/>
              <a:latin typeface="Arial" panose="020B0604020202020204" pitchFamily="34" charset="0"/>
              <a:cs typeface="Arial" panose="020B0604020202020204" pitchFamily="34" charset="0"/>
            </a:endParaRPr>
          </a:p>
          <a:p>
            <a:pPr lvl="1"/>
            <a:endParaRPr lang="it-IT" altLang="en-US" dirty="0" smtClean="0">
              <a:effectLst/>
              <a:latin typeface="Arial" panose="020B0604020202020204" pitchFamily="34" charset="0"/>
              <a:cs typeface="Arial" panose="020B0604020202020204" pitchFamily="34" charset="0"/>
            </a:endParaRPr>
          </a:p>
          <a:p>
            <a:pPr lvl="1"/>
            <a:r>
              <a:rPr lang="it-IT" altLang="en-US" smtClean="0">
                <a:effectLst/>
                <a:latin typeface="Arial" panose="020B0604020202020204" pitchFamily="34" charset="0"/>
                <a:cs typeface="Arial" panose="020B0604020202020204" pitchFamily="34" charset="0"/>
              </a:rPr>
              <a:t>The State must acknowledge equal treatment for migrants with regular status and for nationals.</a:t>
            </a:r>
            <a:endParaRPr lang="it-IT" altLang="en-US" dirty="0" smtClean="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9553479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a:xfrm>
            <a:off x="659567" y="365125"/>
            <a:ext cx="10694233" cy="1071789"/>
          </a:xfrm>
          <a:solidFill>
            <a:schemeClr val="accent2">
              <a:lumMod val="40000"/>
              <a:lumOff val="60000"/>
            </a:schemeClr>
          </a:solidFill>
        </p:spPr>
        <p:txBody>
          <a:bodyPr>
            <a:normAutofit/>
          </a:bodyPr>
          <a:lstStyle/>
          <a:p>
            <a:pPr algn="ctr"/>
            <a:r>
              <a:rPr lang="en-GB" altLang="en-US" sz="3200" b="1" smtClean="0">
                <a:latin typeface="Arial" panose="020B0604020202020204" pitchFamily="34" charset="0"/>
                <a:cs typeface="Arial" panose="020B0604020202020204" pitchFamily="34" charset="0"/>
              </a:rPr>
              <a:t>Particularities </a:t>
            </a:r>
            <a:r>
              <a:rPr lang="en-GB" altLang="en-US" sz="3200" b="1" smtClean="0">
                <a:latin typeface="Arial" panose="020B0604020202020204" pitchFamily="34" charset="0"/>
                <a:cs typeface="Arial" panose="020B0604020202020204" pitchFamily="34" charset="0"/>
              </a:rPr>
              <a:t>of </a:t>
            </a:r>
            <a:r>
              <a:rPr lang="en-GB" sz="3200" b="1" smtClean="0">
                <a:latin typeface="Arial" panose="020B0604020202020204" pitchFamily="34" charset="0"/>
                <a:cs typeface="Arial" panose="020B0604020202020204" pitchFamily="34" charset="0"/>
              </a:rPr>
              <a:t>Convention No</a:t>
            </a:r>
            <a:r>
              <a:rPr lang="en-GB" sz="3200" b="1" smtClean="0">
                <a:latin typeface="Arial" panose="020B0604020202020204" pitchFamily="34" charset="0"/>
                <a:cs typeface="Arial" panose="020B0604020202020204" pitchFamily="34" charset="0"/>
              </a:rPr>
              <a:t>. </a:t>
            </a:r>
            <a:r>
              <a:rPr lang="en-GB" sz="3200" b="1" smtClean="0">
                <a:latin typeface="Arial" panose="020B0604020202020204" pitchFamily="34" charset="0"/>
                <a:cs typeface="Arial" panose="020B0604020202020204" pitchFamily="34" charset="0"/>
              </a:rPr>
              <a:t>97</a:t>
            </a:r>
            <a:endParaRPr lang="en-GB" altLang="en-US" sz="3200" b="1">
              <a:latin typeface="Arial" panose="020B0604020202020204" pitchFamily="34" charset="0"/>
              <a:cs typeface="Arial" panose="020B0604020202020204" pitchFamily="34" charset="0"/>
            </a:endParaRPr>
          </a:p>
        </p:txBody>
      </p:sp>
      <p:sp>
        <p:nvSpPr>
          <p:cNvPr id="13315" name="Rectangle 3"/>
          <p:cNvSpPr>
            <a:spLocks noGrp="1" noRot="1" noChangeArrowheads="1"/>
          </p:cNvSpPr>
          <p:nvPr>
            <p:ph type="body" idx="1"/>
          </p:nvPr>
        </p:nvSpPr>
        <p:spPr>
          <a:xfrm>
            <a:off x="838200" y="1825625"/>
            <a:ext cx="10515600" cy="4440704"/>
          </a:xfrm>
          <a:solidFill>
            <a:schemeClr val="accent3">
              <a:lumMod val="40000"/>
              <a:lumOff val="60000"/>
            </a:schemeClr>
          </a:solidFill>
        </p:spPr>
        <p:txBody>
          <a:bodyPr>
            <a:normAutofit fontScale="92500"/>
          </a:bodyPr>
          <a:lstStyle/>
          <a:p>
            <a:pPr>
              <a:lnSpc>
                <a:spcPct val="110000"/>
              </a:lnSpc>
              <a:spcBef>
                <a:spcPts val="600"/>
              </a:spcBef>
            </a:pPr>
            <a:endParaRPr lang="en-GB" sz="1000" b="1" smtClean="0">
              <a:latin typeface="Arial" panose="020B0604020202020204" pitchFamily="34" charset="0"/>
              <a:cs typeface="Arial" panose="020B0604020202020204" pitchFamily="34" charset="0"/>
            </a:endParaRPr>
          </a:p>
          <a:p>
            <a:pPr>
              <a:lnSpc>
                <a:spcPct val="110000"/>
              </a:lnSpc>
              <a:spcBef>
                <a:spcPts val="0"/>
              </a:spcBef>
            </a:pPr>
            <a:r>
              <a:rPr lang="en-GB" b="1" dirty="0" smtClean="0">
                <a:latin typeface="Arial" panose="020B0604020202020204" pitchFamily="34" charset="0"/>
                <a:cs typeface="Arial" panose="020B0604020202020204" pitchFamily="34" charset="0"/>
              </a:rPr>
              <a:t>Origin: </a:t>
            </a:r>
            <a:r>
              <a:rPr lang="en-GB" sz="2400" dirty="0" smtClean="0">
                <a:latin typeface="Arial" panose="020B0604020202020204" pitchFamily="34" charset="0"/>
                <a:cs typeface="Arial" panose="020B0604020202020204" pitchFamily="34" charset="0"/>
              </a:rPr>
              <a:t>Its purpose was to facilitate the placement of unemployed labourers after World War Two.  This displacement then became permanent.</a:t>
            </a:r>
            <a:endParaRPr lang="en-GB" altLang="en-US" b="1" dirty="0" smtClean="0">
              <a:latin typeface="Arial" panose="020B0604020202020204" pitchFamily="34" charset="0"/>
              <a:cs typeface="Arial" panose="020B0604020202020204" pitchFamily="34" charset="0"/>
            </a:endParaRPr>
          </a:p>
          <a:p>
            <a:pPr>
              <a:lnSpc>
                <a:spcPct val="110000"/>
              </a:lnSpc>
              <a:spcBef>
                <a:spcPts val="600"/>
              </a:spcBef>
            </a:pPr>
            <a:r>
              <a:rPr lang="en-GB" altLang="en-US" b="1" dirty="0" smtClean="0">
                <a:effectLst/>
                <a:latin typeface="Arial" panose="020B0604020202020204" pitchFamily="34" charset="0"/>
                <a:cs typeface="Arial" panose="020B0604020202020204" pitchFamily="34" charset="0"/>
              </a:rPr>
              <a:t>Flexibility in Convention ratification:</a:t>
            </a:r>
            <a:endParaRPr lang="en-GB" altLang="en-US" dirty="0" smtClean="0">
              <a:effectLst/>
              <a:latin typeface="Arial" panose="020B0604020202020204" pitchFamily="34" charset="0"/>
              <a:cs typeface="Arial" panose="020B0604020202020204" pitchFamily="34" charset="0"/>
            </a:endParaRPr>
          </a:p>
          <a:p>
            <a:pPr lvl="1">
              <a:lnSpc>
                <a:spcPct val="110000"/>
              </a:lnSpc>
              <a:spcBef>
                <a:spcPts val="600"/>
              </a:spcBef>
            </a:pPr>
            <a:r>
              <a:rPr lang="en-GB" altLang="en-US" dirty="0" smtClean="0">
                <a:effectLst/>
                <a:latin typeface="Arial" panose="020B0604020202020204" pitchFamily="34" charset="0"/>
                <a:cs typeface="Arial" panose="020B0604020202020204" pitchFamily="34" charset="0"/>
              </a:rPr>
              <a:t>The Convention contains three annexes:</a:t>
            </a:r>
          </a:p>
          <a:p>
            <a:pPr lvl="2">
              <a:lnSpc>
                <a:spcPct val="110000"/>
              </a:lnSpc>
              <a:spcBef>
                <a:spcPts val="600"/>
              </a:spcBef>
            </a:pPr>
            <a:r>
              <a:rPr lang="en-GB" altLang="en-US" sz="1900" dirty="0" smtClean="0">
                <a:latin typeface="Arial" panose="020B0604020202020204" pitchFamily="34" charset="0"/>
                <a:cs typeface="Arial" panose="020B0604020202020204" pitchFamily="34" charset="0"/>
              </a:rPr>
              <a:t>Regulation of migrations outside of governmental agreements on collective migrations.</a:t>
            </a:r>
          </a:p>
          <a:p>
            <a:pPr lvl="2">
              <a:lnSpc>
                <a:spcPct val="110000"/>
              </a:lnSpc>
              <a:spcBef>
                <a:spcPts val="600"/>
              </a:spcBef>
            </a:pPr>
            <a:r>
              <a:rPr lang="en-GB" altLang="en-US" sz="1900" dirty="0" smtClean="0">
                <a:latin typeface="Arial" panose="020B0604020202020204" pitchFamily="34" charset="0"/>
                <a:cs typeface="Arial" panose="020B0604020202020204" pitchFamily="34" charset="0"/>
              </a:rPr>
              <a:t>Regulation of migrations within the framework of governmental agreements.</a:t>
            </a:r>
            <a:endParaRPr lang="en-GB" altLang="en-US" sz="1900" dirty="0" smtClean="0">
              <a:latin typeface="Arial" panose="020B0604020202020204" pitchFamily="34" charset="0"/>
              <a:cs typeface="Arial" panose="020B0604020202020204" pitchFamily="34" charset="0"/>
            </a:endParaRPr>
          </a:p>
          <a:p>
            <a:pPr lvl="2">
              <a:lnSpc>
                <a:spcPct val="110000"/>
              </a:lnSpc>
              <a:spcBef>
                <a:spcPts val="600"/>
              </a:spcBef>
            </a:pPr>
            <a:r>
              <a:rPr lang="en-GB" altLang="en-US" sz="1900" dirty="0" smtClean="0">
                <a:latin typeface="Arial" panose="020B0604020202020204" pitchFamily="34" charset="0"/>
                <a:cs typeface="Arial" panose="020B0604020202020204" pitchFamily="34" charset="0"/>
              </a:rPr>
              <a:t>Regulation of the importation of migrants’ personal property.</a:t>
            </a:r>
            <a:endParaRPr lang="en-GB" altLang="en-US" sz="2400" dirty="0" smtClean="0">
              <a:latin typeface="Arial" panose="020B0604020202020204" pitchFamily="34" charset="0"/>
              <a:cs typeface="Arial" panose="020B0604020202020204" pitchFamily="34" charset="0"/>
            </a:endParaRPr>
          </a:p>
          <a:p>
            <a:pPr>
              <a:lnSpc>
                <a:spcPct val="110000"/>
              </a:lnSpc>
              <a:spcBef>
                <a:spcPts val="600"/>
              </a:spcBef>
            </a:pPr>
            <a:r>
              <a:rPr lang="en-GB" altLang="en-US" b="1" dirty="0" smtClean="0">
                <a:effectLst/>
                <a:latin typeface="Arial" panose="020B0604020202020204" pitchFamily="34" charset="0"/>
                <a:cs typeface="Arial" panose="020B0604020202020204" pitchFamily="34" charset="0"/>
              </a:rPr>
              <a:t>A State may exclude all or some of these annexes for purposes of ratification.</a:t>
            </a:r>
            <a:endParaRPr lang="en-GB" altLang="en-US" b="1" dirty="0" smtClean="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58412407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838200" y="365125"/>
            <a:ext cx="10515600" cy="1057275"/>
          </a:xfrm>
          <a:solidFill>
            <a:schemeClr val="accent2">
              <a:lumMod val="40000"/>
              <a:lumOff val="60000"/>
            </a:schemeClr>
          </a:solidFill>
        </p:spPr>
        <p:txBody>
          <a:bodyPr>
            <a:normAutofit/>
          </a:bodyPr>
          <a:lstStyle/>
          <a:p>
            <a:pPr algn="ctr"/>
            <a:r>
              <a:rPr lang="en-US" altLang="en-US" sz="3200" b="1" dirty="0" smtClean="0">
                <a:latin typeface="Arial" panose="020B0604020202020204" pitchFamily="34" charset="0"/>
                <a:cs typeface="Arial" panose="020B0604020202020204" pitchFamily="34" charset="0"/>
              </a:rPr>
              <a:t>Some Relevant Standards in Convention No. 97</a:t>
            </a:r>
            <a:endParaRPr lang="it-IT" altLang="en-US" sz="3200" b="1" dirty="0">
              <a:latin typeface="Arial" panose="020B0604020202020204" pitchFamily="34" charset="0"/>
              <a:cs typeface="Arial" panose="020B0604020202020204" pitchFamily="34" charset="0"/>
            </a:endParaRPr>
          </a:p>
        </p:txBody>
      </p:sp>
      <p:sp>
        <p:nvSpPr>
          <p:cNvPr id="20483" name="Rectangle 3"/>
          <p:cNvSpPr>
            <a:spLocks noGrp="1" noRot="1" noChangeArrowheads="1"/>
          </p:cNvSpPr>
          <p:nvPr>
            <p:ph idx="1"/>
          </p:nvPr>
        </p:nvSpPr>
        <p:spPr>
          <a:xfrm>
            <a:off x="1120000" y="1822319"/>
            <a:ext cx="10233800" cy="4605375"/>
          </a:xfrm>
          <a:solidFill>
            <a:schemeClr val="accent3">
              <a:lumMod val="40000"/>
              <a:lumOff val="60000"/>
            </a:schemeClr>
          </a:solidFill>
        </p:spPr>
        <p:txBody>
          <a:bodyPr>
            <a:normAutofit fontScale="85000" lnSpcReduction="20000"/>
          </a:bodyPr>
          <a:lstStyle/>
          <a:p>
            <a:endParaRPr lang="es-CR" sz="1400" dirty="0" smtClean="0">
              <a:latin typeface="Arial" panose="020B0604020202020204" pitchFamily="34" charset="0"/>
              <a:cs typeface="Arial" panose="020B0604020202020204" pitchFamily="34" charset="0"/>
            </a:endParaRPr>
          </a:p>
          <a:p>
            <a:r>
              <a:rPr lang="es-CR" dirty="0" err="1" smtClean="0">
                <a:latin typeface="Arial" panose="020B0604020202020204" pitchFamily="34" charset="0"/>
                <a:cs typeface="Arial" panose="020B0604020202020204" pitchFamily="34" charset="0"/>
              </a:rPr>
              <a:t>Prohibits</a:t>
            </a:r>
            <a:r>
              <a:rPr lang="es-CR" smtClean="0">
                <a:latin typeface="Arial" panose="020B0604020202020204" pitchFamily="34" charset="0"/>
                <a:cs typeface="Arial" panose="020B0604020202020204" pitchFamily="34" charset="0"/>
              </a:rPr>
              <a:t> unequal treatment between migrant workers with </a:t>
            </a:r>
            <a:r>
              <a:rPr lang="es-CR" u="sng" smtClean="0">
                <a:latin typeface="Arial" panose="020B0604020202020204" pitchFamily="34" charset="0"/>
                <a:cs typeface="Arial" panose="020B0604020202020204" pitchFamily="34" charset="0"/>
              </a:rPr>
              <a:t>regular status</a:t>
            </a:r>
            <a:r>
              <a:rPr lang="es-CR" smtClean="0">
                <a:latin typeface="Arial" panose="020B0604020202020204" pitchFamily="34" charset="0"/>
                <a:cs typeface="Arial" panose="020B0604020202020204" pitchFamily="34" charset="0"/>
              </a:rPr>
              <a:t> and national workers.</a:t>
            </a:r>
            <a:endParaRPr lang="es-CR" dirty="0" smtClean="0">
              <a:latin typeface="Arial" panose="020B0604020202020204" pitchFamily="34" charset="0"/>
              <a:cs typeface="Arial" panose="020B0604020202020204" pitchFamily="34" charset="0"/>
            </a:endParaRPr>
          </a:p>
          <a:p>
            <a:r>
              <a:rPr lang="es-CR" smtClean="0">
                <a:latin typeface="Arial" panose="020B0604020202020204" pitchFamily="34" charset="0"/>
                <a:cs typeface="Arial" panose="020B0604020202020204" pitchFamily="34" charset="0"/>
              </a:rPr>
              <a:t>Focus on the active role of the State in regulating migratory flows, on the role of public employment services, and on agreement between countries.</a:t>
            </a:r>
          </a:p>
          <a:p>
            <a:r>
              <a:rPr lang="es-CR" smtClean="0">
                <a:latin typeface="Arial" panose="020B0604020202020204" pitchFamily="34" charset="0"/>
                <a:cs typeface="Arial" panose="020B0604020202020204" pitchFamily="34" charset="0"/>
              </a:rPr>
              <a:t>Stipulates treatment no less favourable than that received by nationals, without discrimination of any kind, with respect to:</a:t>
            </a:r>
            <a:endParaRPr lang="es-NI" sz="2200" dirty="0">
              <a:latin typeface="Arial" panose="020B0604020202020204" pitchFamily="34" charset="0"/>
              <a:cs typeface="Arial" panose="020B0604020202020204" pitchFamily="34" charset="0"/>
            </a:endParaRPr>
          </a:p>
          <a:p>
            <a:pPr marL="1257300" lvl="3" indent="-342900" algn="just">
              <a:lnSpc>
                <a:spcPct val="100000"/>
              </a:lnSpc>
              <a:spcBef>
                <a:spcPts val="300"/>
              </a:spcBef>
              <a:buFontTx/>
              <a:buChar char="-"/>
              <a:defRPr/>
            </a:pPr>
            <a:r>
              <a:rPr lang="es-NI" sz="2200" smtClean="0">
                <a:latin typeface="Arial" panose="020B0604020202020204" pitchFamily="34" charset="0"/>
                <a:cs typeface="Arial" panose="020B0604020202020204" pitchFamily="34" charset="0"/>
              </a:rPr>
              <a:t>Remuneration</a:t>
            </a:r>
            <a:endParaRPr lang="es-NI" sz="2200" dirty="0">
              <a:latin typeface="Arial" panose="020B0604020202020204" pitchFamily="34" charset="0"/>
              <a:cs typeface="Arial" panose="020B0604020202020204" pitchFamily="34" charset="0"/>
            </a:endParaRPr>
          </a:p>
          <a:p>
            <a:pPr marL="1257300" lvl="3" indent="-342900" algn="just">
              <a:lnSpc>
                <a:spcPct val="100000"/>
              </a:lnSpc>
              <a:spcBef>
                <a:spcPts val="300"/>
              </a:spcBef>
              <a:buFontTx/>
              <a:buChar char="-"/>
              <a:defRPr/>
            </a:pPr>
            <a:r>
              <a:rPr lang="es-NI" sz="2200" smtClean="0">
                <a:latin typeface="Arial" panose="020B0604020202020204" pitchFamily="34" charset="0"/>
                <a:cs typeface="Arial" panose="020B0604020202020204" pitchFamily="34" charset="0"/>
              </a:rPr>
              <a:t>Union membership</a:t>
            </a:r>
            <a:endParaRPr lang="es-NI" sz="2200" dirty="0">
              <a:latin typeface="Arial" panose="020B0604020202020204" pitchFamily="34" charset="0"/>
              <a:cs typeface="Arial" panose="020B0604020202020204" pitchFamily="34" charset="0"/>
            </a:endParaRPr>
          </a:p>
          <a:p>
            <a:pPr marL="1257300" lvl="3" indent="-342900" algn="just">
              <a:lnSpc>
                <a:spcPct val="100000"/>
              </a:lnSpc>
              <a:spcBef>
                <a:spcPts val="300"/>
              </a:spcBef>
              <a:buFontTx/>
              <a:buChar char="-"/>
              <a:defRPr/>
            </a:pPr>
            <a:r>
              <a:rPr lang="es-NI" sz="2200" smtClean="0">
                <a:latin typeface="Arial" panose="020B0604020202020204" pitchFamily="34" charset="0"/>
                <a:cs typeface="Arial" panose="020B0604020202020204" pitchFamily="34" charset="0"/>
              </a:rPr>
              <a:t>H</a:t>
            </a:r>
            <a:r>
              <a:rPr lang="es-NI" sz="2200" smtClean="0">
                <a:latin typeface="Arial" panose="020B0604020202020204" pitchFamily="34" charset="0"/>
                <a:cs typeface="Arial" panose="020B0604020202020204" pitchFamily="34" charset="0"/>
              </a:rPr>
              <a:t>ousing</a:t>
            </a:r>
            <a:endParaRPr lang="es-NI" sz="2200" dirty="0">
              <a:latin typeface="Arial" panose="020B0604020202020204" pitchFamily="34" charset="0"/>
              <a:cs typeface="Arial" panose="020B0604020202020204" pitchFamily="34" charset="0"/>
            </a:endParaRPr>
          </a:p>
          <a:p>
            <a:pPr marL="1257300" lvl="3" indent="-342900" algn="just">
              <a:lnSpc>
                <a:spcPct val="100000"/>
              </a:lnSpc>
              <a:spcBef>
                <a:spcPts val="300"/>
              </a:spcBef>
              <a:buFontTx/>
              <a:buChar char="-"/>
              <a:defRPr/>
            </a:pPr>
            <a:r>
              <a:rPr lang="es-NI" sz="2200" smtClean="0">
                <a:latin typeface="Arial" panose="020B0604020202020204" pitchFamily="34" charset="0"/>
                <a:cs typeface="Arial" panose="020B0604020202020204" pitchFamily="34" charset="0"/>
              </a:rPr>
              <a:t>P</a:t>
            </a:r>
            <a:r>
              <a:rPr lang="es-NI" sz="2200" smtClean="0">
                <a:latin typeface="Arial" panose="020B0604020202020204" pitchFamily="34" charset="0"/>
                <a:cs typeface="Arial" panose="020B0604020202020204" pitchFamily="34" charset="0"/>
              </a:rPr>
              <a:t>rotection against workplace accidents</a:t>
            </a:r>
            <a:endParaRPr lang="es-NI" sz="2200" dirty="0">
              <a:latin typeface="Arial" panose="020B0604020202020204" pitchFamily="34" charset="0"/>
              <a:cs typeface="Arial" panose="020B0604020202020204" pitchFamily="34" charset="0"/>
            </a:endParaRPr>
          </a:p>
          <a:p>
            <a:pPr marL="1257300" lvl="3" indent="-342900" algn="just">
              <a:lnSpc>
                <a:spcPct val="100000"/>
              </a:lnSpc>
              <a:spcBef>
                <a:spcPts val="300"/>
              </a:spcBef>
              <a:buFontTx/>
              <a:buChar char="-"/>
              <a:defRPr/>
            </a:pPr>
            <a:r>
              <a:rPr lang="es-NI" sz="2200" smtClean="0">
                <a:latin typeface="Arial" panose="020B0604020202020204" pitchFamily="34" charset="0"/>
                <a:cs typeface="Arial" panose="020B0604020202020204" pitchFamily="34" charset="0"/>
              </a:rPr>
              <a:t>O</a:t>
            </a:r>
            <a:r>
              <a:rPr lang="es-NI" sz="2200" smtClean="0">
                <a:latin typeface="Arial" panose="020B0604020202020204" pitchFamily="34" charset="0"/>
                <a:cs typeface="Arial" panose="020B0604020202020204" pitchFamily="34" charset="0"/>
              </a:rPr>
              <a:t>ccupational illness</a:t>
            </a:r>
            <a:endParaRPr lang="es-NI" sz="2200" dirty="0">
              <a:latin typeface="Arial" panose="020B0604020202020204" pitchFamily="34" charset="0"/>
              <a:cs typeface="Arial" panose="020B0604020202020204" pitchFamily="34" charset="0"/>
            </a:endParaRPr>
          </a:p>
          <a:p>
            <a:pPr marL="1257300" lvl="3" indent="-342900" algn="just">
              <a:lnSpc>
                <a:spcPct val="100000"/>
              </a:lnSpc>
              <a:spcBef>
                <a:spcPts val="300"/>
              </a:spcBef>
              <a:buFontTx/>
              <a:buChar char="-"/>
              <a:defRPr/>
            </a:pPr>
            <a:r>
              <a:rPr lang="es-NI" sz="2200" smtClean="0">
                <a:latin typeface="Arial" panose="020B0604020202020204" pitchFamily="34" charset="0"/>
                <a:cs typeface="Arial" panose="020B0604020202020204" pitchFamily="34" charset="0"/>
              </a:rPr>
              <a:t>Maternity, retirement, and death benefits</a:t>
            </a:r>
            <a:endParaRPr lang="es-NI" sz="2200" smtClean="0">
              <a:latin typeface="Arial" panose="020B0604020202020204" pitchFamily="34" charset="0"/>
              <a:cs typeface="Arial" panose="020B0604020202020204" pitchFamily="34" charset="0"/>
            </a:endParaRPr>
          </a:p>
          <a:p>
            <a:pPr marL="1257300" lvl="3" indent="-342900" algn="just">
              <a:lnSpc>
                <a:spcPct val="100000"/>
              </a:lnSpc>
              <a:spcBef>
                <a:spcPts val="300"/>
              </a:spcBef>
              <a:buFontTx/>
              <a:buChar char="-"/>
              <a:defRPr/>
            </a:pPr>
            <a:r>
              <a:rPr lang="es-NI" sz="2200" smtClean="0">
                <a:latin typeface="Arial" panose="020B0604020202020204" pitchFamily="34" charset="0"/>
                <a:cs typeface="Arial" panose="020B0604020202020204" pitchFamily="34" charset="0"/>
              </a:rPr>
              <a:t>Unemployment</a:t>
            </a:r>
            <a:endParaRPr lang="es-CR" dirty="0">
              <a:solidFill>
                <a:srgbClr val="002060"/>
              </a:solidFill>
            </a:endParaRPr>
          </a:p>
          <a:p>
            <a:pPr>
              <a:buNone/>
            </a:pPr>
            <a:endParaRPr lang="es-CR" dirty="0">
              <a:solidFill>
                <a:srgbClr val="002060"/>
              </a:solidFill>
            </a:endParaRPr>
          </a:p>
          <a:p>
            <a:pPr>
              <a:buFont typeface="Wingdings" pitchFamily="2" charset="2"/>
              <a:buNone/>
            </a:pPr>
            <a:endParaRPr lang="it-IT" altLang="en-US"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2852016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838200" y="365125"/>
            <a:ext cx="10515600" cy="955675"/>
          </a:xfrm>
          <a:solidFill>
            <a:schemeClr val="accent2">
              <a:lumMod val="40000"/>
              <a:lumOff val="60000"/>
            </a:schemeClr>
          </a:solidFill>
        </p:spPr>
        <p:txBody>
          <a:bodyPr>
            <a:normAutofit fontScale="90000"/>
          </a:bodyPr>
          <a:lstStyle/>
          <a:p>
            <a:pPr algn="ctr"/>
            <a:r>
              <a:rPr lang="es-CR" sz="3600" b="1" smtClean="0"/>
              <a:t/>
            </a:r>
            <a:br>
              <a:rPr lang="es-CR" sz="3600" b="1" smtClean="0"/>
            </a:br>
            <a:r>
              <a:rPr lang="es-CR" sz="3600" b="1" smtClean="0"/>
              <a:t>Recommendation No. 86 to Convention No. 97</a:t>
            </a:r>
            <a:r>
              <a:rPr lang="es-NI" sz="3600" b="1" dirty="0">
                <a:solidFill>
                  <a:schemeClr val="bg1"/>
                </a:solidFill>
              </a:rPr>
              <a:t/>
            </a:r>
            <a:br>
              <a:rPr lang="es-NI" sz="3600" b="1" dirty="0">
                <a:solidFill>
                  <a:schemeClr val="bg1"/>
                </a:solidFill>
              </a:rPr>
            </a:br>
            <a:endParaRPr lang="it-IT" altLang="en-US" sz="3600" b="1" dirty="0">
              <a:solidFill>
                <a:schemeClr val="bg1"/>
              </a:solidFill>
              <a:latin typeface="Arial" panose="020B0604020202020204" pitchFamily="34" charset="0"/>
              <a:cs typeface="Arial" panose="020B0604020202020204" pitchFamily="34" charset="0"/>
            </a:endParaRPr>
          </a:p>
        </p:txBody>
      </p:sp>
      <p:sp>
        <p:nvSpPr>
          <p:cNvPr id="20483" name="Rectangle 3"/>
          <p:cNvSpPr>
            <a:spLocks noGrp="1" noRot="1" noChangeArrowheads="1"/>
          </p:cNvSpPr>
          <p:nvPr>
            <p:ph idx="1"/>
          </p:nvPr>
        </p:nvSpPr>
        <p:spPr>
          <a:solidFill>
            <a:schemeClr val="accent3">
              <a:lumMod val="40000"/>
              <a:lumOff val="60000"/>
            </a:schemeClr>
          </a:solidFill>
        </p:spPr>
        <p:txBody>
          <a:bodyPr>
            <a:normAutofit/>
          </a:bodyPr>
          <a:lstStyle/>
          <a:p>
            <a:pPr marL="0" indent="0">
              <a:buNone/>
            </a:pPr>
            <a:endParaRPr lang="es-NI" b="1" dirty="0" smtClean="0">
              <a:solidFill>
                <a:schemeClr val="bg1"/>
              </a:solidFill>
            </a:endParaRPr>
          </a:p>
          <a:p>
            <a:pPr marL="0" indent="0">
              <a:buNone/>
            </a:pPr>
            <a:r>
              <a:rPr lang="es-NI" b="1" smtClean="0">
                <a:latin typeface="Arial" panose="020B0604020202020204" pitchFamily="34" charset="0"/>
                <a:cs typeface="Arial" panose="020B0604020202020204" pitchFamily="34" charset="0"/>
              </a:rPr>
              <a:t>ANNEX</a:t>
            </a:r>
            <a:endParaRPr lang="es-NI" b="1" dirty="0">
              <a:latin typeface="Arial" panose="020B0604020202020204" pitchFamily="34" charset="0"/>
              <a:cs typeface="Arial" panose="020B0604020202020204" pitchFamily="34" charset="0"/>
            </a:endParaRPr>
          </a:p>
          <a:p>
            <a:pPr marL="0" indent="0">
              <a:buNone/>
            </a:pPr>
            <a:r>
              <a:rPr lang="es-NI" smtClean="0">
                <a:latin typeface="Arial" panose="020B0604020202020204" pitchFamily="34" charset="0"/>
                <a:cs typeface="Arial" panose="020B0604020202020204" pitchFamily="34" charset="0"/>
              </a:rPr>
              <a:t>Agreement on temporary and permanent migration of workers, including the migration of refugees and displaced persons.</a:t>
            </a:r>
            <a:endParaRPr lang="es-NI" dirty="0">
              <a:latin typeface="Arial" panose="020B0604020202020204" pitchFamily="34" charset="0"/>
              <a:cs typeface="Arial" panose="020B0604020202020204" pitchFamily="34" charset="0"/>
            </a:endParaRPr>
          </a:p>
          <a:p>
            <a:pPr marL="0" indent="0">
              <a:lnSpc>
                <a:spcPct val="100000"/>
              </a:lnSpc>
              <a:spcBef>
                <a:spcPts val="0"/>
              </a:spcBef>
              <a:buNone/>
              <a:defRPr/>
            </a:pPr>
            <a:endParaRPr lang="es-ES" dirty="0">
              <a:solidFill>
                <a:srgbClr val="002060"/>
              </a:solidFill>
            </a:endParaRPr>
          </a:p>
        </p:txBody>
      </p:sp>
    </p:spTree>
    <p:extLst>
      <p:ext uri="{BB962C8B-B14F-4D97-AF65-F5344CB8AC3E}">
        <p14:creationId xmlns:p14="http://schemas.microsoft.com/office/powerpoint/2010/main" xmlns="" val="3564172535"/>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b="1" smtClean="0">
                <a:latin typeface="Arial" panose="020B0604020202020204" pitchFamily="34" charset="0"/>
                <a:cs typeface="Arial" panose="020B0604020202020204" pitchFamily="34" charset="0"/>
              </a:rPr>
              <a:t>International Legal Framework</a:t>
            </a:r>
            <a:endParaRPr lang="es-CR"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pPr marL="0" indent="0" algn="just">
              <a:buNone/>
            </a:pPr>
            <a:r>
              <a:rPr lang="es-CR" b="1" u="sng" smtClean="0">
                <a:latin typeface="Arial" panose="020B0604020202020204" pitchFamily="34" charset="0"/>
                <a:cs typeface="Arial" panose="020B0604020202020204" pitchFamily="34" charset="0"/>
              </a:rPr>
              <a:t>United Nations System</a:t>
            </a:r>
            <a:endParaRPr lang="es-CR" dirty="0" smtClean="0">
              <a:latin typeface="Arial" panose="020B0604020202020204" pitchFamily="34" charset="0"/>
              <a:cs typeface="Arial" panose="020B0604020202020204" pitchFamily="34" charset="0"/>
            </a:endParaRPr>
          </a:p>
          <a:p>
            <a:pPr algn="just">
              <a:spcBef>
                <a:spcPts val="1800"/>
              </a:spcBef>
            </a:pPr>
            <a:r>
              <a:rPr lang="es-CR" smtClean="0">
                <a:latin typeface="Arial" panose="020B0604020202020204" pitchFamily="34" charset="0"/>
                <a:cs typeface="Arial" panose="020B0604020202020204" pitchFamily="34" charset="0"/>
              </a:rPr>
              <a:t>Universal Declaration of Human Rights – 1948</a:t>
            </a:r>
            <a:endParaRPr lang="es-CR" dirty="0" smtClean="0">
              <a:latin typeface="Arial" panose="020B0604020202020204" pitchFamily="34" charset="0"/>
              <a:cs typeface="Arial" panose="020B0604020202020204" pitchFamily="34" charset="0"/>
            </a:endParaRPr>
          </a:p>
          <a:p>
            <a:pPr algn="just">
              <a:spcBef>
                <a:spcPts val="1800"/>
              </a:spcBef>
            </a:pPr>
            <a:r>
              <a:rPr lang="es-CR" smtClean="0">
                <a:latin typeface="Arial" panose="020B0604020202020204" pitchFamily="34" charset="0"/>
                <a:cs typeface="Arial" panose="020B0604020202020204" pitchFamily="34" charset="0"/>
              </a:rPr>
              <a:t>Seven instruments related to human rights.</a:t>
            </a:r>
          </a:p>
          <a:p>
            <a:pPr>
              <a:spcBef>
                <a:spcPts val="1800"/>
              </a:spcBef>
            </a:pPr>
            <a:r>
              <a:rPr lang="es-CR" smtClean="0">
                <a:latin typeface="Arial" panose="020B0604020202020204" pitchFamily="34" charset="0"/>
                <a:cs typeface="Arial" panose="020B0604020202020204" pitchFamily="34" charset="0"/>
              </a:rPr>
              <a:t>Specialized instrument: «</a:t>
            </a:r>
            <a:r>
              <a:rPr lang="en-US" smtClean="0">
                <a:latin typeface="Arial" panose="020B0604020202020204" pitchFamily="34" charset="0"/>
                <a:cs typeface="Arial" panose="020B0604020202020204" pitchFamily="34" charset="0"/>
              </a:rPr>
              <a:t>International Convention on the Protection of the Rights of All Migrant Workers and Members </a:t>
            </a:r>
            <a:br>
              <a:rPr lang="en-US" smtClean="0">
                <a:latin typeface="Arial" panose="020B0604020202020204" pitchFamily="34" charset="0"/>
                <a:cs typeface="Arial" panose="020B0604020202020204" pitchFamily="34" charset="0"/>
              </a:rPr>
            </a:br>
            <a:r>
              <a:rPr lang="en-US" smtClean="0">
                <a:latin typeface="Arial" panose="020B0604020202020204" pitchFamily="34" charset="0"/>
                <a:cs typeface="Arial" panose="020B0604020202020204" pitchFamily="34" charset="0"/>
              </a:rPr>
              <a:t>of Their Families</a:t>
            </a:r>
            <a:r>
              <a:rPr lang="es-CR" smtClean="0">
                <a:latin typeface="Arial" panose="020B0604020202020204" pitchFamily="34" charset="0"/>
                <a:cs typeface="Arial" panose="020B0604020202020204" pitchFamily="34" charset="0"/>
              </a:rPr>
              <a:t>» (1990)</a:t>
            </a:r>
            <a:endParaRPr lang="es-C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478207344"/>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14338" name="Rectangle 2"/>
          <p:cNvSpPr>
            <a:spLocks noGrp="1" noRot="1" noChangeArrowheads="1"/>
          </p:cNvSpPr>
          <p:nvPr>
            <p:ph type="title"/>
          </p:nvPr>
        </p:nvSpPr>
        <p:spPr>
          <a:xfrm>
            <a:off x="838200" y="365125"/>
            <a:ext cx="10515600" cy="999218"/>
          </a:xfrm>
          <a:solidFill>
            <a:schemeClr val="accent2">
              <a:lumMod val="40000"/>
              <a:lumOff val="60000"/>
            </a:schemeClr>
          </a:solidFill>
        </p:spPr>
        <p:txBody>
          <a:bodyPr>
            <a:normAutofit/>
          </a:bodyPr>
          <a:lstStyle/>
          <a:p>
            <a:pPr algn="ctr"/>
            <a:r>
              <a:rPr lang="it-IT" altLang="en-US" sz="2800" b="1" smtClean="0">
                <a:latin typeface="Arial" panose="020B0604020202020204" pitchFamily="34" charset="0"/>
                <a:cs typeface="Arial" panose="020B0604020202020204" pitchFamily="34" charset="0"/>
              </a:rPr>
              <a:t>Migrant Workers (Supplementary Provisions</a:t>
            </a:r>
            <a:r>
              <a:rPr lang="it-IT" altLang="en-US" sz="2800" b="1" smtClean="0">
                <a:latin typeface="Arial" panose="020B0604020202020204" pitchFamily="34" charset="0"/>
                <a:cs typeface="Arial" panose="020B0604020202020204" pitchFamily="34" charset="0"/>
              </a:rPr>
              <a:t>) </a:t>
            </a:r>
            <a:r>
              <a:rPr lang="it-IT" altLang="en-US" sz="2800" b="1" smtClean="0">
                <a:latin typeface="Arial" panose="020B0604020202020204" pitchFamily="34" charset="0"/>
                <a:cs typeface="Arial" panose="020B0604020202020204" pitchFamily="34" charset="0"/>
              </a:rPr>
              <a:t/>
            </a:r>
            <a:br>
              <a:rPr lang="it-IT" altLang="en-US" sz="2800" b="1" smtClean="0">
                <a:latin typeface="Arial" panose="020B0604020202020204" pitchFamily="34" charset="0"/>
                <a:cs typeface="Arial" panose="020B0604020202020204" pitchFamily="34" charset="0"/>
              </a:rPr>
            </a:br>
            <a:r>
              <a:rPr lang="it-IT" altLang="en-US" sz="2800" b="1" smtClean="0">
                <a:latin typeface="Arial" panose="020B0604020202020204" pitchFamily="34" charset="0"/>
                <a:cs typeface="Arial" panose="020B0604020202020204" pitchFamily="34" charset="0"/>
              </a:rPr>
              <a:t>Convention </a:t>
            </a:r>
            <a:r>
              <a:rPr lang="en-US" altLang="en-US" sz="2800" b="1" smtClean="0">
                <a:latin typeface="Arial" panose="020B0604020202020204" pitchFamily="34" charset="0"/>
                <a:cs typeface="Arial" panose="020B0604020202020204" pitchFamily="34" charset="0"/>
              </a:rPr>
              <a:t>No. 143</a:t>
            </a:r>
            <a:endParaRPr lang="it-IT" altLang="en-US" sz="2800" b="1" dirty="0">
              <a:latin typeface="Arial" panose="020B0604020202020204" pitchFamily="34" charset="0"/>
              <a:cs typeface="Arial" panose="020B0604020202020204" pitchFamily="34" charset="0"/>
            </a:endParaRPr>
          </a:p>
        </p:txBody>
      </p:sp>
      <p:sp>
        <p:nvSpPr>
          <p:cNvPr id="14339" name="Rectangle 3"/>
          <p:cNvSpPr>
            <a:spLocks noGrp="1" noRot="1" noChangeArrowheads="1"/>
          </p:cNvSpPr>
          <p:nvPr>
            <p:ph type="body" idx="1"/>
          </p:nvPr>
        </p:nvSpPr>
        <p:spPr>
          <a:solidFill>
            <a:schemeClr val="accent3">
              <a:lumMod val="40000"/>
              <a:lumOff val="60000"/>
            </a:schemeClr>
          </a:solidFill>
        </p:spPr>
        <p:txBody>
          <a:bodyPr>
            <a:normAutofit/>
          </a:bodyPr>
          <a:lstStyle/>
          <a:p>
            <a:pPr>
              <a:lnSpc>
                <a:spcPct val="90000"/>
              </a:lnSpc>
              <a:buFont typeface="Wingdings" pitchFamily="2" charset="2"/>
              <a:buNone/>
            </a:pPr>
            <a:endParaRPr lang="it-IT" altLang="en-US" b="1" dirty="0" smtClean="0">
              <a:solidFill>
                <a:schemeClr val="bg1"/>
              </a:solidFill>
              <a:effectLst/>
            </a:endParaRPr>
          </a:p>
          <a:p>
            <a:pPr>
              <a:lnSpc>
                <a:spcPct val="90000"/>
              </a:lnSpc>
              <a:buFont typeface="Wingdings" pitchFamily="2" charset="2"/>
              <a:buNone/>
            </a:pPr>
            <a:r>
              <a:rPr lang="it-IT" altLang="en-US" b="1" smtClean="0">
                <a:effectLst/>
                <a:latin typeface="Arial" panose="020B0604020202020204" pitchFamily="34" charset="0"/>
                <a:cs typeface="Arial" panose="020B0604020202020204" pitchFamily="34" charset="0"/>
              </a:rPr>
              <a:t>Fundamental Principles:</a:t>
            </a:r>
            <a:endParaRPr lang="it-IT" altLang="en-US" b="1" dirty="0" smtClean="0">
              <a:effectLst/>
              <a:latin typeface="Arial" panose="020B0604020202020204" pitchFamily="34" charset="0"/>
              <a:cs typeface="Arial" panose="020B0604020202020204" pitchFamily="34" charset="0"/>
            </a:endParaRPr>
          </a:p>
          <a:p>
            <a:pPr lvl="1">
              <a:spcBef>
                <a:spcPts val="1800"/>
              </a:spcBef>
            </a:pPr>
            <a:r>
              <a:rPr lang="it-IT" altLang="en-US" smtClean="0">
                <a:effectLst/>
                <a:latin typeface="Arial" panose="020B0604020202020204" pitchFamily="34" charset="0"/>
                <a:cs typeface="Arial" panose="020B0604020202020204" pitchFamily="34" charset="0"/>
              </a:rPr>
              <a:t>Combatting of illegal and abusive migrations.</a:t>
            </a:r>
          </a:p>
          <a:p>
            <a:pPr lvl="1">
              <a:spcBef>
                <a:spcPts val="1800"/>
              </a:spcBef>
            </a:pPr>
            <a:r>
              <a:rPr lang="it-IT" altLang="en-US" smtClean="0">
                <a:latin typeface="Arial" panose="020B0604020202020204" pitchFamily="34" charset="0"/>
                <a:cs typeface="Arial" panose="020B0604020202020204" pitchFamily="34" charset="0"/>
              </a:rPr>
              <a:t>Acknowledgement of the fundamental human rights of all migrant workers, including those with irregular status.</a:t>
            </a:r>
            <a:endParaRPr lang="en-US" altLang="en-US" smtClean="0">
              <a:effectLst/>
              <a:latin typeface="Arial" panose="020B0604020202020204" pitchFamily="34" charset="0"/>
              <a:cs typeface="Arial" panose="020B0604020202020204" pitchFamily="34" charset="0"/>
            </a:endParaRPr>
          </a:p>
          <a:p>
            <a:pPr lvl="1">
              <a:spcBef>
                <a:spcPts val="1800"/>
              </a:spcBef>
            </a:pPr>
            <a:r>
              <a:rPr lang="en-US" altLang="en-US" smtClean="0">
                <a:latin typeface="Arial" panose="020B0604020202020204" pitchFamily="34" charset="0"/>
                <a:cs typeface="Arial" panose="020B0604020202020204" pitchFamily="34" charset="0"/>
              </a:rPr>
              <a:t>Equal opportunities and treatment for migrants with regular status </a:t>
            </a:r>
            <a:br>
              <a:rPr lang="en-US" altLang="en-US" smtClean="0">
                <a:latin typeface="Arial" panose="020B0604020202020204" pitchFamily="34" charset="0"/>
                <a:cs typeface="Arial" panose="020B0604020202020204" pitchFamily="34" charset="0"/>
              </a:rPr>
            </a:br>
            <a:r>
              <a:rPr lang="en-US" altLang="en-US" smtClean="0">
                <a:latin typeface="Arial" panose="020B0604020202020204" pitchFamily="34" charset="0"/>
                <a:cs typeface="Arial" panose="020B0604020202020204" pitchFamily="34" charset="0"/>
              </a:rPr>
              <a:t>and for nationals.</a:t>
            </a:r>
            <a:endParaRPr lang="it-IT" altLang="en-US" dirty="0" smtClean="0">
              <a:effectLst/>
              <a:latin typeface="Arial" panose="020B0604020202020204" pitchFamily="34" charset="0"/>
              <a:cs typeface="Arial" panose="020B0604020202020204" pitchFamily="34" charset="0"/>
            </a:endParaRPr>
          </a:p>
          <a:p>
            <a:pPr>
              <a:lnSpc>
                <a:spcPct val="90000"/>
              </a:lnSpc>
              <a:buFontTx/>
              <a:buChar char="-"/>
            </a:pPr>
            <a:endParaRPr lang="it-IT" altLang="en-US" dirty="0" smtClean="0">
              <a:effectLst/>
            </a:endParaRPr>
          </a:p>
        </p:txBody>
      </p:sp>
    </p:spTree>
    <p:extLst>
      <p:ext uri="{BB962C8B-B14F-4D97-AF65-F5344CB8AC3E}">
        <p14:creationId xmlns:p14="http://schemas.microsoft.com/office/powerpoint/2010/main" xmlns="" val="11239201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838200" y="365125"/>
            <a:ext cx="10515600" cy="941161"/>
          </a:xfrm>
          <a:solidFill>
            <a:schemeClr val="accent2">
              <a:lumMod val="40000"/>
              <a:lumOff val="60000"/>
            </a:schemeClr>
          </a:solidFill>
        </p:spPr>
        <p:txBody>
          <a:bodyPr>
            <a:normAutofit/>
          </a:bodyPr>
          <a:lstStyle/>
          <a:p>
            <a:pPr algn="ctr"/>
            <a:r>
              <a:rPr lang="it-IT" altLang="en-US" sz="3600" b="1" smtClean="0">
                <a:latin typeface="Arial" panose="020B0604020202020204" pitchFamily="34" charset="0"/>
                <a:cs typeface="Arial" panose="020B0604020202020204" pitchFamily="34" charset="0"/>
              </a:rPr>
              <a:t>Particularities </a:t>
            </a:r>
            <a:r>
              <a:rPr lang="en-US" altLang="en-US" sz="3600" b="1" smtClean="0">
                <a:latin typeface="Arial" panose="020B0604020202020204" pitchFamily="34" charset="0"/>
                <a:cs typeface="Arial" panose="020B0604020202020204" pitchFamily="34" charset="0"/>
              </a:rPr>
              <a:t>of Convention No. </a:t>
            </a:r>
            <a:r>
              <a:rPr lang="it-IT" altLang="en-US" sz="3600" b="1" smtClean="0">
                <a:latin typeface="Arial" panose="020B0604020202020204" pitchFamily="34" charset="0"/>
                <a:cs typeface="Arial" panose="020B0604020202020204" pitchFamily="34" charset="0"/>
              </a:rPr>
              <a:t>143</a:t>
            </a:r>
            <a:endParaRPr lang="it-IT" altLang="en-US" sz="3600" b="1" dirty="0">
              <a:latin typeface="Arial" panose="020B0604020202020204" pitchFamily="34" charset="0"/>
              <a:cs typeface="Arial" panose="020B0604020202020204" pitchFamily="34" charset="0"/>
            </a:endParaRPr>
          </a:p>
        </p:txBody>
      </p:sp>
      <p:sp>
        <p:nvSpPr>
          <p:cNvPr id="20483" name="Rectangle 3"/>
          <p:cNvSpPr>
            <a:spLocks noGrp="1" noRot="1" noChangeArrowheads="1"/>
          </p:cNvSpPr>
          <p:nvPr>
            <p:ph type="body" idx="1"/>
          </p:nvPr>
        </p:nvSpPr>
        <p:spPr>
          <a:solidFill>
            <a:schemeClr val="accent3">
              <a:lumMod val="40000"/>
              <a:lumOff val="60000"/>
            </a:schemeClr>
          </a:solidFill>
        </p:spPr>
        <p:txBody>
          <a:bodyPr>
            <a:normAutofit/>
          </a:bodyPr>
          <a:lstStyle/>
          <a:p>
            <a:pPr>
              <a:spcBef>
                <a:spcPts val="1800"/>
              </a:spcBef>
            </a:pPr>
            <a:endParaRPr lang="es-CR" sz="600" smtClean="0">
              <a:latin typeface="Arial" panose="020B0604020202020204" pitchFamily="34" charset="0"/>
              <a:cs typeface="Arial" panose="020B0604020202020204" pitchFamily="34" charset="0"/>
            </a:endParaRPr>
          </a:p>
          <a:p>
            <a:pPr>
              <a:spcBef>
                <a:spcPts val="1200"/>
              </a:spcBef>
            </a:pPr>
            <a:r>
              <a:rPr lang="es-CR" smtClean="0">
                <a:latin typeface="Arial" panose="020B0604020202020204" pitchFamily="34" charset="0"/>
                <a:cs typeface="Arial" panose="020B0604020202020204" pitchFamily="34" charset="0"/>
              </a:rPr>
              <a:t>Concern for workers who are illegally employed, with oversight and sanctions for those responsible for the illegal employment of migrant workers and the organization of abusive migrations.</a:t>
            </a:r>
            <a:endParaRPr lang="es-CR" dirty="0">
              <a:latin typeface="Arial" panose="020B0604020202020204" pitchFamily="34" charset="0"/>
              <a:cs typeface="Arial" panose="020B0604020202020204" pitchFamily="34" charset="0"/>
            </a:endParaRPr>
          </a:p>
          <a:p>
            <a:pPr algn="just">
              <a:spcBef>
                <a:spcPts val="1800"/>
              </a:spcBef>
            </a:pPr>
            <a:r>
              <a:rPr lang="it-IT" altLang="en-US" b="1" smtClean="0">
                <a:latin typeface="Arial" panose="020B0604020202020204" pitchFamily="34" charset="0"/>
                <a:cs typeface="Arial" panose="020B0604020202020204" pitchFamily="34" charset="0"/>
              </a:rPr>
              <a:t>Flexibility in Convention ratification:</a:t>
            </a:r>
            <a:endParaRPr lang="it-IT" altLang="en-US" b="1" dirty="0">
              <a:latin typeface="Arial" panose="020B0604020202020204" pitchFamily="34" charset="0"/>
              <a:cs typeface="Arial" panose="020B0604020202020204" pitchFamily="34" charset="0"/>
            </a:endParaRPr>
          </a:p>
          <a:p>
            <a:pPr lvl="1" algn="just">
              <a:spcBef>
                <a:spcPts val="1800"/>
              </a:spcBef>
            </a:pPr>
            <a:r>
              <a:rPr lang="it-IT" altLang="en-US" smtClean="0">
                <a:effectLst/>
                <a:latin typeface="Arial" panose="020B0604020202020204" pitchFamily="34" charset="0"/>
                <a:cs typeface="Arial" panose="020B0604020202020204" pitchFamily="34" charset="0"/>
              </a:rPr>
              <a:t>Convention No. 143 consists of two sections:</a:t>
            </a:r>
            <a:endParaRPr lang="it-IT" altLang="en-US" dirty="0" smtClean="0">
              <a:effectLst/>
              <a:latin typeface="Arial" panose="020B0604020202020204" pitchFamily="34" charset="0"/>
              <a:cs typeface="Arial" panose="020B0604020202020204" pitchFamily="34" charset="0"/>
            </a:endParaRPr>
          </a:p>
          <a:p>
            <a:pPr lvl="2" algn="just">
              <a:spcBef>
                <a:spcPts val="1200"/>
              </a:spcBef>
            </a:pPr>
            <a:r>
              <a:rPr lang="it-IT" altLang="en-US" smtClean="0">
                <a:effectLst/>
                <a:latin typeface="Arial" panose="020B0604020202020204" pitchFamily="34" charset="0"/>
                <a:cs typeface="Arial" panose="020B0604020202020204" pitchFamily="34" charset="0"/>
              </a:rPr>
              <a:t>Irregular migrations.</a:t>
            </a:r>
            <a:endParaRPr lang="it-IT" altLang="en-US" dirty="0" smtClean="0">
              <a:effectLst/>
              <a:latin typeface="Arial" panose="020B0604020202020204" pitchFamily="34" charset="0"/>
              <a:cs typeface="Arial" panose="020B0604020202020204" pitchFamily="34" charset="0"/>
            </a:endParaRPr>
          </a:p>
          <a:p>
            <a:pPr lvl="2" algn="just">
              <a:spcBef>
                <a:spcPts val="1200"/>
              </a:spcBef>
            </a:pPr>
            <a:r>
              <a:rPr lang="it-IT" altLang="en-US" smtClean="0">
                <a:effectLst/>
                <a:latin typeface="Arial" panose="020B0604020202020204" pitchFamily="34" charset="0"/>
                <a:cs typeface="Arial" panose="020B0604020202020204" pitchFamily="34" charset="0"/>
              </a:rPr>
              <a:t>Equal opportunities for workers with regular status.</a:t>
            </a:r>
            <a:endParaRPr lang="it-IT" altLang="en-US" dirty="0" smtClean="0">
              <a:effectLst/>
              <a:latin typeface="Arial" panose="020B0604020202020204" pitchFamily="34" charset="0"/>
              <a:cs typeface="Arial" panose="020B0604020202020204" pitchFamily="34" charset="0"/>
            </a:endParaRPr>
          </a:p>
          <a:p>
            <a:pPr lvl="1" algn="just">
              <a:spcBef>
                <a:spcPts val="1800"/>
              </a:spcBef>
            </a:pPr>
            <a:r>
              <a:rPr lang="it-IT" altLang="en-US" smtClean="0">
                <a:effectLst/>
                <a:latin typeface="Arial" panose="020B0604020202020204" pitchFamily="34" charset="0"/>
                <a:cs typeface="Arial" panose="020B0604020202020204" pitchFamily="34" charset="0"/>
              </a:rPr>
              <a:t>A State may ratify one or both sections.</a:t>
            </a:r>
            <a:endParaRPr lang="it-IT" altLang="en-US" dirty="0" smtClean="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96227811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838200" y="321582"/>
            <a:ext cx="10515600" cy="839561"/>
          </a:xfrm>
          <a:solidFill>
            <a:schemeClr val="accent2">
              <a:lumMod val="40000"/>
              <a:lumOff val="60000"/>
            </a:schemeClr>
          </a:solidFill>
        </p:spPr>
        <p:txBody>
          <a:bodyPr>
            <a:normAutofit/>
          </a:bodyPr>
          <a:lstStyle/>
          <a:p>
            <a:pPr algn="ctr"/>
            <a:r>
              <a:rPr lang="en-US" altLang="en-US" sz="3200" b="1" smtClean="0">
                <a:latin typeface="Arial" panose="020B0604020202020204" pitchFamily="34" charset="0"/>
                <a:cs typeface="Arial" panose="020B0604020202020204" pitchFamily="34" charset="0"/>
              </a:rPr>
              <a:t>Some Relevant Standards in Convention No</a:t>
            </a:r>
            <a:r>
              <a:rPr lang="en-US" altLang="en-US" sz="3200" b="1" smtClean="0">
                <a:latin typeface="Arial" panose="020B0604020202020204" pitchFamily="34" charset="0"/>
                <a:cs typeface="Arial" panose="020B0604020202020204" pitchFamily="34" charset="0"/>
              </a:rPr>
              <a:t>. </a:t>
            </a:r>
            <a:r>
              <a:rPr lang="it-IT" altLang="en-US" sz="3200" b="1" smtClean="0">
                <a:latin typeface="Arial" panose="020B0604020202020204" pitchFamily="34" charset="0"/>
                <a:cs typeface="Arial" panose="020B0604020202020204" pitchFamily="34" charset="0"/>
              </a:rPr>
              <a:t>143</a:t>
            </a:r>
            <a:endParaRPr lang="it-IT" altLang="en-US" sz="3200" b="1" dirty="0">
              <a:latin typeface="Arial" panose="020B0604020202020204" pitchFamily="34" charset="0"/>
              <a:cs typeface="Arial" panose="020B0604020202020204" pitchFamily="34" charset="0"/>
            </a:endParaRPr>
          </a:p>
        </p:txBody>
      </p:sp>
      <p:sp>
        <p:nvSpPr>
          <p:cNvPr id="20483" name="Rectangle 3"/>
          <p:cNvSpPr>
            <a:spLocks noGrp="1" noRot="1" noChangeArrowheads="1"/>
          </p:cNvSpPr>
          <p:nvPr>
            <p:ph idx="1"/>
          </p:nvPr>
        </p:nvSpPr>
        <p:spPr>
          <a:xfrm>
            <a:off x="838200" y="1863725"/>
            <a:ext cx="10515600" cy="4351338"/>
          </a:xfrm>
          <a:solidFill>
            <a:schemeClr val="accent3">
              <a:lumMod val="40000"/>
              <a:lumOff val="60000"/>
            </a:schemeClr>
          </a:solidFill>
        </p:spPr>
        <p:txBody>
          <a:bodyPr>
            <a:normAutofit/>
          </a:bodyPr>
          <a:lstStyle/>
          <a:p>
            <a:pPr algn="just"/>
            <a:endParaRPr lang="es-ES" sz="800" dirty="0" smtClean="0">
              <a:latin typeface="Arial" panose="020B0604020202020204" pitchFamily="34" charset="0"/>
              <a:cs typeface="Arial" panose="020B0604020202020204" pitchFamily="34" charset="0"/>
            </a:endParaRPr>
          </a:p>
          <a:p>
            <a:r>
              <a:rPr lang="es-ES" smtClean="0">
                <a:latin typeface="Arial" panose="020B0604020202020204" pitchFamily="34" charset="0"/>
                <a:cs typeface="Arial" panose="020B0604020202020204" pitchFamily="34" charset="0"/>
              </a:rPr>
              <a:t>Establishes equal opportunities and treatment with respect </a:t>
            </a:r>
            <a:br>
              <a:rPr lang="es-ES" smtClean="0">
                <a:latin typeface="Arial" panose="020B0604020202020204" pitchFamily="34" charset="0"/>
                <a:cs typeface="Arial" panose="020B0604020202020204" pitchFamily="34" charset="0"/>
              </a:rPr>
            </a:br>
            <a:r>
              <a:rPr lang="es-ES" smtClean="0">
                <a:latin typeface="Arial" panose="020B0604020202020204" pitchFamily="34" charset="0"/>
                <a:cs typeface="Arial" panose="020B0604020202020204" pitchFamily="34" charset="0"/>
              </a:rPr>
              <a:t>to employment and profession, social security, union rights, cultural rights, and individual and collective liberties for migrant workers and their families </a:t>
            </a:r>
            <a:r>
              <a:rPr lang="es-ES" u="sng" smtClean="0">
                <a:latin typeface="Arial" panose="020B0604020202020204" pitchFamily="34" charset="0"/>
                <a:cs typeface="Arial" panose="020B0604020202020204" pitchFamily="34" charset="0"/>
              </a:rPr>
              <a:t>who are in the host country legally</a:t>
            </a:r>
            <a:r>
              <a:rPr lang="es-ES" smtClean="0">
                <a:latin typeface="Arial" panose="020B0604020202020204" pitchFamily="34" charset="0"/>
                <a:cs typeface="Arial" panose="020B0604020202020204" pitchFamily="34" charset="0"/>
              </a:rPr>
              <a:t>.</a:t>
            </a:r>
          </a:p>
          <a:p>
            <a:pPr>
              <a:spcBef>
                <a:spcPts val="1800"/>
              </a:spcBef>
            </a:pPr>
            <a:r>
              <a:rPr lang="es-ES" smtClean="0">
                <a:latin typeface="Arial" panose="020B0604020202020204" pitchFamily="34" charset="0"/>
                <a:cs typeface="Arial" panose="020B0604020202020204" pitchFamily="34" charset="0"/>
              </a:rPr>
              <a:t>Guarantees respect for the human rights of all migrant workers:</a:t>
            </a:r>
            <a:endParaRPr lang="es-ES" dirty="0" smtClean="0">
              <a:latin typeface="Arial" panose="020B0604020202020204" pitchFamily="34" charset="0"/>
              <a:cs typeface="Arial" panose="020B0604020202020204" pitchFamily="34" charset="0"/>
            </a:endParaRPr>
          </a:p>
          <a:p>
            <a:pPr marL="0" indent="1588" algn="ctr">
              <a:buNone/>
            </a:pPr>
            <a:r>
              <a:rPr lang="es-ES" sz="2400" smtClean="0">
                <a:latin typeface="Arial" panose="020B0604020202020204" pitchFamily="34" charset="0"/>
                <a:cs typeface="Arial" panose="020B0604020202020204" pitchFamily="34" charset="0"/>
              </a:rPr>
              <a:t>“</a:t>
            </a:r>
            <a:r>
              <a:rPr lang="es-ES" sz="2400" b="1" smtClean="0">
                <a:latin typeface="Arial" panose="020B0604020202020204" pitchFamily="34" charset="0"/>
                <a:cs typeface="Arial" panose="020B0604020202020204" pitchFamily="34" charset="0"/>
              </a:rPr>
              <a:t>Art</a:t>
            </a:r>
            <a:r>
              <a:rPr lang="es-ES" sz="2400" b="1" smtClean="0">
                <a:latin typeface="Arial" panose="020B0604020202020204" pitchFamily="34" charset="0"/>
                <a:cs typeface="Arial" panose="020B0604020202020204" pitchFamily="34" charset="0"/>
              </a:rPr>
              <a:t>icle</a:t>
            </a:r>
            <a:r>
              <a:rPr lang="es-ES" sz="2400" b="1" smtClean="0">
                <a:latin typeface="Arial" panose="020B0604020202020204" pitchFamily="34" charset="0"/>
                <a:cs typeface="Arial" panose="020B0604020202020204" pitchFamily="34" charset="0"/>
              </a:rPr>
              <a:t> 1. </a:t>
            </a:r>
            <a:r>
              <a:rPr lang="es-ES" sz="2400" smtClean="0">
                <a:latin typeface="Arial" panose="020B0604020202020204" pitchFamily="34" charset="0"/>
                <a:cs typeface="Arial" panose="020B0604020202020204" pitchFamily="34" charset="0"/>
              </a:rPr>
              <a:t> </a:t>
            </a:r>
            <a:r>
              <a:rPr lang="es-ES" sz="2400" smtClean="0">
                <a:latin typeface="Arial" panose="020B0604020202020204" pitchFamily="34" charset="0"/>
                <a:cs typeface="Arial" panose="020B0604020202020204" pitchFamily="34" charset="0"/>
              </a:rPr>
              <a:t>All Members who observe this Convention shall commit to respecting the fundamental human rights of all migrant workers.”</a:t>
            </a:r>
            <a:endParaRPr lang="es-ES" sz="2400" dirty="0">
              <a:latin typeface="Arial" panose="020B0604020202020204" pitchFamily="34" charset="0"/>
              <a:cs typeface="Arial" panose="020B0604020202020204" pitchFamily="34" charset="0"/>
            </a:endParaRPr>
          </a:p>
          <a:p>
            <a:pPr>
              <a:buNone/>
            </a:pPr>
            <a:endParaRPr lang="es-CR" dirty="0">
              <a:solidFill>
                <a:srgbClr val="002060"/>
              </a:solidFill>
            </a:endParaRPr>
          </a:p>
          <a:p>
            <a:pPr>
              <a:buFont typeface="Wingdings" pitchFamily="2" charset="2"/>
              <a:buNone/>
            </a:pPr>
            <a:endParaRPr lang="it-IT" altLang="en-US"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98771622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838200" y="365125"/>
            <a:ext cx="10515600" cy="825046"/>
          </a:xfrm>
          <a:solidFill>
            <a:schemeClr val="accent2">
              <a:lumMod val="40000"/>
              <a:lumOff val="60000"/>
            </a:schemeClr>
          </a:solidFill>
        </p:spPr>
        <p:txBody>
          <a:bodyPr>
            <a:normAutofit/>
          </a:bodyPr>
          <a:lstStyle/>
          <a:p>
            <a:pPr algn="ctr"/>
            <a:r>
              <a:rPr lang="en-US" altLang="en-US" sz="3200" b="1" smtClean="0">
                <a:latin typeface="Arial" panose="020B0604020202020204" pitchFamily="34" charset="0"/>
                <a:cs typeface="Arial" panose="020B0604020202020204" pitchFamily="34" charset="0"/>
              </a:rPr>
              <a:t>Some Relevant Standards in Convention No. </a:t>
            </a:r>
            <a:r>
              <a:rPr lang="it-IT" altLang="en-US" sz="3200" b="1" smtClean="0">
                <a:latin typeface="Arial" panose="020B0604020202020204" pitchFamily="34" charset="0"/>
                <a:cs typeface="Arial" panose="020B0604020202020204" pitchFamily="34" charset="0"/>
              </a:rPr>
              <a:t>143</a:t>
            </a:r>
            <a:endParaRPr lang="it-IT" altLang="en-US" sz="3200" b="1" dirty="0">
              <a:latin typeface="Arial" panose="020B0604020202020204" pitchFamily="34" charset="0"/>
              <a:cs typeface="Arial" panose="020B0604020202020204" pitchFamily="34" charset="0"/>
            </a:endParaRPr>
          </a:p>
        </p:txBody>
      </p:sp>
      <p:sp>
        <p:nvSpPr>
          <p:cNvPr id="20483" name="Rectangle 3"/>
          <p:cNvSpPr>
            <a:spLocks noGrp="1" noRot="1" noChangeArrowheads="1"/>
          </p:cNvSpPr>
          <p:nvPr>
            <p:ph idx="1"/>
          </p:nvPr>
        </p:nvSpPr>
        <p:spPr>
          <a:solidFill>
            <a:schemeClr val="accent3">
              <a:lumMod val="40000"/>
              <a:lumOff val="60000"/>
            </a:schemeClr>
          </a:solidFill>
        </p:spPr>
        <p:txBody>
          <a:bodyPr>
            <a:normAutofit fontScale="77500" lnSpcReduction="20000"/>
          </a:bodyPr>
          <a:lstStyle/>
          <a:p>
            <a:pPr marL="285750" indent="-285750">
              <a:lnSpc>
                <a:spcPct val="100000"/>
              </a:lnSpc>
              <a:spcBef>
                <a:spcPts val="0"/>
              </a:spcBef>
              <a:defRPr/>
            </a:pPr>
            <a:r>
              <a:rPr lang="es-CR" b="1" smtClean="0">
                <a:latin typeface="Arial" panose="020B0604020202020204" pitchFamily="34" charset="0"/>
                <a:cs typeface="Arial" panose="020B0604020202020204" pitchFamily="34" charset="0"/>
              </a:rPr>
              <a:t>Art</a:t>
            </a:r>
            <a:r>
              <a:rPr lang="es-CR" b="1" smtClean="0">
                <a:latin typeface="Arial" panose="020B0604020202020204" pitchFamily="34" charset="0"/>
                <a:cs typeface="Arial" panose="020B0604020202020204" pitchFamily="34" charset="0"/>
              </a:rPr>
              <a:t>icle 9. </a:t>
            </a:r>
            <a:r>
              <a:rPr lang="es-CR" b="1" smtClean="0">
                <a:latin typeface="Arial" panose="020B0604020202020204" pitchFamily="34" charset="0"/>
                <a:cs typeface="Arial" panose="020B0604020202020204" pitchFamily="34" charset="0"/>
              </a:rPr>
              <a:t> </a:t>
            </a:r>
            <a:r>
              <a:rPr lang="en-US" smtClean="0">
                <a:latin typeface="Arial" panose="020B0604020202020204" pitchFamily="34" charset="0"/>
                <a:cs typeface="Arial" panose="020B0604020202020204" pitchFamily="34" charset="0"/>
              </a:rPr>
              <a:t>I</a:t>
            </a:r>
            <a:r>
              <a:rPr lang="en-US" smtClean="0">
                <a:latin typeface="Arial" panose="020B0604020202020204" pitchFamily="34" charset="0"/>
                <a:cs typeface="Arial" panose="020B0604020202020204" pitchFamily="34" charset="0"/>
              </a:rPr>
              <a:t>n </a:t>
            </a:r>
            <a:r>
              <a:rPr lang="en-US" smtClean="0">
                <a:latin typeface="Arial" panose="020B0604020202020204" pitchFamily="34" charset="0"/>
                <a:cs typeface="Arial" panose="020B0604020202020204" pitchFamily="34" charset="0"/>
              </a:rPr>
              <a:t>cases in which these laws and regulations have not been respected </a:t>
            </a:r>
            <a:r>
              <a:rPr lang="en-US" smtClean="0">
                <a:latin typeface="Arial" panose="020B0604020202020204" pitchFamily="34" charset="0"/>
                <a:cs typeface="Arial" panose="020B0604020202020204" pitchFamily="34" charset="0"/>
              </a:rPr>
              <a:t>and </a:t>
            </a:r>
            <a:r>
              <a:rPr lang="en-US" smtClean="0">
                <a:latin typeface="Arial" panose="020B0604020202020204" pitchFamily="34" charset="0"/>
                <a:cs typeface="Arial" panose="020B0604020202020204" pitchFamily="34" charset="0"/>
              </a:rPr>
              <a:t>in </a:t>
            </a:r>
            <a:r>
              <a:rPr lang="en-US" smtClean="0">
                <a:latin typeface="Arial" panose="020B0604020202020204" pitchFamily="34" charset="0"/>
                <a:cs typeface="Arial" panose="020B0604020202020204" pitchFamily="34" charset="0"/>
              </a:rPr>
              <a:t>which his position cannot </a:t>
            </a:r>
            <a:r>
              <a:rPr lang="en-US" smtClean="0">
                <a:latin typeface="Arial" panose="020B0604020202020204" pitchFamily="34" charset="0"/>
                <a:cs typeface="Arial" panose="020B0604020202020204" pitchFamily="34" charset="0"/>
              </a:rPr>
              <a:t>be </a:t>
            </a:r>
            <a:r>
              <a:rPr lang="en-US" smtClean="0">
                <a:latin typeface="Arial" panose="020B0604020202020204" pitchFamily="34" charset="0"/>
                <a:cs typeface="Arial" panose="020B0604020202020204" pitchFamily="34" charset="0"/>
              </a:rPr>
              <a:t>normalized</a:t>
            </a:r>
            <a:r>
              <a:rPr lang="en-US" smtClean="0">
                <a:latin typeface="Arial" panose="020B0604020202020204" pitchFamily="34" charset="0"/>
                <a:cs typeface="Arial" panose="020B0604020202020204" pitchFamily="34" charset="0"/>
              </a:rPr>
              <a:t>, </a:t>
            </a:r>
            <a:r>
              <a:rPr lang="en-US" smtClean="0">
                <a:latin typeface="Arial" panose="020B0604020202020204" pitchFamily="34" charset="0"/>
                <a:cs typeface="Arial" panose="020B0604020202020204" pitchFamily="34" charset="0"/>
              </a:rPr>
              <a:t>the migrant worker and his/her family shall enjoy:</a:t>
            </a:r>
            <a:endParaRPr lang="es-ES" dirty="0">
              <a:latin typeface="Arial" panose="020B0604020202020204" pitchFamily="34" charset="0"/>
              <a:cs typeface="Arial" panose="020B0604020202020204" pitchFamily="34" charset="0"/>
            </a:endParaRPr>
          </a:p>
          <a:p>
            <a:pPr marL="914400" indent="-230188">
              <a:lnSpc>
                <a:spcPct val="100000"/>
              </a:lnSpc>
              <a:spcBef>
                <a:spcPts val="600"/>
              </a:spcBef>
              <a:buFontTx/>
              <a:buChar char="-"/>
              <a:defRPr/>
            </a:pPr>
            <a:r>
              <a:rPr lang="en-US" smtClean="0">
                <a:latin typeface="Arial" panose="020B0604020202020204" pitchFamily="34" charset="0"/>
                <a:cs typeface="Arial" panose="020B0604020202020204" pitchFamily="34" charset="0"/>
              </a:rPr>
              <a:t>E</a:t>
            </a:r>
            <a:r>
              <a:rPr lang="en-US" smtClean="0">
                <a:latin typeface="Arial" panose="020B0604020202020204" pitchFamily="34" charset="0"/>
                <a:cs typeface="Arial" panose="020B0604020202020204" pitchFamily="34" charset="0"/>
              </a:rPr>
              <a:t>quality </a:t>
            </a:r>
            <a:r>
              <a:rPr lang="en-US" smtClean="0">
                <a:latin typeface="Arial" panose="020B0604020202020204" pitchFamily="34" charset="0"/>
                <a:cs typeface="Arial" panose="020B0604020202020204" pitchFamily="34" charset="0"/>
              </a:rPr>
              <a:t>of treatment for himself and his </a:t>
            </a:r>
            <a:r>
              <a:rPr lang="en-US" smtClean="0">
                <a:latin typeface="Arial" panose="020B0604020202020204" pitchFamily="34" charset="0"/>
                <a:cs typeface="Arial" panose="020B0604020202020204" pitchFamily="34" charset="0"/>
              </a:rPr>
              <a:t>family </a:t>
            </a:r>
            <a:r>
              <a:rPr lang="en-US" smtClean="0">
                <a:latin typeface="Arial" panose="020B0604020202020204" pitchFamily="34" charset="0"/>
                <a:cs typeface="Arial" panose="020B0604020202020204" pitchFamily="34" charset="0"/>
              </a:rPr>
              <a:t>with </a:t>
            </a:r>
            <a:r>
              <a:rPr lang="en-US" smtClean="0">
                <a:latin typeface="Arial" panose="020B0604020202020204" pitchFamily="34" charset="0"/>
                <a:cs typeface="Arial" panose="020B0604020202020204" pitchFamily="34" charset="0"/>
              </a:rPr>
              <a:t>respect </a:t>
            </a:r>
            <a:r>
              <a:rPr lang="en-US" smtClean="0">
                <a:latin typeface="Arial" panose="020B0604020202020204" pitchFamily="34" charset="0"/>
                <a:cs typeface="Arial" panose="020B0604020202020204" pitchFamily="34" charset="0"/>
              </a:rPr>
              <a:t>to </a:t>
            </a:r>
            <a:r>
              <a:rPr lang="en-US" smtClean="0">
                <a:latin typeface="Arial" panose="020B0604020202020204" pitchFamily="34" charset="0"/>
                <a:cs typeface="Arial" panose="020B0604020202020204" pitchFamily="34" charset="0"/>
              </a:rPr>
              <a:t>rights </a:t>
            </a:r>
            <a:r>
              <a:rPr lang="en-US" smtClean="0">
                <a:latin typeface="Arial" panose="020B0604020202020204" pitchFamily="34" charset="0"/>
                <a:cs typeface="Arial" panose="020B0604020202020204" pitchFamily="34" charset="0"/>
              </a:rPr>
              <a:t>arising </a:t>
            </a:r>
            <a:r>
              <a:rPr lang="en-US" smtClean="0">
                <a:latin typeface="Arial" panose="020B0604020202020204" pitchFamily="34" charset="0"/>
                <a:cs typeface="Arial" panose="020B0604020202020204" pitchFamily="34" charset="0"/>
              </a:rPr>
              <a:t/>
            </a:r>
            <a:br>
              <a:rPr lang="en-US" smtClean="0">
                <a:latin typeface="Arial" panose="020B0604020202020204" pitchFamily="34" charset="0"/>
                <a:cs typeface="Arial" panose="020B0604020202020204" pitchFamily="34" charset="0"/>
              </a:rPr>
            </a:br>
            <a:r>
              <a:rPr lang="en-US" smtClean="0">
                <a:latin typeface="Arial" panose="020B0604020202020204" pitchFamily="34" charset="0"/>
                <a:cs typeface="Arial" panose="020B0604020202020204" pitchFamily="34" charset="0"/>
              </a:rPr>
              <a:t>out </a:t>
            </a:r>
            <a:r>
              <a:rPr lang="en-US" smtClean="0">
                <a:latin typeface="Arial" panose="020B0604020202020204" pitchFamily="34" charset="0"/>
                <a:cs typeface="Arial" panose="020B0604020202020204" pitchFamily="34" charset="0"/>
              </a:rPr>
              <a:t>of past </a:t>
            </a:r>
            <a:r>
              <a:rPr lang="en-US" smtClean="0">
                <a:latin typeface="Arial" panose="020B0604020202020204" pitchFamily="34" charset="0"/>
                <a:cs typeface="Arial" panose="020B0604020202020204" pitchFamily="34" charset="0"/>
              </a:rPr>
              <a:t>employment </a:t>
            </a:r>
            <a:r>
              <a:rPr lang="en-US" smtClean="0">
                <a:latin typeface="Arial" panose="020B0604020202020204" pitchFamily="34" charset="0"/>
                <a:cs typeface="Arial" panose="020B0604020202020204" pitchFamily="34" charset="0"/>
              </a:rPr>
              <a:t>(remuneration</a:t>
            </a:r>
            <a:r>
              <a:rPr lang="en-US" smtClean="0">
                <a:latin typeface="Arial" panose="020B0604020202020204" pitchFamily="34" charset="0"/>
                <a:cs typeface="Arial" panose="020B0604020202020204" pitchFamily="34" charset="0"/>
              </a:rPr>
              <a:t>, social security and </a:t>
            </a:r>
            <a:r>
              <a:rPr lang="en-US" smtClean="0">
                <a:latin typeface="Arial" panose="020B0604020202020204" pitchFamily="34" charset="0"/>
                <a:cs typeface="Arial" panose="020B0604020202020204" pitchFamily="34" charset="0"/>
              </a:rPr>
              <a:t>other </a:t>
            </a:r>
            <a:r>
              <a:rPr lang="en-US" smtClean="0">
                <a:latin typeface="Arial" panose="020B0604020202020204" pitchFamily="34" charset="0"/>
                <a:cs typeface="Arial" panose="020B0604020202020204" pitchFamily="34" charset="0"/>
              </a:rPr>
              <a:t>benefits</a:t>
            </a:r>
            <a:r>
              <a:rPr lang="es-ES" smtClean="0">
                <a:latin typeface="Arial" panose="020B0604020202020204" pitchFamily="34" charset="0"/>
                <a:cs typeface="Arial" panose="020B0604020202020204" pitchFamily="34" charset="0"/>
              </a:rPr>
              <a:t>).</a:t>
            </a:r>
            <a:endParaRPr lang="es-ES" dirty="0">
              <a:latin typeface="Arial" panose="020B0604020202020204" pitchFamily="34" charset="0"/>
              <a:cs typeface="Arial" panose="020B0604020202020204" pitchFamily="34" charset="0"/>
            </a:endParaRPr>
          </a:p>
          <a:p>
            <a:pPr marL="914400" indent="-230188" algn="just">
              <a:lnSpc>
                <a:spcPct val="100000"/>
              </a:lnSpc>
              <a:spcBef>
                <a:spcPts val="600"/>
              </a:spcBef>
              <a:buNone/>
              <a:defRPr/>
            </a:pPr>
            <a:r>
              <a:rPr lang="es-ES" smtClean="0">
                <a:latin typeface="Arial" panose="020B0604020202020204" pitchFamily="34" charset="0"/>
                <a:cs typeface="Arial" panose="020B0604020202020204" pitchFamily="34" charset="0"/>
              </a:rPr>
              <a:t>-	Defence of their rights before the applicable bodies.</a:t>
            </a:r>
            <a:endParaRPr lang="es-ES" dirty="0">
              <a:latin typeface="Arial" panose="020B0604020202020204" pitchFamily="34" charset="0"/>
              <a:cs typeface="Arial" panose="020B0604020202020204" pitchFamily="34" charset="0"/>
            </a:endParaRPr>
          </a:p>
          <a:p>
            <a:pPr marL="914400" indent="-230188">
              <a:lnSpc>
                <a:spcPct val="100000"/>
              </a:lnSpc>
              <a:spcBef>
                <a:spcPts val="600"/>
              </a:spcBef>
              <a:buNone/>
              <a:defRPr/>
            </a:pPr>
            <a:r>
              <a:rPr lang="es-ES" smtClean="0">
                <a:latin typeface="Arial" panose="020B0604020202020204" pitchFamily="34" charset="0"/>
                <a:cs typeface="Arial" panose="020B0604020202020204" pitchFamily="34" charset="0"/>
              </a:rPr>
              <a:t>-	</a:t>
            </a:r>
            <a:r>
              <a:rPr lang="en-US" smtClean="0">
                <a:latin typeface="Arial" panose="020B0604020202020204" pitchFamily="34" charset="0"/>
                <a:cs typeface="Arial" panose="020B0604020202020204" pitchFamily="34" charset="0"/>
              </a:rPr>
              <a:t>In case of expulsion of the worker or his family</a:t>
            </a:r>
            <a:r>
              <a:rPr lang="en-US" smtClean="0">
                <a:latin typeface="Arial" panose="020B0604020202020204" pitchFamily="34" charset="0"/>
                <a:cs typeface="Arial" panose="020B0604020202020204" pitchFamily="34" charset="0"/>
              </a:rPr>
              <a:t>, </a:t>
            </a:r>
            <a:r>
              <a:rPr lang="en-US" smtClean="0">
                <a:latin typeface="Arial" panose="020B0604020202020204" pitchFamily="34" charset="0"/>
                <a:cs typeface="Arial" panose="020B0604020202020204" pitchFamily="34" charset="0"/>
              </a:rPr>
              <a:t>the </a:t>
            </a:r>
            <a:r>
              <a:rPr lang="en-US" smtClean="0">
                <a:latin typeface="Arial" panose="020B0604020202020204" pitchFamily="34" charset="0"/>
                <a:cs typeface="Arial" panose="020B0604020202020204" pitchFamily="34" charset="0"/>
              </a:rPr>
              <a:t>cost shall not be borne by them</a:t>
            </a:r>
            <a:endParaRPr lang="es-ES" dirty="0" smtClean="0">
              <a:latin typeface="Arial" panose="020B0604020202020204" pitchFamily="34" charset="0"/>
              <a:cs typeface="Arial" panose="020B0604020202020204" pitchFamily="34" charset="0"/>
            </a:endParaRPr>
          </a:p>
          <a:p>
            <a:pPr>
              <a:lnSpc>
                <a:spcPct val="100000"/>
              </a:lnSpc>
              <a:spcBef>
                <a:spcPts val="1200"/>
              </a:spcBef>
              <a:defRPr/>
            </a:pPr>
            <a:r>
              <a:rPr lang="es-CR" b="1" smtClean="0">
                <a:latin typeface="Arial" panose="020B0604020202020204" pitchFamily="34" charset="0"/>
                <a:cs typeface="Arial" panose="020B0604020202020204" pitchFamily="34" charset="0"/>
              </a:rPr>
              <a:t>Art</a:t>
            </a:r>
            <a:r>
              <a:rPr lang="es-CR" b="1" smtClean="0">
                <a:latin typeface="Arial" panose="020B0604020202020204" pitchFamily="34" charset="0"/>
                <a:cs typeface="Arial" panose="020B0604020202020204" pitchFamily="34" charset="0"/>
              </a:rPr>
              <a:t>icle</a:t>
            </a:r>
            <a:r>
              <a:rPr lang="es-CR" b="1" smtClean="0">
                <a:latin typeface="Arial" panose="020B0604020202020204" pitchFamily="34" charset="0"/>
                <a:cs typeface="Arial" panose="020B0604020202020204" pitchFamily="34" charset="0"/>
              </a:rPr>
              <a:t> 9.4</a:t>
            </a:r>
            <a:r>
              <a:rPr lang="es-CR" b="1">
                <a:latin typeface="Arial" panose="020B0604020202020204" pitchFamily="34" charset="0"/>
                <a:cs typeface="Arial" panose="020B0604020202020204" pitchFamily="34" charset="0"/>
              </a:rPr>
              <a:t>.</a:t>
            </a:r>
            <a:r>
              <a:rPr lang="es-ES" sz="2400" smtClean="0">
                <a:latin typeface="Arial" panose="020B0604020202020204" pitchFamily="34" charset="0"/>
                <a:cs typeface="Arial" panose="020B0604020202020204" pitchFamily="34" charset="0"/>
              </a:rPr>
              <a:t> </a:t>
            </a:r>
            <a:r>
              <a:rPr lang="en-US" sz="2900" smtClean="0">
                <a:latin typeface="Arial" panose="020B0604020202020204" pitchFamily="34" charset="0"/>
                <a:cs typeface="Arial" panose="020B0604020202020204" pitchFamily="34" charset="0"/>
              </a:rPr>
              <a:t>Nothing in this Convention shall prevent Members from giving persons who are illegally residing or working within the country the right </a:t>
            </a:r>
            <a:r>
              <a:rPr lang="en-US" sz="2900" smtClean="0">
                <a:latin typeface="Arial" panose="020B0604020202020204" pitchFamily="34" charset="0"/>
                <a:cs typeface="Arial" panose="020B0604020202020204" pitchFamily="34" charset="0"/>
              </a:rPr>
              <a:t>to </a:t>
            </a:r>
            <a:r>
              <a:rPr lang="en-US" sz="2900" smtClean="0">
                <a:latin typeface="Arial" panose="020B0604020202020204" pitchFamily="34" charset="0"/>
                <a:cs typeface="Arial" panose="020B0604020202020204" pitchFamily="34" charset="0"/>
              </a:rPr>
              <a:t/>
            </a:r>
            <a:br>
              <a:rPr lang="en-US" sz="2900" smtClean="0">
                <a:latin typeface="Arial" panose="020B0604020202020204" pitchFamily="34" charset="0"/>
                <a:cs typeface="Arial" panose="020B0604020202020204" pitchFamily="34" charset="0"/>
              </a:rPr>
            </a:br>
            <a:r>
              <a:rPr lang="en-US" sz="2900" smtClean="0">
                <a:latin typeface="Arial" panose="020B0604020202020204" pitchFamily="34" charset="0"/>
                <a:cs typeface="Arial" panose="020B0604020202020204" pitchFamily="34" charset="0"/>
              </a:rPr>
              <a:t>stay </a:t>
            </a:r>
            <a:r>
              <a:rPr lang="en-US" sz="2900" smtClean="0">
                <a:latin typeface="Arial" panose="020B0604020202020204" pitchFamily="34" charset="0"/>
                <a:cs typeface="Arial" panose="020B0604020202020204" pitchFamily="34" charset="0"/>
              </a:rPr>
              <a:t>and to take up legal employment.</a:t>
            </a:r>
            <a:endParaRPr lang="es-ES" sz="2900" smtClean="0">
              <a:latin typeface="Arial" panose="020B0604020202020204" pitchFamily="34" charset="0"/>
              <a:cs typeface="Arial" panose="020B0604020202020204" pitchFamily="34" charset="0"/>
            </a:endParaRPr>
          </a:p>
          <a:p>
            <a:pPr>
              <a:lnSpc>
                <a:spcPct val="100000"/>
              </a:lnSpc>
              <a:spcBef>
                <a:spcPts val="1200"/>
              </a:spcBef>
              <a:defRPr/>
            </a:pPr>
            <a:r>
              <a:rPr lang="es-NI" smtClean="0">
                <a:latin typeface="Arial" panose="020B0604020202020204" pitchFamily="34" charset="0"/>
                <a:cs typeface="Arial" panose="020B0604020202020204" pitchFamily="34" charset="0"/>
              </a:rPr>
              <a:t>Migrant workers shall not be considered to have irregular status due to loss </a:t>
            </a:r>
            <a:br>
              <a:rPr lang="es-NI" smtClean="0">
                <a:latin typeface="Arial" panose="020B0604020202020204" pitchFamily="34" charset="0"/>
                <a:cs typeface="Arial" panose="020B0604020202020204" pitchFamily="34" charset="0"/>
              </a:rPr>
            </a:br>
            <a:r>
              <a:rPr lang="es-NI" smtClean="0">
                <a:latin typeface="Arial" panose="020B0604020202020204" pitchFamily="34" charset="0"/>
                <a:cs typeface="Arial" panose="020B0604020202020204" pitchFamily="34" charset="0"/>
              </a:rPr>
              <a:t>of employment.</a:t>
            </a:r>
            <a:endParaRPr lang="es-NI" dirty="0">
              <a:latin typeface="Arial" panose="020B0604020202020204" pitchFamily="34" charset="0"/>
              <a:cs typeface="Arial" panose="020B0604020202020204" pitchFamily="34" charset="0"/>
            </a:endParaRPr>
          </a:p>
          <a:p>
            <a:pPr marL="0" indent="0">
              <a:lnSpc>
                <a:spcPct val="100000"/>
              </a:lnSpc>
              <a:spcBef>
                <a:spcPts val="0"/>
              </a:spcBef>
              <a:buNone/>
              <a:defRPr/>
            </a:pPr>
            <a:endParaRPr lang="es-ES" dirty="0">
              <a:solidFill>
                <a:srgbClr val="002060"/>
              </a:solidFill>
            </a:endParaRPr>
          </a:p>
        </p:txBody>
      </p:sp>
    </p:spTree>
    <p:extLst>
      <p:ext uri="{BB962C8B-B14F-4D97-AF65-F5344CB8AC3E}">
        <p14:creationId xmlns:p14="http://schemas.microsoft.com/office/powerpoint/2010/main" xmlns="" val="25716195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0482" name="Rectangle 2"/>
          <p:cNvSpPr>
            <a:spLocks noGrp="1" noRot="1" noChangeArrowheads="1"/>
          </p:cNvSpPr>
          <p:nvPr>
            <p:ph type="title"/>
          </p:nvPr>
        </p:nvSpPr>
        <p:spPr>
          <a:xfrm>
            <a:off x="838200" y="365125"/>
            <a:ext cx="10515600" cy="912132"/>
          </a:xfrm>
          <a:solidFill>
            <a:schemeClr val="accent2">
              <a:lumMod val="40000"/>
              <a:lumOff val="60000"/>
            </a:schemeClr>
          </a:solidFill>
        </p:spPr>
        <p:txBody>
          <a:bodyPr>
            <a:normAutofit/>
          </a:bodyPr>
          <a:lstStyle/>
          <a:p>
            <a:pPr algn="ctr"/>
            <a:r>
              <a:rPr lang="en-US" altLang="en-US" sz="3200" b="1" smtClean="0">
                <a:latin typeface="Arial" panose="020B0604020202020204" pitchFamily="34" charset="0"/>
                <a:cs typeface="Arial" panose="020B0604020202020204" pitchFamily="34" charset="0"/>
              </a:rPr>
              <a:t>Some Relevant Standards in Convention No. </a:t>
            </a:r>
            <a:r>
              <a:rPr lang="it-IT" altLang="en-US" sz="3200" b="1" smtClean="0">
                <a:latin typeface="Arial" panose="020B0604020202020204" pitchFamily="34" charset="0"/>
                <a:cs typeface="Arial" panose="020B0604020202020204" pitchFamily="34" charset="0"/>
              </a:rPr>
              <a:t>143</a:t>
            </a:r>
            <a:endParaRPr lang="it-IT" altLang="en-US" sz="3200" b="1" dirty="0">
              <a:latin typeface="Arial" panose="020B0604020202020204" pitchFamily="34" charset="0"/>
              <a:cs typeface="Arial" panose="020B0604020202020204" pitchFamily="34" charset="0"/>
            </a:endParaRPr>
          </a:p>
        </p:txBody>
      </p:sp>
      <p:sp>
        <p:nvSpPr>
          <p:cNvPr id="20483" name="Rectangle 3"/>
          <p:cNvSpPr>
            <a:spLocks noGrp="1" noRot="1" noChangeArrowheads="1"/>
          </p:cNvSpPr>
          <p:nvPr>
            <p:ph idx="1"/>
          </p:nvPr>
        </p:nvSpPr>
        <p:spPr>
          <a:xfrm>
            <a:off x="825500" y="1889125"/>
            <a:ext cx="10515600" cy="4351338"/>
          </a:xfrm>
          <a:solidFill>
            <a:schemeClr val="accent3">
              <a:lumMod val="40000"/>
              <a:lumOff val="60000"/>
            </a:schemeClr>
          </a:solidFill>
        </p:spPr>
        <p:txBody>
          <a:bodyPr>
            <a:normAutofit/>
          </a:bodyPr>
          <a:lstStyle/>
          <a:p>
            <a:pPr marL="285750" indent="-285750">
              <a:lnSpc>
                <a:spcPct val="100000"/>
              </a:lnSpc>
              <a:spcBef>
                <a:spcPts val="0"/>
              </a:spcBef>
              <a:defRPr/>
            </a:pPr>
            <a:endParaRPr lang="es-CR" dirty="0" smtClean="0">
              <a:solidFill>
                <a:schemeClr val="bg1"/>
              </a:solidFill>
            </a:endParaRPr>
          </a:p>
          <a:p>
            <a:pPr marL="285750" indent="-285750">
              <a:lnSpc>
                <a:spcPct val="100000"/>
              </a:lnSpc>
              <a:spcBef>
                <a:spcPts val="0"/>
              </a:spcBef>
              <a:defRPr/>
            </a:pPr>
            <a:r>
              <a:rPr lang="es-CR" sz="3200" smtClean="0">
                <a:latin typeface="Arial" panose="020B0604020202020204" pitchFamily="34" charset="0"/>
                <a:cs typeface="Arial" panose="020B0604020202020204" pitchFamily="34" charset="0"/>
              </a:rPr>
              <a:t>National policy to promote equal treatment in employment, profession, social security, and union rights.</a:t>
            </a:r>
            <a:endParaRPr lang="es-CR" sz="3200" dirty="0">
              <a:latin typeface="Arial" panose="020B0604020202020204" pitchFamily="34" charset="0"/>
              <a:cs typeface="Arial" panose="020B0604020202020204" pitchFamily="34" charset="0"/>
            </a:endParaRPr>
          </a:p>
          <a:p>
            <a:pPr marL="285750" indent="-285750">
              <a:lnSpc>
                <a:spcPct val="100000"/>
              </a:lnSpc>
              <a:spcBef>
                <a:spcPts val="0"/>
              </a:spcBef>
              <a:defRPr/>
            </a:pPr>
            <a:endParaRPr lang="es-CR" sz="3200" dirty="0">
              <a:latin typeface="Arial" panose="020B0604020202020204" pitchFamily="34" charset="0"/>
              <a:cs typeface="Arial" panose="020B0604020202020204" pitchFamily="34" charset="0"/>
            </a:endParaRPr>
          </a:p>
          <a:p>
            <a:pPr marL="285750" indent="-285750">
              <a:lnSpc>
                <a:spcPct val="100000"/>
              </a:lnSpc>
              <a:spcBef>
                <a:spcPts val="0"/>
              </a:spcBef>
              <a:defRPr/>
            </a:pPr>
            <a:r>
              <a:rPr lang="es-CR" sz="3200" smtClean="0">
                <a:latin typeface="Arial" panose="020B0604020202020204" pitchFamily="34" charset="0"/>
                <a:cs typeface="Arial" panose="020B0604020202020204" pitchFamily="34" charset="0"/>
              </a:rPr>
              <a:t>Regulation of the </a:t>
            </a:r>
            <a:r>
              <a:rPr lang="es-CR" sz="3200" u="sng" smtClean="0">
                <a:latin typeface="Arial" panose="020B0604020202020204" pitchFamily="34" charset="0"/>
                <a:cs typeface="Arial" panose="020B0604020202020204" pitchFamily="34" charset="0"/>
              </a:rPr>
              <a:t>acknowledgement of labour skills, certifications, and diplomas</a:t>
            </a:r>
            <a:r>
              <a:rPr lang="es-CR" sz="3200" smtClean="0">
                <a:latin typeface="Arial" panose="020B0604020202020204" pitchFamily="34" charset="0"/>
                <a:cs typeface="Arial" panose="020B0604020202020204" pitchFamily="34" charset="0"/>
              </a:rPr>
              <a:t> obtained abroad.</a:t>
            </a:r>
            <a:endParaRPr lang="es-NI" sz="3200" dirty="0">
              <a:latin typeface="Arial" panose="020B0604020202020204" pitchFamily="34" charset="0"/>
              <a:cs typeface="Arial" panose="020B0604020202020204" pitchFamily="34" charset="0"/>
            </a:endParaRPr>
          </a:p>
          <a:p>
            <a:pPr marL="285750" indent="-285750">
              <a:lnSpc>
                <a:spcPct val="100000"/>
              </a:lnSpc>
              <a:spcBef>
                <a:spcPts val="0"/>
              </a:spcBef>
              <a:buNone/>
              <a:defRPr/>
            </a:pPr>
            <a:endParaRPr lang="es-NI"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2075046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632961" y="1559764"/>
            <a:ext cx="9072562" cy="4525963"/>
          </a:xfrm>
        </p:spPr>
        <p:txBody>
          <a:bodyPr>
            <a:normAutofit/>
          </a:bodyPr>
          <a:lstStyle/>
          <a:p>
            <a:pPr algn="just"/>
            <a:r>
              <a:rPr lang="es-NI" b="1" smtClean="0">
                <a:solidFill>
                  <a:schemeClr val="tx1"/>
                </a:solidFill>
                <a:latin typeface="Arial" panose="020B0604020202020204" pitchFamily="34" charset="0"/>
                <a:cs typeface="Arial" panose="020B0604020202020204" pitchFamily="34" charset="0"/>
              </a:rPr>
              <a:t>Preamble:</a:t>
            </a:r>
            <a:endParaRPr lang="es-NI" b="1" dirty="0">
              <a:solidFill>
                <a:schemeClr val="tx1"/>
              </a:solidFill>
              <a:latin typeface="Arial" panose="020B0604020202020204" pitchFamily="34" charset="0"/>
              <a:cs typeface="Arial" panose="020B0604020202020204" pitchFamily="34" charset="0"/>
            </a:endParaRPr>
          </a:p>
          <a:p>
            <a:pPr algn="just"/>
            <a:endParaRPr lang="es-NI" sz="1400" b="1" dirty="0">
              <a:solidFill>
                <a:schemeClr val="tx1"/>
              </a:solidFill>
              <a:latin typeface="Arial" panose="020B0604020202020204" pitchFamily="34" charset="0"/>
              <a:cs typeface="Arial" panose="020B0604020202020204" pitchFamily="34" charset="0"/>
            </a:endParaRPr>
          </a:p>
          <a:p>
            <a:pPr marL="0" indent="0">
              <a:buNone/>
            </a:pPr>
            <a:r>
              <a:rPr lang="es-NI" smtClean="0">
                <a:solidFill>
                  <a:schemeClr val="tx1"/>
                </a:solidFill>
                <a:latin typeface="Arial" pitchFamily="34" charset="0"/>
                <a:cs typeface="Arial" panose="020B0604020202020204" pitchFamily="34" charset="0"/>
              </a:rPr>
              <a:t>“</a:t>
            </a:r>
            <a:r>
              <a:rPr lang="en-US" smtClean="0">
                <a:latin typeface="Arial" pitchFamily="34" charset="0"/>
              </a:rPr>
              <a:t>Considering that domestic work continues to </a:t>
            </a:r>
            <a:r>
              <a:rPr lang="en-US" smtClean="0">
                <a:latin typeface="Arial" pitchFamily="34" charset="0"/>
              </a:rPr>
              <a:t>be </a:t>
            </a:r>
            <a:r>
              <a:rPr lang="en-US" smtClean="0">
                <a:latin typeface="Arial" pitchFamily="34" charset="0"/>
              </a:rPr>
              <a:t>undervalued </a:t>
            </a:r>
            <a:r>
              <a:rPr lang="en-US" smtClean="0">
                <a:latin typeface="Arial" pitchFamily="34" charset="0"/>
              </a:rPr>
              <a:t>and invisible and is mainly carried </a:t>
            </a:r>
            <a:r>
              <a:rPr lang="en-US" smtClean="0">
                <a:latin typeface="Arial" pitchFamily="34" charset="0"/>
              </a:rPr>
              <a:t>out </a:t>
            </a:r>
            <a:r>
              <a:rPr lang="en-US" smtClean="0">
                <a:latin typeface="Arial" pitchFamily="34" charset="0"/>
              </a:rPr>
              <a:t/>
            </a:r>
            <a:br>
              <a:rPr lang="en-US" smtClean="0">
                <a:latin typeface="Arial" pitchFamily="34" charset="0"/>
              </a:rPr>
            </a:br>
            <a:r>
              <a:rPr lang="en-US" smtClean="0">
                <a:latin typeface="Arial" pitchFamily="34" charset="0"/>
              </a:rPr>
              <a:t>by </a:t>
            </a:r>
            <a:r>
              <a:rPr lang="en-US" smtClean="0">
                <a:latin typeface="Arial" pitchFamily="34" charset="0"/>
              </a:rPr>
              <a:t>women and girls, many of whom are migrants or </a:t>
            </a:r>
            <a:r>
              <a:rPr lang="en-US" smtClean="0">
                <a:latin typeface="Arial" pitchFamily="34" charset="0"/>
              </a:rPr>
              <a:t>members </a:t>
            </a:r>
            <a:r>
              <a:rPr lang="en-US" smtClean="0">
                <a:latin typeface="Arial" pitchFamily="34" charset="0"/>
              </a:rPr>
              <a:t>of </a:t>
            </a:r>
            <a:r>
              <a:rPr lang="en-US" smtClean="0">
                <a:latin typeface="Arial" pitchFamily="34" charset="0"/>
              </a:rPr>
              <a:t>disadvantaged </a:t>
            </a:r>
            <a:r>
              <a:rPr lang="en-US" smtClean="0">
                <a:latin typeface="Arial" pitchFamily="34" charset="0"/>
              </a:rPr>
              <a:t>communities...”</a:t>
            </a:r>
            <a:endParaRPr lang="es-NI" dirty="0">
              <a:solidFill>
                <a:schemeClr val="tx1"/>
              </a:solidFill>
              <a:latin typeface="Arial" pitchFamily="34" charset="0"/>
              <a:cs typeface="Arial" panose="020B0604020202020204" pitchFamily="34" charset="0"/>
            </a:endParaRPr>
          </a:p>
          <a:p>
            <a:pPr marL="0" indent="0" algn="just">
              <a:buNone/>
            </a:pPr>
            <a:endParaRPr lang="es-NI" sz="1600" dirty="0">
              <a:solidFill>
                <a:schemeClr val="tx1"/>
              </a:solidFill>
              <a:latin typeface="Arial" pitchFamily="34" charset="0"/>
              <a:cs typeface="Arial" panose="020B0604020202020204" pitchFamily="34" charset="0"/>
            </a:endParaRPr>
          </a:p>
          <a:p>
            <a:r>
              <a:rPr lang="es-NI" smtClean="0">
                <a:solidFill>
                  <a:schemeClr val="tx1"/>
                </a:solidFill>
                <a:latin typeface="Arial" pitchFamily="34" charset="0"/>
                <a:cs typeface="Arial" panose="020B0604020202020204" pitchFamily="34" charset="0"/>
              </a:rPr>
              <a:t>Recognizes equal treatment and conditions no less favourable between domestic workers and workers </a:t>
            </a:r>
            <a:br>
              <a:rPr lang="es-NI" smtClean="0">
                <a:solidFill>
                  <a:schemeClr val="tx1"/>
                </a:solidFill>
                <a:latin typeface="Arial" pitchFamily="34" charset="0"/>
                <a:cs typeface="Arial" panose="020B0604020202020204" pitchFamily="34" charset="0"/>
              </a:rPr>
            </a:br>
            <a:r>
              <a:rPr lang="es-NI" smtClean="0">
                <a:solidFill>
                  <a:schemeClr val="tx1"/>
                </a:solidFill>
                <a:latin typeface="Arial" pitchFamily="34" charset="0"/>
                <a:cs typeface="Arial" panose="020B0604020202020204" pitchFamily="34" charset="0"/>
              </a:rPr>
              <a:t>in general.</a:t>
            </a:r>
            <a:endParaRPr lang="es-NI" dirty="0">
              <a:solidFill>
                <a:schemeClr val="tx1"/>
              </a:solidFill>
              <a:latin typeface="Arial" pitchFamily="34" charset="0"/>
              <a:cs typeface="Arial" panose="020B0604020202020204" pitchFamily="34" charset="0"/>
            </a:endParaRPr>
          </a:p>
        </p:txBody>
      </p:sp>
      <p:sp>
        <p:nvSpPr>
          <p:cNvPr id="3" name="2 Rectángulo"/>
          <p:cNvSpPr/>
          <p:nvPr/>
        </p:nvSpPr>
        <p:spPr>
          <a:xfrm>
            <a:off x="1946919" y="543197"/>
            <a:ext cx="8139189" cy="553998"/>
          </a:xfrm>
          <a:prstGeom prst="rect">
            <a:avLst/>
          </a:prstGeom>
        </p:spPr>
        <p:txBody>
          <a:bodyPr wrap="square">
            <a:spAutoFit/>
          </a:bodyPr>
          <a:lstStyle/>
          <a:p>
            <a:pPr algn="ctr"/>
            <a:r>
              <a:rPr lang="es-CR" sz="3000" b="1" smtClean="0">
                <a:latin typeface="Arial" panose="020B0604020202020204" pitchFamily="34" charset="0"/>
                <a:cs typeface="Arial" panose="020B0604020202020204" pitchFamily="34" charset="0"/>
              </a:rPr>
              <a:t>Domestic </a:t>
            </a:r>
            <a:r>
              <a:rPr lang="es-CR" sz="3000" b="1" smtClean="0">
                <a:latin typeface="Arial" panose="020B0604020202020204" pitchFamily="34" charset="0"/>
                <a:cs typeface="Arial" panose="020B0604020202020204" pitchFamily="34" charset="0"/>
              </a:rPr>
              <a:t>Workers </a:t>
            </a:r>
            <a:r>
              <a:rPr lang="es-CR" sz="3000" b="1" smtClean="0">
                <a:latin typeface="Arial" panose="020B0604020202020204" pitchFamily="34" charset="0"/>
                <a:cs typeface="Arial" panose="020B0604020202020204" pitchFamily="34" charset="0"/>
              </a:rPr>
              <a:t>Convention (No. 189)</a:t>
            </a:r>
            <a:endParaRPr lang="es-NI" sz="3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9286052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919536" y="1767840"/>
            <a:ext cx="8280920" cy="2885296"/>
          </a:xfrm>
        </p:spPr>
        <p:txBody>
          <a:bodyPr>
            <a:normAutofit/>
          </a:bodyPr>
          <a:lstStyle/>
          <a:p>
            <a:r>
              <a:rPr lang="es-CR" b="1" dirty="0" smtClean="0">
                <a:solidFill>
                  <a:srgbClr val="002060"/>
                </a:solidFill>
              </a:rPr>
              <a:t/>
            </a:r>
            <a:br>
              <a:rPr lang="es-CR" b="1" dirty="0" smtClean="0">
                <a:solidFill>
                  <a:srgbClr val="002060"/>
                </a:solidFill>
              </a:rPr>
            </a:br>
            <a:endParaRPr lang="en-GB" b="1" dirty="0">
              <a:solidFill>
                <a:srgbClr val="002060"/>
              </a:solidFill>
            </a:endParaRPr>
          </a:p>
        </p:txBody>
      </p:sp>
      <p:sp>
        <p:nvSpPr>
          <p:cNvPr id="9" name="Rectangle 1"/>
          <p:cNvSpPr>
            <a:spLocks noChangeArrowheads="1"/>
          </p:cNvSpPr>
          <p:nvPr/>
        </p:nvSpPr>
        <p:spPr bwMode="auto">
          <a:xfrm>
            <a:off x="4354514" y="1240524"/>
            <a:ext cx="184731"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en-US" altLang="en-US">
                <a:latin typeface="Arial" pitchFamily="34" charset="0"/>
                <a:cs typeface="Arial" pitchFamily="34" charset="0"/>
              </a:rPr>
              <a:t/>
            </a:r>
            <a:br>
              <a:rPr lang="en-US" altLang="en-US">
                <a:latin typeface="Arial" pitchFamily="34" charset="0"/>
                <a:cs typeface="Arial" pitchFamily="34" charset="0"/>
              </a:rPr>
            </a:br>
            <a:endParaRPr lang="en-US" altLang="en-US">
              <a:latin typeface="Arial" pitchFamily="34" charset="0"/>
              <a:cs typeface="Arial" pitchFamily="34" charset="0"/>
            </a:endParaRPr>
          </a:p>
        </p:txBody>
      </p:sp>
      <p:sp>
        <p:nvSpPr>
          <p:cNvPr id="5" name="Rectangle 1"/>
          <p:cNvSpPr>
            <a:spLocks noChangeArrowheads="1"/>
          </p:cNvSpPr>
          <p:nvPr/>
        </p:nvSpPr>
        <p:spPr bwMode="auto">
          <a:xfrm>
            <a:off x="3840164" y="1277036"/>
            <a:ext cx="184731" cy="64633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fr-FR" altLang="fr-FR">
                <a:latin typeface="Arial" charset="0"/>
                <a:cs typeface="Arial" charset="0"/>
              </a:rPr>
              <a:t/>
            </a:r>
            <a:br>
              <a:rPr lang="fr-FR" altLang="fr-FR">
                <a:latin typeface="Arial" charset="0"/>
                <a:cs typeface="Arial" charset="0"/>
              </a:rPr>
            </a:br>
            <a:endParaRPr lang="fr-FR" altLang="fr-FR">
              <a:latin typeface="Arial" charset="0"/>
              <a:cs typeface="Arial" charset="0"/>
            </a:endParaRPr>
          </a:p>
        </p:txBody>
      </p:sp>
      <p:graphicFrame>
        <p:nvGraphicFramePr>
          <p:cNvPr id="4" name="Tabla 3"/>
          <p:cNvGraphicFramePr>
            <a:graphicFrameLocks noGrp="1"/>
          </p:cNvGraphicFramePr>
          <p:nvPr>
            <p:extLst>
              <p:ext uri="{D42A27DB-BD31-4B8C-83A1-F6EECF244321}">
                <p14:modId xmlns:p14="http://schemas.microsoft.com/office/powerpoint/2010/main" xmlns="" val="2843346854"/>
              </p:ext>
            </p:extLst>
          </p:nvPr>
        </p:nvGraphicFramePr>
        <p:xfrm>
          <a:off x="6926262" y="903188"/>
          <a:ext cx="4288585" cy="5160587"/>
        </p:xfrm>
        <a:graphic>
          <a:graphicData uri="http://schemas.openxmlformats.org/drawingml/2006/table">
            <a:tbl>
              <a:tblPr/>
              <a:tblGrid>
                <a:gridCol w="4288585"/>
              </a:tblGrid>
              <a:tr h="0">
                <a:tc>
                  <a:txBody>
                    <a:bodyPr/>
                    <a:lstStyle/>
                    <a:p>
                      <a:pPr algn="l" fontAlgn="t"/>
                      <a:r>
                        <a:rPr lang="es-CR" sz="2400" b="1" u="sng" smtClean="0">
                          <a:effectLst/>
                        </a:rPr>
                        <a:t>Country</a:t>
                      </a:r>
                    </a:p>
                  </a:txBody>
                  <a:tcPr marL="15485" marR="15485" marT="18582" marB="15485">
                    <a:lnL>
                      <a:noFill/>
                    </a:lnL>
                    <a:lnR>
                      <a:noFill/>
                    </a:lnR>
                    <a:lnT w="2857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EEEEE"/>
                    </a:solidFill>
                  </a:tcPr>
                </a:tc>
              </a:tr>
              <a:tr h="142464">
                <a:tc>
                  <a:txBody>
                    <a:bodyPr/>
                    <a:lstStyle/>
                    <a:p>
                      <a:pPr fontAlgn="t"/>
                      <a:r>
                        <a:rPr lang="en-GB" sz="2400" b="1" kern="1200" smtClean="0">
                          <a:effectLst/>
                          <a:latin typeface="+mn-lt"/>
                          <a:cs typeface="Calibri"/>
                        </a:rPr>
                        <a:t>Ireland</a:t>
                      </a:r>
                      <a:endParaRPr lang="es-CR" sz="2400" b="1">
                        <a:effectLs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fontAlgn="t"/>
                      <a:r>
                        <a:rPr lang="en-GB" sz="2400" b="1" kern="1200" smtClean="0">
                          <a:effectLst/>
                          <a:latin typeface="+mn-lt"/>
                          <a:cs typeface="Calibri"/>
                        </a:rPr>
                        <a:t>Italy</a:t>
                      </a:r>
                      <a:endParaRPr lang="es-CR" sz="2400" b="1">
                        <a:effectLs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fontAlgn="t"/>
                      <a:r>
                        <a:rPr lang="en-GB" sz="2400" b="1" kern="1200" smtClean="0">
                          <a:effectLst/>
                          <a:latin typeface="+mn-lt"/>
                          <a:cs typeface="Calibri"/>
                        </a:rPr>
                        <a:t>Jamaica</a:t>
                      </a:r>
                      <a:endParaRPr lang="es-CR" sz="2400" b="1">
                        <a:effectLs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fontAlgn="t"/>
                      <a:r>
                        <a:rPr lang="en-GB" sz="2400" b="1" kern="1200" smtClean="0">
                          <a:effectLst/>
                          <a:latin typeface="+mn-lt"/>
                          <a:cs typeface="Calibri"/>
                        </a:rPr>
                        <a:t>Mauritius</a:t>
                      </a:r>
                      <a:endParaRPr lang="es-CR" sz="2400" b="1">
                        <a:effectLs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53957">
                <a:tc>
                  <a:txBody>
                    <a:bodyPr/>
                    <a:lstStyle/>
                    <a:p>
                      <a:pPr fontAlgn="t"/>
                      <a:r>
                        <a:rPr lang="en-GB" sz="2400" b="1" kern="1200" smtClean="0">
                          <a:effectLst/>
                          <a:latin typeface="+mn-lt"/>
                          <a:cs typeface="Calibri"/>
                        </a:rPr>
                        <a:t>Nicaragua</a:t>
                      </a:r>
                      <a:endParaRPr lang="es-CR" sz="2400" b="1">
                        <a:effectLs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fontAlgn="t"/>
                      <a:r>
                        <a:rPr lang="en-GB" sz="2400" b="1" kern="1200" smtClean="0">
                          <a:effectLst/>
                          <a:latin typeface="+mn-lt"/>
                          <a:cs typeface="Calibri"/>
                        </a:rPr>
                        <a:t>Panama</a:t>
                      </a:r>
                      <a:endParaRPr lang="es-CR" sz="2400" b="1">
                        <a:effectLs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fontAlgn="t"/>
                      <a:r>
                        <a:rPr lang="en-GB" sz="2400" b="1" kern="1200" smtClean="0">
                          <a:effectLst/>
                          <a:latin typeface="+mn-lt"/>
                          <a:cs typeface="Calibri"/>
                        </a:rPr>
                        <a:t>Paraguay</a:t>
                      </a:r>
                      <a:endParaRPr lang="es-CR" sz="2400" b="1">
                        <a:effectLs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fontAlgn="t"/>
                      <a:r>
                        <a:rPr lang="en-GB" sz="2400" b="1" kern="1200" smtClean="0">
                          <a:effectLst/>
                          <a:latin typeface="+mn-lt"/>
                          <a:cs typeface="Calibri"/>
                        </a:rPr>
                        <a:t>Phillipines </a:t>
                      </a:r>
                      <a:endParaRPr lang="es-CR" sz="2400" b="1">
                        <a:effectLs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fontAlgn="t"/>
                      <a:r>
                        <a:rPr lang="en-GB" sz="2400" b="1" kern="1200" smtClean="0">
                          <a:effectLst/>
                          <a:latin typeface="+mn-lt"/>
                          <a:cs typeface="Calibri"/>
                        </a:rPr>
                        <a:t>Portugal</a:t>
                      </a:r>
                      <a:endParaRPr lang="es-CR" sz="2400" b="1">
                        <a:effectLs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fontAlgn="t"/>
                      <a:r>
                        <a:rPr lang="en-GB" sz="2400" b="1" kern="1200" smtClean="0">
                          <a:effectLst/>
                          <a:latin typeface="+mn-lt"/>
                          <a:cs typeface="Calibri"/>
                        </a:rPr>
                        <a:t>South</a:t>
                      </a:r>
                      <a:r>
                        <a:rPr lang="en-GB" sz="2400" b="1" kern="1200" baseline="0" smtClean="0">
                          <a:effectLst/>
                          <a:latin typeface="+mn-lt"/>
                          <a:cs typeface="Calibri"/>
                        </a:rPr>
                        <a:t> Africa</a:t>
                      </a:r>
                      <a:endParaRPr lang="es-CR" sz="2400" b="1">
                        <a:effectLs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53957">
                <a:tc>
                  <a:txBody>
                    <a:bodyPr/>
                    <a:lstStyle/>
                    <a:p>
                      <a:pPr fontAlgn="t"/>
                      <a:r>
                        <a:rPr lang="en-GB" sz="2400" b="1" kern="1200" smtClean="0">
                          <a:effectLst/>
                          <a:latin typeface="+mn-lt"/>
                          <a:cs typeface="Calibri"/>
                        </a:rPr>
                        <a:t>Switzerland</a:t>
                      </a:r>
                      <a:endParaRPr lang="es-CR" sz="2400" b="1">
                        <a:effectLs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8658">
                <a:tc>
                  <a:txBody>
                    <a:bodyPr/>
                    <a:lstStyle/>
                    <a:p>
                      <a:pPr fontAlgn="t"/>
                      <a:r>
                        <a:rPr lang="en-GB" sz="2400" b="1" kern="1200" smtClean="0">
                          <a:effectLst/>
                          <a:latin typeface="+mn-lt"/>
                          <a:cs typeface="Calibri"/>
                        </a:rPr>
                        <a:t>Uruguay</a:t>
                      </a:r>
                      <a:endParaRPr lang="es-CR" sz="2400" b="1" dirty="0">
                        <a:effectLs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19050" cap="flat" cmpd="sng" algn="ctr">
                      <a:solidFill>
                        <a:srgbClr val="CCCCCC"/>
                      </a:solidFill>
                      <a:prstDash val="solid"/>
                      <a:round/>
                      <a:headEnd type="none" w="med" len="med"/>
                      <a:tailEnd type="none" w="med" len="med"/>
                    </a:lnB>
                    <a:solidFill>
                      <a:srgbClr val="FFFFFF"/>
                    </a:solidFill>
                  </a:tcPr>
                </a:tc>
              </a:tr>
            </a:tbl>
          </a:graphicData>
        </a:graphic>
      </p:graphicFrame>
      <p:graphicFrame>
        <p:nvGraphicFramePr>
          <p:cNvPr id="6" name="Tabla 5"/>
          <p:cNvGraphicFramePr>
            <a:graphicFrameLocks noGrp="1"/>
          </p:cNvGraphicFramePr>
          <p:nvPr>
            <p:extLst>
              <p:ext uri="{D42A27DB-BD31-4B8C-83A1-F6EECF244321}">
                <p14:modId xmlns:p14="http://schemas.microsoft.com/office/powerpoint/2010/main" xmlns="" val="1639203947"/>
              </p:ext>
            </p:extLst>
          </p:nvPr>
        </p:nvGraphicFramePr>
        <p:xfrm>
          <a:off x="838200" y="870884"/>
          <a:ext cx="4288585" cy="5240801"/>
        </p:xfrm>
        <a:graphic>
          <a:graphicData uri="http://schemas.openxmlformats.org/drawingml/2006/table">
            <a:tbl>
              <a:tblPr/>
              <a:tblGrid>
                <a:gridCol w="4288585"/>
              </a:tblGrid>
              <a:tr h="0">
                <a:tc>
                  <a:txBody>
                    <a:bodyPr/>
                    <a:lstStyle/>
                    <a:p>
                      <a:pPr algn="l" fontAlgn="t"/>
                      <a:r>
                        <a:rPr lang="es-CR" sz="2400" b="1" u="sng" smtClean="0">
                          <a:effectLst/>
                        </a:rPr>
                        <a:t>Country</a:t>
                      </a:r>
                      <a:endParaRPr lang="es-CR" sz="2400" b="1" u="sng" dirty="0">
                        <a:effectLst/>
                      </a:endParaRPr>
                    </a:p>
                  </a:txBody>
                  <a:tcPr marL="15485" marR="15485" marT="18582" marB="15485">
                    <a:lnL>
                      <a:noFill/>
                    </a:lnL>
                    <a:lnR>
                      <a:noFill/>
                    </a:lnR>
                    <a:lnT w="2857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EEEEE"/>
                    </a:solidFill>
                  </a:tcPr>
                </a:tc>
              </a:tr>
              <a:tr h="253957">
                <a:tc>
                  <a:txBody>
                    <a:bodyPr/>
                    <a:lstStyle/>
                    <a:p>
                      <a:pPr fontAlgn="t"/>
                      <a:r>
                        <a:rPr lang="en-GB" sz="2400" b="1" kern="1200" smtClean="0">
                          <a:latin typeface="+mn-lt"/>
                          <a:ea typeface="Times New Roman"/>
                          <a:cs typeface="Calibri"/>
                        </a:rPr>
                        <a:t>Argentina</a:t>
                      </a:r>
                      <a:endParaRPr lang="es-CR" sz="2400" b="1" baseline="0">
                        <a:solidFill>
                          <a:schemeClr val="tx1"/>
                        </a:solidFill>
                        <a:effectLst/>
                        <a:latin typeface="+mn-l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fontAlgn="t"/>
                      <a:r>
                        <a:rPr lang="en-GB" sz="2400" b="1" kern="1200" baseline="0" smtClean="0">
                          <a:solidFill>
                            <a:schemeClr val="tx1"/>
                          </a:solidFill>
                          <a:effectLst/>
                          <a:latin typeface="+mn-lt"/>
                          <a:cs typeface="Calibri"/>
                        </a:rPr>
                        <a:t>Belgium</a:t>
                      </a:r>
                      <a:endParaRPr lang="es-CR" sz="2400" b="1" baseline="0">
                        <a:solidFill>
                          <a:schemeClr val="tx1"/>
                        </a:solidFill>
                        <a:effectLst/>
                        <a:latin typeface="+mn-l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fontAlgn="t"/>
                      <a:r>
                        <a:rPr lang="en-GB" sz="2400" b="1" kern="1200" baseline="0" smtClean="0">
                          <a:solidFill>
                            <a:schemeClr val="tx1"/>
                          </a:solidFill>
                          <a:effectLst/>
                          <a:latin typeface="+mn-lt"/>
                          <a:cs typeface="Calibri"/>
                        </a:rPr>
                        <a:t>Bolivia</a:t>
                      </a:r>
                      <a:endParaRPr lang="es-CR" sz="2400" b="1" baseline="0">
                        <a:solidFill>
                          <a:schemeClr val="tx1"/>
                        </a:solidFill>
                        <a:effectLst/>
                        <a:latin typeface="+mn-l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fontAlgn="t"/>
                      <a:r>
                        <a:rPr lang="en-GB" sz="2400" b="1" kern="1200" baseline="0" smtClean="0">
                          <a:solidFill>
                            <a:schemeClr val="tx1"/>
                          </a:solidFill>
                          <a:effectLst/>
                          <a:latin typeface="+mn-lt"/>
                          <a:cs typeface="Calibri"/>
                        </a:rPr>
                        <a:t>Chile</a:t>
                      </a:r>
                      <a:endParaRPr lang="es-CR" sz="2400" b="1" baseline="0">
                        <a:solidFill>
                          <a:schemeClr val="tx1"/>
                        </a:solidFill>
                        <a:effectLst/>
                        <a:latin typeface="+mn-l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fontAlgn="t"/>
                      <a:r>
                        <a:rPr lang="en-GB" sz="2400" b="1" kern="1200" baseline="0" smtClean="0">
                          <a:solidFill>
                            <a:schemeClr val="tx1"/>
                          </a:solidFill>
                          <a:effectLst/>
                          <a:latin typeface="+mn-lt"/>
                          <a:cs typeface="Calibri"/>
                        </a:rPr>
                        <a:t>Colombia</a:t>
                      </a:r>
                      <a:endParaRPr lang="es-CR" sz="2400" b="1" baseline="0">
                        <a:solidFill>
                          <a:schemeClr val="tx1"/>
                        </a:solidFill>
                        <a:effectLst/>
                        <a:latin typeface="+mn-l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fontAlgn="t"/>
                      <a:r>
                        <a:rPr lang="en-GB" sz="2400" b="1" kern="1200" baseline="0" smtClean="0">
                          <a:solidFill>
                            <a:schemeClr val="tx1"/>
                          </a:solidFill>
                          <a:effectLst/>
                          <a:latin typeface="+mn-lt"/>
                          <a:cs typeface="Calibri"/>
                        </a:rPr>
                        <a:t>Costa Rica</a:t>
                      </a:r>
                      <a:endParaRPr lang="es-CR" sz="2400" b="1" baseline="0">
                        <a:solidFill>
                          <a:schemeClr val="tx1"/>
                        </a:solidFill>
                        <a:effectLst/>
                        <a:latin typeface="+mn-l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fontAlgn="t"/>
                      <a:r>
                        <a:rPr lang="en-GB" sz="2400" b="1" kern="1200" baseline="0" smtClean="0">
                          <a:solidFill>
                            <a:schemeClr val="tx1"/>
                          </a:solidFill>
                          <a:effectLst/>
                          <a:latin typeface="+mn-lt"/>
                          <a:cs typeface="Calibri"/>
                        </a:rPr>
                        <a:t>Dominican Republic</a:t>
                      </a:r>
                      <a:endParaRPr lang="es-CR" sz="2400" b="1" baseline="0">
                        <a:solidFill>
                          <a:schemeClr val="tx1"/>
                        </a:solidFill>
                        <a:effectLst/>
                        <a:latin typeface="+mn-l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fontAlgn="t"/>
                      <a:r>
                        <a:rPr lang="en-GB" sz="2400" b="1" kern="1200" baseline="0" smtClean="0">
                          <a:solidFill>
                            <a:schemeClr val="tx1"/>
                          </a:solidFill>
                          <a:effectLst/>
                          <a:latin typeface="+mn-lt"/>
                          <a:cs typeface="Calibri"/>
                        </a:rPr>
                        <a:t>Ecuador</a:t>
                      </a:r>
                      <a:endParaRPr lang="es-CR" sz="2400" b="1" baseline="0">
                        <a:solidFill>
                          <a:schemeClr val="tx1"/>
                        </a:solidFill>
                        <a:effectLst/>
                        <a:latin typeface="+mn-l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fontAlgn="t"/>
                      <a:r>
                        <a:rPr lang="en-GB" sz="2400" b="1" kern="1200" baseline="0" smtClean="0">
                          <a:solidFill>
                            <a:schemeClr val="tx1"/>
                          </a:solidFill>
                          <a:effectLst/>
                          <a:latin typeface="+mn-lt"/>
                          <a:cs typeface="Calibri"/>
                        </a:rPr>
                        <a:t>Finland</a:t>
                      </a:r>
                      <a:endParaRPr lang="es-CR" sz="2400" b="1" baseline="0">
                        <a:solidFill>
                          <a:schemeClr val="tx1"/>
                        </a:solidFill>
                        <a:effectLst/>
                        <a:latin typeface="+mn-l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253957">
                <a:tc>
                  <a:txBody>
                    <a:bodyPr/>
                    <a:lstStyle/>
                    <a:p>
                      <a:pPr fontAlgn="t"/>
                      <a:r>
                        <a:rPr lang="en-GB" sz="2400" b="1" kern="1200" baseline="0" smtClean="0">
                          <a:solidFill>
                            <a:schemeClr val="tx1"/>
                          </a:solidFill>
                          <a:effectLst/>
                          <a:latin typeface="+mn-lt"/>
                          <a:cs typeface="Calibri"/>
                        </a:rPr>
                        <a:t>Germany</a:t>
                      </a:r>
                      <a:endParaRPr lang="es-CR" sz="2400" b="1" baseline="0">
                        <a:solidFill>
                          <a:schemeClr val="tx1"/>
                        </a:solidFill>
                        <a:effectLst/>
                        <a:latin typeface="+mn-l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142464">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GB" sz="2400" b="1" kern="1200" baseline="0" smtClean="0">
                          <a:solidFill>
                            <a:schemeClr val="tx1"/>
                          </a:solidFill>
                          <a:effectLst/>
                          <a:latin typeface="+mn-lt"/>
                          <a:cs typeface="Calibri"/>
                        </a:rPr>
                        <a:t>Guinea</a:t>
                      </a:r>
                      <a:endParaRPr lang="es-CR" sz="2400" b="1" baseline="0" smtClean="0">
                        <a:solidFill>
                          <a:schemeClr val="tx1"/>
                        </a:solidFill>
                        <a:effectLst/>
                        <a:latin typeface="+mn-l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476944">
                <a:tc>
                  <a:txBody>
                    <a:bodyPr/>
                    <a:lstStyle/>
                    <a:p>
                      <a:pPr fontAlgn="t"/>
                      <a:r>
                        <a:rPr lang="en-GB" sz="2400" b="1" kern="1200" baseline="0" smtClean="0">
                          <a:solidFill>
                            <a:schemeClr val="tx1"/>
                          </a:solidFill>
                          <a:effectLst/>
                          <a:latin typeface="+mn-lt"/>
                          <a:cs typeface="Calibri"/>
                        </a:rPr>
                        <a:t>Guyana</a:t>
                      </a:r>
                      <a:endParaRPr lang="es-CR" sz="2400" b="1" baseline="0" dirty="0">
                        <a:solidFill>
                          <a:schemeClr val="tx1"/>
                        </a:solidFill>
                        <a:effectLst/>
                        <a:latin typeface="+mn-lt"/>
                      </a:endParaRPr>
                    </a:p>
                  </a:txBody>
                  <a:tcPr marL="15485" marR="15485" marT="15485" marB="15485">
                    <a:lnL>
                      <a:noFill/>
                    </a:lnL>
                    <a:lnR>
                      <a:noFill/>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bl>
          </a:graphicData>
        </a:graphic>
      </p:graphicFrame>
      <p:sp>
        <p:nvSpPr>
          <p:cNvPr id="7" name="CuadroTexto 6"/>
          <p:cNvSpPr txBox="1"/>
          <p:nvPr/>
        </p:nvSpPr>
        <p:spPr>
          <a:xfrm>
            <a:off x="2992582" y="242047"/>
            <a:ext cx="5990053" cy="523220"/>
          </a:xfrm>
          <a:prstGeom prst="rect">
            <a:avLst/>
          </a:prstGeom>
          <a:noFill/>
        </p:spPr>
        <p:txBody>
          <a:bodyPr wrap="square" rtlCol="0">
            <a:spAutoFit/>
          </a:bodyPr>
          <a:lstStyle/>
          <a:p>
            <a:pPr algn="ctr"/>
            <a:r>
              <a:rPr lang="es-CR" sz="2800" b="1" smtClean="0"/>
              <a:t>Ratification of Convention </a:t>
            </a:r>
            <a:r>
              <a:rPr lang="es-CR" sz="2800" b="1" dirty="0" smtClean="0"/>
              <a:t>No. 189</a:t>
            </a:r>
            <a:endParaRPr lang="es-CR" sz="2800" b="1" dirty="0"/>
          </a:p>
        </p:txBody>
      </p:sp>
    </p:spTree>
    <p:extLst>
      <p:ext uri="{BB962C8B-B14F-4D97-AF65-F5344CB8AC3E}">
        <p14:creationId xmlns:p14="http://schemas.microsoft.com/office/powerpoint/2010/main" xmlns="" val="172373677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1 Marcador de contenido"/>
          <p:cNvSpPr>
            <a:spLocks noGrp="1"/>
          </p:cNvSpPr>
          <p:nvPr>
            <p:ph idx="1"/>
          </p:nvPr>
        </p:nvSpPr>
        <p:spPr>
          <a:xfrm>
            <a:off x="819727" y="1502352"/>
            <a:ext cx="10515600" cy="4351338"/>
          </a:xfrm>
        </p:spPr>
        <p:txBody>
          <a:bodyPr>
            <a:normAutofit/>
          </a:bodyPr>
          <a:lstStyle/>
          <a:p>
            <a:r>
              <a:rPr lang="es-NI" b="1" smtClean="0">
                <a:solidFill>
                  <a:schemeClr val="tx1"/>
                </a:solidFill>
                <a:latin typeface="Arial" panose="020B0604020202020204" pitchFamily="34" charset="0"/>
                <a:cs typeface="Arial" panose="020B0604020202020204" pitchFamily="34" charset="0"/>
              </a:rPr>
              <a:t>Establishes minimum standards regarding:</a:t>
            </a:r>
            <a:endParaRPr lang="es-NI" b="1" dirty="0" smtClean="0">
              <a:solidFill>
                <a:schemeClr val="tx1"/>
              </a:solidFill>
              <a:latin typeface="Arial" panose="020B0604020202020204" pitchFamily="34" charset="0"/>
              <a:cs typeface="Arial" panose="020B0604020202020204" pitchFamily="34" charset="0"/>
            </a:endParaRPr>
          </a:p>
          <a:p>
            <a:pPr lvl="1"/>
            <a:r>
              <a:rPr lang="es-NI" smtClean="0">
                <a:solidFill>
                  <a:schemeClr val="tx1"/>
                </a:solidFill>
                <a:latin typeface="Arial" panose="020B0604020202020204" pitchFamily="34" charset="0"/>
                <a:cs typeface="Arial" panose="020B0604020202020204" pitchFamily="34" charset="0"/>
              </a:rPr>
              <a:t>Work shifts.</a:t>
            </a:r>
            <a:endParaRPr lang="es-NI" dirty="0" smtClean="0">
              <a:solidFill>
                <a:schemeClr val="tx1"/>
              </a:solidFill>
              <a:latin typeface="Arial" panose="020B0604020202020204" pitchFamily="34" charset="0"/>
              <a:cs typeface="Arial" panose="020B0604020202020204" pitchFamily="34" charset="0"/>
            </a:endParaRPr>
          </a:p>
          <a:p>
            <a:pPr lvl="1"/>
            <a:r>
              <a:rPr lang="es-NI" smtClean="0">
                <a:solidFill>
                  <a:schemeClr val="tx1"/>
                </a:solidFill>
                <a:latin typeface="Arial" panose="020B0604020202020204" pitchFamily="34" charset="0"/>
                <a:cs typeface="Arial" panose="020B0604020202020204" pitchFamily="34" charset="0"/>
              </a:rPr>
              <a:t>Rest periods.</a:t>
            </a:r>
            <a:endParaRPr lang="es-NI" dirty="0" smtClean="0">
              <a:solidFill>
                <a:schemeClr val="tx1"/>
              </a:solidFill>
              <a:latin typeface="Arial" panose="020B0604020202020204" pitchFamily="34" charset="0"/>
              <a:cs typeface="Arial" panose="020B0604020202020204" pitchFamily="34" charset="0"/>
            </a:endParaRPr>
          </a:p>
          <a:p>
            <a:pPr lvl="1"/>
            <a:r>
              <a:rPr lang="es-NI" smtClean="0">
                <a:solidFill>
                  <a:schemeClr val="tx1"/>
                </a:solidFill>
                <a:latin typeface="Arial" panose="020B0604020202020204" pitchFamily="34" charset="0"/>
                <a:cs typeface="Arial" panose="020B0604020202020204" pitchFamily="34" charset="0"/>
              </a:rPr>
              <a:t>Remuneration (minimum wage).</a:t>
            </a:r>
          </a:p>
          <a:p>
            <a:pPr lvl="1"/>
            <a:r>
              <a:rPr lang="es-NI" smtClean="0">
                <a:latin typeface="Arial" panose="020B0604020202020204" pitchFamily="34" charset="0"/>
                <a:cs typeface="Arial" panose="020B0604020202020204" pitchFamily="34" charset="0"/>
              </a:rPr>
              <a:t>Information regarding contract terms (in writing).</a:t>
            </a:r>
            <a:endParaRPr lang="es-NI" smtClean="0">
              <a:solidFill>
                <a:schemeClr val="tx1"/>
              </a:solidFill>
              <a:latin typeface="Arial" panose="020B0604020202020204" pitchFamily="34" charset="0"/>
              <a:cs typeface="Arial" panose="020B0604020202020204" pitchFamily="34" charset="0"/>
            </a:endParaRPr>
          </a:p>
          <a:p>
            <a:pPr lvl="1"/>
            <a:r>
              <a:rPr lang="es-NI" smtClean="0">
                <a:latin typeface="Arial" panose="020B0604020202020204" pitchFamily="34" charset="0"/>
                <a:cs typeface="Arial" panose="020B0604020202020204" pitchFamily="34" charset="0"/>
              </a:rPr>
              <a:t>Social security.</a:t>
            </a:r>
            <a:endParaRPr lang="es-NI" smtClean="0">
              <a:solidFill>
                <a:schemeClr val="tx1"/>
              </a:solidFill>
              <a:latin typeface="Arial" panose="020B0604020202020204" pitchFamily="34" charset="0"/>
              <a:cs typeface="Arial" panose="020B0604020202020204" pitchFamily="34" charset="0"/>
            </a:endParaRPr>
          </a:p>
          <a:p>
            <a:pPr lvl="1"/>
            <a:r>
              <a:rPr lang="es-NI" smtClean="0">
                <a:latin typeface="Arial" panose="020B0604020202020204" pitchFamily="34" charset="0"/>
                <a:cs typeface="Arial" panose="020B0604020202020204" pitchFamily="34" charset="0"/>
              </a:rPr>
              <a:t>Occupational safety and health.</a:t>
            </a:r>
            <a:endParaRPr lang="es-NI" smtClean="0">
              <a:solidFill>
                <a:schemeClr val="tx1"/>
              </a:solidFill>
              <a:latin typeface="Arial" panose="020B0604020202020204" pitchFamily="34" charset="0"/>
              <a:cs typeface="Arial" panose="020B0604020202020204" pitchFamily="34" charset="0"/>
            </a:endParaRPr>
          </a:p>
          <a:p>
            <a:pPr lvl="1"/>
            <a:r>
              <a:rPr lang="es-NI" smtClean="0">
                <a:latin typeface="Arial" panose="020B0604020202020204" pitchFamily="34" charset="0"/>
                <a:cs typeface="Arial" panose="020B0604020202020204" pitchFamily="34" charset="0"/>
              </a:rPr>
              <a:t>Underage workers.</a:t>
            </a:r>
            <a:endParaRPr lang="es-NI" smtClean="0">
              <a:solidFill>
                <a:schemeClr val="tx1"/>
              </a:solidFill>
              <a:latin typeface="Arial" panose="020B0604020202020204" pitchFamily="34" charset="0"/>
              <a:cs typeface="Arial" panose="020B0604020202020204" pitchFamily="34" charset="0"/>
            </a:endParaRPr>
          </a:p>
          <a:p>
            <a:pPr lvl="1"/>
            <a:r>
              <a:rPr lang="es-NI" smtClean="0">
                <a:latin typeface="Arial" panose="020B0604020202020204" pitchFamily="34" charset="0"/>
                <a:cs typeface="Arial" panose="020B0604020202020204" pitchFamily="34" charset="0"/>
              </a:rPr>
              <a:t>Organization and collective bargaining rights.</a:t>
            </a:r>
            <a:endParaRPr lang="es-NI" smtClean="0">
              <a:solidFill>
                <a:schemeClr val="tx1"/>
              </a:solidFill>
              <a:latin typeface="Arial" panose="020B0604020202020204" pitchFamily="34" charset="0"/>
              <a:cs typeface="Arial" panose="020B0604020202020204" pitchFamily="34" charset="0"/>
            </a:endParaRPr>
          </a:p>
          <a:p>
            <a:pPr lvl="1"/>
            <a:r>
              <a:rPr lang="es-NI" smtClean="0">
                <a:latin typeface="Arial" panose="020B0604020202020204" pitchFamily="34" charset="0"/>
                <a:cs typeface="Arial" panose="020B0604020202020204" pitchFamily="34" charset="0"/>
              </a:rPr>
              <a:t>Access to justice and conflict resolution mechanisms.</a:t>
            </a:r>
            <a:endParaRPr lang="es-NI" dirty="0" smtClean="0">
              <a:solidFill>
                <a:schemeClr val="tx1"/>
              </a:solidFill>
              <a:latin typeface="Arial" panose="020B0604020202020204" pitchFamily="34" charset="0"/>
              <a:cs typeface="Arial" panose="020B0604020202020204" pitchFamily="34" charset="0"/>
            </a:endParaRPr>
          </a:p>
          <a:p>
            <a:pPr lvl="1"/>
            <a:endParaRPr lang="es-NI" b="1" dirty="0" smtClean="0">
              <a:solidFill>
                <a:schemeClr val="tx2">
                  <a:lumMod val="75000"/>
                </a:schemeClr>
              </a:solidFill>
            </a:endParaRPr>
          </a:p>
        </p:txBody>
      </p:sp>
      <p:sp>
        <p:nvSpPr>
          <p:cNvPr id="3" name="2 Rectángulo"/>
          <p:cNvSpPr/>
          <p:nvPr/>
        </p:nvSpPr>
        <p:spPr>
          <a:xfrm>
            <a:off x="3916218" y="548681"/>
            <a:ext cx="4309331" cy="615553"/>
          </a:xfrm>
          <a:prstGeom prst="rect">
            <a:avLst/>
          </a:prstGeom>
        </p:spPr>
        <p:txBody>
          <a:bodyPr wrap="square">
            <a:spAutoFit/>
          </a:bodyPr>
          <a:lstStyle/>
          <a:p>
            <a:pPr algn="ctr"/>
            <a:r>
              <a:rPr lang="es-CR" sz="3400" b="1" smtClean="0">
                <a:latin typeface="Arial" panose="020B0604020202020204" pitchFamily="34" charset="0"/>
                <a:cs typeface="Arial" panose="020B0604020202020204" pitchFamily="34" charset="0"/>
              </a:rPr>
              <a:t>Convention No. </a:t>
            </a:r>
            <a:r>
              <a:rPr lang="es-CR" sz="3400" b="1" dirty="0">
                <a:latin typeface="Arial" panose="020B0604020202020204" pitchFamily="34" charset="0"/>
                <a:cs typeface="Arial" panose="020B0604020202020204" pitchFamily="34" charset="0"/>
              </a:rPr>
              <a:t>189</a:t>
            </a:r>
            <a:endParaRPr lang="es-NI" sz="3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53979224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085850" y="692697"/>
            <a:ext cx="9729788" cy="5433467"/>
          </a:xfrm>
        </p:spPr>
        <p:txBody>
          <a:bodyPr>
            <a:normAutofit/>
          </a:bodyPr>
          <a:lstStyle/>
          <a:p>
            <a:pPr marL="0" indent="0" algn="ctr">
              <a:buNone/>
            </a:pPr>
            <a:r>
              <a:rPr lang="es-CR" sz="3200" b="1" smtClean="0">
                <a:solidFill>
                  <a:schemeClr val="tx1"/>
                </a:solidFill>
                <a:latin typeface="Arial" panose="020B0604020202020204" pitchFamily="34" charset="0"/>
                <a:cs typeface="Arial" panose="020B0604020202020204" pitchFamily="34" charset="0"/>
              </a:rPr>
              <a:t>Some Provisions of Convention No. 189 Regarding Migrant Workers</a:t>
            </a:r>
            <a:endParaRPr lang="es-CR" sz="3200" b="1" dirty="0">
              <a:solidFill>
                <a:schemeClr val="tx1"/>
              </a:solidFill>
              <a:latin typeface="Arial" panose="020B0604020202020204" pitchFamily="34" charset="0"/>
              <a:cs typeface="Arial" panose="020B0604020202020204" pitchFamily="34" charset="0"/>
            </a:endParaRPr>
          </a:p>
          <a:p>
            <a:pPr marL="0" indent="0">
              <a:buNone/>
            </a:pPr>
            <a:endParaRPr lang="es-CR" sz="1800" dirty="0">
              <a:solidFill>
                <a:srgbClr val="002060"/>
              </a:solidFill>
            </a:endParaRPr>
          </a:p>
          <a:p>
            <a:pPr>
              <a:lnSpc>
                <a:spcPct val="100000"/>
              </a:lnSpc>
            </a:pPr>
            <a:r>
              <a:rPr lang="es-CR" smtClean="0">
                <a:solidFill>
                  <a:schemeClr val="tx1"/>
                </a:solidFill>
                <a:latin typeface="Arial" panose="020B0604020202020204" pitchFamily="34" charset="0"/>
                <a:cs typeface="Arial" panose="020B0604020202020204" pitchFamily="34" charset="0"/>
              </a:rPr>
              <a:t>Migrant workers must receive a job offer or contract in writing before crossing the border.</a:t>
            </a:r>
            <a:endParaRPr lang="es-CR" dirty="0" smtClean="0">
              <a:solidFill>
                <a:schemeClr val="tx1"/>
              </a:solidFill>
              <a:latin typeface="Arial" panose="020B0604020202020204" pitchFamily="34" charset="0"/>
              <a:cs typeface="Arial" panose="020B0604020202020204" pitchFamily="34" charset="0"/>
            </a:endParaRPr>
          </a:p>
          <a:p>
            <a:pPr>
              <a:lnSpc>
                <a:spcPct val="100000"/>
              </a:lnSpc>
              <a:spcBef>
                <a:spcPts val="1800"/>
              </a:spcBef>
            </a:pPr>
            <a:r>
              <a:rPr lang="es-CR" smtClean="0">
                <a:solidFill>
                  <a:schemeClr val="tx1"/>
                </a:solidFill>
                <a:latin typeface="Arial" panose="020B0604020202020204" pitchFamily="34" charset="0"/>
                <a:cs typeface="Arial" panose="020B0604020202020204" pitchFamily="34" charset="0"/>
              </a:rPr>
              <a:t>Migrant workers have the right to keep their travel and identity documents.</a:t>
            </a:r>
          </a:p>
          <a:p>
            <a:pPr>
              <a:lnSpc>
                <a:spcPct val="100000"/>
              </a:lnSpc>
              <a:spcBef>
                <a:spcPts val="1800"/>
              </a:spcBef>
            </a:pPr>
            <a:r>
              <a:rPr lang="es-CR" smtClean="0">
                <a:latin typeface="Arial" panose="020B0604020202020204" pitchFamily="34" charset="0"/>
                <a:cs typeface="Arial" panose="020B0604020202020204" pitchFamily="34" charset="0"/>
              </a:rPr>
              <a:t>Member States must adopt multilateral cooperative measures to ensure effective application of the Convention.</a:t>
            </a:r>
            <a:endParaRPr lang="es-CR" dirty="0">
              <a:solidFill>
                <a:schemeClr val="tx1"/>
              </a:solidFill>
              <a:latin typeface="Arial" panose="020B0604020202020204" pitchFamily="34" charset="0"/>
              <a:cs typeface="Arial" panose="020B0604020202020204" pitchFamily="34" charset="0"/>
            </a:endParaRPr>
          </a:p>
          <a:p>
            <a:endParaRPr lang="es-NI" dirty="0"/>
          </a:p>
        </p:txBody>
      </p:sp>
    </p:spTree>
    <p:extLst>
      <p:ext uri="{BB962C8B-B14F-4D97-AF65-F5344CB8AC3E}">
        <p14:creationId xmlns:p14="http://schemas.microsoft.com/office/powerpoint/2010/main" xmlns="" val="20522512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157287" y="1885925"/>
            <a:ext cx="9572625" cy="3929088"/>
          </a:xfrm>
        </p:spPr>
        <p:txBody>
          <a:bodyPr>
            <a:normAutofit/>
          </a:bodyPr>
          <a:lstStyle/>
          <a:p>
            <a:endParaRPr lang="es-CR" sz="1600" dirty="0">
              <a:solidFill>
                <a:srgbClr val="002060"/>
              </a:solidFill>
            </a:endParaRPr>
          </a:p>
          <a:p>
            <a:pPr algn="just"/>
            <a:endParaRPr lang="es-CR" sz="1600" dirty="0">
              <a:solidFill>
                <a:srgbClr val="002060"/>
              </a:solidFill>
            </a:endParaRPr>
          </a:p>
          <a:p>
            <a:r>
              <a:rPr lang="es-CR" sz="2600" smtClean="0">
                <a:solidFill>
                  <a:schemeClr val="tx1"/>
                </a:solidFill>
                <a:latin typeface="Arial" panose="020B0604020202020204" pitchFamily="34" charset="0"/>
                <a:cs typeface="Arial" panose="020B0604020202020204" pitchFamily="34" charset="0"/>
              </a:rPr>
              <a:t>Work contracts must stipulate specific measures regarding the conditions of repatriation upon conclusion of the contracted employment.</a:t>
            </a:r>
            <a:endParaRPr lang="es-CR" sz="2600" dirty="0" smtClean="0">
              <a:solidFill>
                <a:schemeClr val="tx1"/>
              </a:solidFill>
              <a:latin typeface="Arial" panose="020B0604020202020204" pitchFamily="34" charset="0"/>
              <a:cs typeface="Arial" panose="020B0604020202020204" pitchFamily="34" charset="0"/>
            </a:endParaRPr>
          </a:p>
          <a:p>
            <a:pPr algn="just"/>
            <a:endParaRPr lang="es-CR" sz="2600" dirty="0">
              <a:solidFill>
                <a:schemeClr val="tx1"/>
              </a:solidFill>
              <a:latin typeface="Arial" panose="020B0604020202020204" pitchFamily="34" charset="0"/>
              <a:cs typeface="Arial" panose="020B0604020202020204" pitchFamily="34" charset="0"/>
            </a:endParaRPr>
          </a:p>
          <a:p>
            <a:r>
              <a:rPr lang="es-CR" sz="2600" smtClean="0">
                <a:solidFill>
                  <a:schemeClr val="tx1"/>
                </a:solidFill>
                <a:latin typeface="Arial" panose="020B0604020202020204" pitchFamily="34" charset="0"/>
                <a:cs typeface="Arial" panose="020B0604020202020204" pitchFamily="34" charset="0"/>
              </a:rPr>
              <a:t>Members States must establish the conditions that govern the functioning of private employment agencies.</a:t>
            </a:r>
            <a:endParaRPr lang="es-NI" sz="2600" dirty="0"/>
          </a:p>
        </p:txBody>
      </p:sp>
      <p:sp>
        <p:nvSpPr>
          <p:cNvPr id="4" name="Rectangle 3"/>
          <p:cNvSpPr/>
          <p:nvPr/>
        </p:nvSpPr>
        <p:spPr>
          <a:xfrm>
            <a:off x="1157288" y="808706"/>
            <a:ext cx="9258176" cy="1077218"/>
          </a:xfrm>
          <a:prstGeom prst="rect">
            <a:avLst/>
          </a:prstGeom>
        </p:spPr>
        <p:txBody>
          <a:bodyPr wrap="square">
            <a:spAutoFit/>
          </a:bodyPr>
          <a:lstStyle/>
          <a:p>
            <a:pPr algn="ctr"/>
            <a:r>
              <a:rPr lang="es-CR" sz="3200" b="1" smtClean="0">
                <a:latin typeface="Arial" panose="020B0604020202020204" pitchFamily="34" charset="0"/>
                <a:cs typeface="Arial" panose="020B0604020202020204" pitchFamily="34" charset="0"/>
              </a:rPr>
              <a:t>Some Provisions of Convention No. 189 Regarding Migrant Workers</a:t>
            </a:r>
            <a:endParaRPr lang="es-CR"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544985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R" b="1" smtClean="0">
                <a:latin typeface="Arial" panose="020B0604020202020204" pitchFamily="34" charset="0"/>
                <a:cs typeface="Arial" panose="020B0604020202020204" pitchFamily="34" charset="0"/>
              </a:rPr>
              <a:t>ILO Legal Framework</a:t>
            </a:r>
            <a:endParaRPr lang="es-CR"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lnSpcReduction="10000"/>
          </a:bodyPr>
          <a:lstStyle/>
          <a:p>
            <a:r>
              <a:rPr lang="es-CR" smtClean="0">
                <a:solidFill>
                  <a:schemeClr val="tx1"/>
                </a:solidFill>
                <a:latin typeface="Arial" panose="020B0604020202020204" pitchFamily="34" charset="0"/>
                <a:cs typeface="Arial" panose="020B0604020202020204" pitchFamily="34" charset="0"/>
              </a:rPr>
              <a:t>The following instruments contemplate protection of the fundamental rights of men and women migrant workers </a:t>
            </a:r>
            <a:r>
              <a:rPr lang="es-CR" smtClean="0">
                <a:solidFill>
                  <a:schemeClr val="tx1"/>
                </a:solidFill>
                <a:latin typeface="Arial" panose="020B0604020202020204" pitchFamily="34" charset="0"/>
                <a:cs typeface="Arial" panose="020B0604020202020204" pitchFamily="34" charset="0"/>
              </a:rPr>
              <a:t/>
            </a:r>
            <a:br>
              <a:rPr lang="es-CR" smtClean="0">
                <a:solidFill>
                  <a:schemeClr val="tx1"/>
                </a:solidFill>
                <a:latin typeface="Arial" panose="020B0604020202020204" pitchFamily="34" charset="0"/>
                <a:cs typeface="Arial" panose="020B0604020202020204" pitchFamily="34" charset="0"/>
              </a:rPr>
            </a:br>
            <a:r>
              <a:rPr lang="es-CR" smtClean="0">
                <a:solidFill>
                  <a:schemeClr val="tx1"/>
                </a:solidFill>
                <a:latin typeface="Arial" panose="020B0604020202020204" pitchFamily="34" charset="0"/>
                <a:cs typeface="Arial" panose="020B0604020202020204" pitchFamily="34" charset="0"/>
              </a:rPr>
              <a:t>and </a:t>
            </a:r>
            <a:r>
              <a:rPr lang="es-CR" smtClean="0">
                <a:solidFill>
                  <a:schemeClr val="tx1"/>
                </a:solidFill>
                <a:latin typeface="Arial" panose="020B0604020202020204" pitchFamily="34" charset="0"/>
                <a:cs typeface="Arial" panose="020B0604020202020204" pitchFamily="34" charset="0"/>
              </a:rPr>
              <a:t>promotion of equal treatment and opportunities:</a:t>
            </a:r>
            <a:endParaRPr lang="fr-FR" dirty="0">
              <a:solidFill>
                <a:schemeClr val="tx1"/>
              </a:solidFill>
              <a:latin typeface="Arial" panose="020B0604020202020204" pitchFamily="34" charset="0"/>
              <a:cs typeface="Arial" panose="020B0604020202020204" pitchFamily="34" charset="0"/>
            </a:endParaRPr>
          </a:p>
          <a:p>
            <a:pPr lvl="2" algn="just">
              <a:spcBef>
                <a:spcPts val="1200"/>
              </a:spcBef>
              <a:buFont typeface="Wingdings" panose="05000000000000000000" pitchFamily="2" charset="2"/>
              <a:buChar char="§"/>
            </a:pPr>
            <a:r>
              <a:rPr lang="es-CR" sz="2400" smtClean="0">
                <a:solidFill>
                  <a:schemeClr val="tx1"/>
                </a:solidFill>
                <a:latin typeface="Arial" panose="020B0604020202020204" pitchFamily="34" charset="0"/>
                <a:cs typeface="Arial" panose="020B0604020202020204" pitchFamily="34" charset="0"/>
              </a:rPr>
              <a:t>ILO Charter (1919</a:t>
            </a:r>
            <a:r>
              <a:rPr lang="es-CR" sz="2400" dirty="0" smtClean="0">
                <a:latin typeface="Arial" panose="020B0604020202020204" pitchFamily="34" charset="0"/>
                <a:cs typeface="Arial" panose="020B0604020202020204" pitchFamily="34" charset="0"/>
              </a:rPr>
              <a:t>)</a:t>
            </a:r>
            <a:endParaRPr lang="es-CR" sz="2400" dirty="0" smtClean="0">
              <a:solidFill>
                <a:schemeClr val="tx1"/>
              </a:solidFill>
              <a:latin typeface="Arial" panose="020B0604020202020204" pitchFamily="34" charset="0"/>
              <a:cs typeface="Arial" panose="020B0604020202020204" pitchFamily="34" charset="0"/>
            </a:endParaRPr>
          </a:p>
          <a:p>
            <a:pPr lvl="2" algn="just">
              <a:spcBef>
                <a:spcPts val="1200"/>
              </a:spcBef>
              <a:buFont typeface="Wingdings" panose="05000000000000000000" pitchFamily="2" charset="2"/>
              <a:buChar char="§"/>
            </a:pPr>
            <a:r>
              <a:rPr lang="es-CR" sz="2400" smtClean="0">
                <a:solidFill>
                  <a:schemeClr val="tx1"/>
                </a:solidFill>
                <a:latin typeface="Arial" panose="020B0604020202020204" pitchFamily="34" charset="0"/>
                <a:cs typeface="Arial" panose="020B0604020202020204" pitchFamily="34" charset="0"/>
              </a:rPr>
              <a:t>Philadelphia Declaration (1944</a:t>
            </a:r>
            <a:r>
              <a:rPr lang="es-CR" sz="2400" dirty="0" smtClean="0">
                <a:latin typeface="Arial" panose="020B0604020202020204" pitchFamily="34" charset="0"/>
                <a:cs typeface="Arial" panose="020B0604020202020204" pitchFamily="34" charset="0"/>
              </a:rPr>
              <a:t>)</a:t>
            </a:r>
            <a:endParaRPr lang="es-CR" sz="2400" dirty="0" smtClean="0">
              <a:solidFill>
                <a:schemeClr val="tx1"/>
              </a:solidFill>
              <a:latin typeface="Arial" panose="020B0604020202020204" pitchFamily="34" charset="0"/>
              <a:cs typeface="Arial" panose="020B0604020202020204" pitchFamily="34" charset="0"/>
            </a:endParaRPr>
          </a:p>
          <a:p>
            <a:pPr lvl="2">
              <a:spcBef>
                <a:spcPts val="1200"/>
              </a:spcBef>
              <a:buFont typeface="Wingdings" panose="05000000000000000000" pitchFamily="2" charset="2"/>
              <a:buChar char="§"/>
            </a:pPr>
            <a:r>
              <a:rPr lang="en-US" sz="2400" smtClean="0">
                <a:latin typeface="Arial" panose="020B0604020202020204" pitchFamily="34" charset="0"/>
                <a:cs typeface="Arial" panose="020B0604020202020204" pitchFamily="34" charset="0"/>
              </a:rPr>
              <a:t>ILO Declaration on Fundamental Principles and Rights at Work (1998)</a:t>
            </a:r>
            <a:endParaRPr lang="es-CR" sz="2400" dirty="0" smtClean="0">
              <a:solidFill>
                <a:schemeClr val="tx1"/>
              </a:solidFill>
              <a:latin typeface="Arial" panose="020B0604020202020204" pitchFamily="34" charset="0"/>
              <a:cs typeface="Arial" panose="020B0604020202020204" pitchFamily="34" charset="0"/>
            </a:endParaRPr>
          </a:p>
          <a:p>
            <a:r>
              <a:rPr lang="en-US" smtClean="0">
                <a:latin typeface="Arial" panose="020B0604020202020204" pitchFamily="34" charset="0"/>
                <a:cs typeface="Arial" panose="020B0604020202020204" pitchFamily="34" charset="0"/>
              </a:rPr>
              <a:t>ILO Declaration on Social Justice for a Fair Globalization (2008), which reaffirms the role of international </a:t>
            </a:r>
            <a:r>
              <a:rPr lang="en-US" smtClean="0">
                <a:latin typeface="Arial" panose="020B0604020202020204" pitchFamily="34" charset="0"/>
                <a:cs typeface="Arial" panose="020B0604020202020204" pitchFamily="34" charset="0"/>
              </a:rPr>
              <a:t>labour </a:t>
            </a:r>
            <a:r>
              <a:rPr lang="en-US" smtClean="0">
                <a:latin typeface="Arial" panose="020B0604020202020204" pitchFamily="34" charset="0"/>
                <a:cs typeface="Arial" panose="020B0604020202020204" pitchFamily="34" charset="0"/>
              </a:rPr>
              <a:t>standards and offers a special focus on the cross-cutting issues of gender and non-discrimination.</a:t>
            </a:r>
            <a:endParaRPr lang="es-CR"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136335188"/>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257300" y="1988841"/>
            <a:ext cx="9386888" cy="4525963"/>
          </a:xfrm>
        </p:spPr>
        <p:txBody>
          <a:bodyPr>
            <a:normAutofit/>
          </a:bodyPr>
          <a:lstStyle/>
          <a:p>
            <a:r>
              <a:rPr lang="es-ES" sz="2400" smtClean="0">
                <a:solidFill>
                  <a:schemeClr val="tx1"/>
                </a:solidFill>
                <a:latin typeface="Arial" panose="020B0604020202020204" pitchFamily="34" charset="0"/>
                <a:cs typeface="Arial" panose="020B0604020202020204" pitchFamily="34" charset="0"/>
              </a:rPr>
              <a:t>Member States must ensure that the fees charged by private employment agencies are not deducted from the wages paid to domestic workers.</a:t>
            </a:r>
            <a:endParaRPr lang="es-ES" sz="2400" dirty="0" smtClean="0">
              <a:solidFill>
                <a:schemeClr val="tx1"/>
              </a:solidFill>
              <a:latin typeface="Arial" panose="020B0604020202020204" pitchFamily="34" charset="0"/>
              <a:cs typeface="Arial" panose="020B0604020202020204" pitchFamily="34" charset="0"/>
            </a:endParaRPr>
          </a:p>
          <a:p>
            <a:endParaRPr lang="es-ES" sz="1600" dirty="0">
              <a:solidFill>
                <a:schemeClr val="tx1"/>
              </a:solidFill>
              <a:latin typeface="Arial" panose="020B0604020202020204" pitchFamily="34" charset="0"/>
              <a:cs typeface="Arial" panose="020B0604020202020204" pitchFamily="34" charset="0"/>
            </a:endParaRPr>
          </a:p>
          <a:p>
            <a:r>
              <a:rPr lang="es-ES" sz="2400" smtClean="0">
                <a:solidFill>
                  <a:schemeClr val="tx1"/>
                </a:solidFill>
                <a:latin typeface="Arial" panose="020B0604020202020204" pitchFamily="34" charset="0"/>
                <a:cs typeface="Arial" panose="020B0604020202020204" pitchFamily="34" charset="0"/>
              </a:rPr>
              <a:t>Bilateral, regional, or multilateral agreements must be reached to prevent abuses and fraudulent practices.</a:t>
            </a:r>
            <a:endParaRPr lang="es-ES" sz="2400" dirty="0" smtClean="0">
              <a:solidFill>
                <a:schemeClr val="tx1"/>
              </a:solidFill>
              <a:latin typeface="Arial" panose="020B0604020202020204" pitchFamily="34" charset="0"/>
              <a:cs typeface="Arial" panose="020B0604020202020204" pitchFamily="34" charset="0"/>
            </a:endParaRPr>
          </a:p>
          <a:p>
            <a:endParaRPr lang="es-ES" sz="1600" dirty="0">
              <a:solidFill>
                <a:schemeClr val="tx1"/>
              </a:solidFill>
              <a:latin typeface="Arial" panose="020B0604020202020204" pitchFamily="34" charset="0"/>
              <a:cs typeface="Arial" panose="020B0604020202020204" pitchFamily="34" charset="0"/>
            </a:endParaRPr>
          </a:p>
          <a:p>
            <a:r>
              <a:rPr lang="es-ES" sz="2400" smtClean="0">
                <a:solidFill>
                  <a:schemeClr val="tx1"/>
                </a:solidFill>
                <a:latin typeface="Arial" panose="020B0604020202020204" pitchFamily="34" charset="0"/>
                <a:cs typeface="Arial" panose="020B0604020202020204" pitchFamily="34" charset="0"/>
              </a:rPr>
              <a:t>The inspection of workplace conditions and compliance with rights shall be in accordance with national legislation.</a:t>
            </a:r>
            <a:endParaRPr lang="es-ES" sz="2400" dirty="0">
              <a:solidFill>
                <a:schemeClr val="tx1"/>
              </a:solidFill>
              <a:latin typeface="Arial" panose="020B0604020202020204" pitchFamily="34" charset="0"/>
              <a:cs typeface="Arial" panose="020B0604020202020204" pitchFamily="34" charset="0"/>
            </a:endParaRPr>
          </a:p>
          <a:p>
            <a:pPr lvl="1"/>
            <a:endParaRPr lang="es-NI" b="1" dirty="0" smtClean="0">
              <a:solidFill>
                <a:schemeClr val="tx2">
                  <a:lumMod val="75000"/>
                </a:schemeClr>
              </a:solidFill>
            </a:endParaRPr>
          </a:p>
        </p:txBody>
      </p:sp>
      <p:sp>
        <p:nvSpPr>
          <p:cNvPr id="5" name="Rectangle 4"/>
          <p:cNvSpPr/>
          <p:nvPr/>
        </p:nvSpPr>
        <p:spPr>
          <a:xfrm>
            <a:off x="1000125" y="433790"/>
            <a:ext cx="9786937" cy="1077218"/>
          </a:xfrm>
          <a:prstGeom prst="rect">
            <a:avLst/>
          </a:prstGeom>
        </p:spPr>
        <p:txBody>
          <a:bodyPr wrap="square">
            <a:spAutoFit/>
          </a:bodyPr>
          <a:lstStyle/>
          <a:p>
            <a:pPr algn="ctr"/>
            <a:r>
              <a:rPr lang="es-CR" sz="3200" b="1" smtClean="0">
                <a:latin typeface="Arial" panose="020B0604020202020204" pitchFamily="34" charset="0"/>
                <a:cs typeface="Arial" panose="020B0604020202020204" pitchFamily="34" charset="0"/>
              </a:rPr>
              <a:t>Some Provisions of Convention No. 189 Regarding Migrant Workers</a:t>
            </a:r>
            <a:endParaRPr lang="es-CR"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8542781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R" sz="3600" b="1" smtClean="0">
                <a:latin typeface="Arial" panose="020B0604020202020204" pitchFamily="34" charset="0"/>
                <a:cs typeface="Arial" panose="020B0604020202020204" pitchFamily="34" charset="0"/>
              </a:rPr>
              <a:t>ILO Multilateral Framework </a:t>
            </a:r>
            <a:br>
              <a:rPr lang="es-CR" sz="3600" b="1" smtClean="0">
                <a:latin typeface="Arial" panose="020B0604020202020204" pitchFamily="34" charset="0"/>
                <a:cs typeface="Arial" panose="020B0604020202020204" pitchFamily="34" charset="0"/>
              </a:rPr>
            </a:br>
            <a:r>
              <a:rPr lang="es-CR" sz="3600" b="1" smtClean="0">
                <a:latin typeface="Arial" panose="020B0604020202020204" pitchFamily="34" charset="0"/>
                <a:cs typeface="Arial" panose="020B0604020202020204" pitchFamily="34" charset="0"/>
              </a:rPr>
              <a:t>on Labour Migration</a:t>
            </a:r>
            <a:endParaRPr lang="es-CR" sz="3600"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20000" y="1825625"/>
            <a:ext cx="10233800" cy="4844998"/>
          </a:xfrm>
        </p:spPr>
        <p:txBody>
          <a:bodyPr>
            <a:normAutofit fontScale="70000" lnSpcReduction="20000"/>
          </a:bodyPr>
          <a:lstStyle/>
          <a:p>
            <a:pPr algn="just"/>
            <a:r>
              <a:rPr lang="es-CR" smtClean="0">
                <a:latin typeface="Arial" panose="020B0604020202020204" pitchFamily="34" charset="0"/>
                <a:cs typeface="Arial" panose="020B0604020202020204" pitchFamily="34" charset="0"/>
              </a:rPr>
              <a:t>Non-binding ILO instrument.</a:t>
            </a:r>
            <a:endParaRPr lang="es-CR" dirty="0" smtClean="0">
              <a:latin typeface="Arial" panose="020B0604020202020204" pitchFamily="34" charset="0"/>
              <a:cs typeface="Arial" panose="020B0604020202020204" pitchFamily="34" charset="0"/>
            </a:endParaRPr>
          </a:p>
          <a:p>
            <a:r>
              <a:rPr lang="es-CR" smtClean="0">
                <a:latin typeface="Arial" panose="020B0604020202020204" pitchFamily="34" charset="0"/>
                <a:cs typeface="Arial" panose="020B0604020202020204" pitchFamily="34" charset="0"/>
              </a:rPr>
              <a:t>Contains a set of principles, directives, and good practices aimed at governments and employer and worker organizations in order to observe and apply a rights-based focus on labour migration.</a:t>
            </a:r>
          </a:p>
          <a:p>
            <a:r>
              <a:rPr lang="es-CR" smtClean="0">
                <a:latin typeface="Arial" panose="020B0604020202020204" pitchFamily="34" charset="0"/>
                <a:cs typeface="Arial" panose="020B0604020202020204" pitchFamily="34" charset="0"/>
              </a:rPr>
              <a:t>Constitutes a guide to support governmental efforts to put into practice effective policies for managing labour migration.</a:t>
            </a:r>
            <a:endParaRPr lang="es-CR" smtClean="0">
              <a:latin typeface="Arial" panose="020B0604020202020204" pitchFamily="34" charset="0"/>
              <a:cs typeface="Arial" panose="020B0604020202020204" pitchFamily="34" charset="0"/>
            </a:endParaRPr>
          </a:p>
          <a:p>
            <a:r>
              <a:rPr lang="es-CR" smtClean="0">
                <a:latin typeface="Arial" panose="020B0604020202020204" pitchFamily="34" charset="0"/>
                <a:cs typeface="Arial" panose="020B0604020202020204" pitchFamily="34" charset="0"/>
              </a:rPr>
              <a:t>Based on the most important international instruments and the ILO’s mandate.</a:t>
            </a:r>
            <a:endParaRPr lang="es-CR" smtClean="0">
              <a:latin typeface="Arial" panose="020B0604020202020204" pitchFamily="34" charset="0"/>
              <a:cs typeface="Arial" panose="020B0604020202020204" pitchFamily="34" charset="0"/>
            </a:endParaRPr>
          </a:p>
          <a:p>
            <a:r>
              <a:rPr lang="es-CR" smtClean="0">
                <a:latin typeface="Arial" panose="020B0604020202020204" pitchFamily="34" charset="0"/>
                <a:cs typeface="Arial" panose="020B0604020202020204" pitchFamily="34" charset="0"/>
              </a:rPr>
              <a:t>Contains nine sections (below), fifteen principles, and close to 120 directives:</a:t>
            </a:r>
            <a:endParaRPr lang="es-CR" dirty="0" smtClean="0">
              <a:latin typeface="Arial" panose="020B0604020202020204" pitchFamily="34" charset="0"/>
              <a:cs typeface="Arial" panose="020B0604020202020204" pitchFamily="34" charset="0"/>
            </a:endParaRPr>
          </a:p>
          <a:p>
            <a:pPr lvl="2">
              <a:buFont typeface="Wingdings" panose="05000000000000000000" pitchFamily="2" charset="2"/>
              <a:buChar char="§"/>
            </a:pPr>
            <a:r>
              <a:rPr lang="es-CR" sz="2600" smtClean="0">
                <a:latin typeface="Arial" panose="020B0604020202020204" pitchFamily="34" charset="0"/>
                <a:cs typeface="Arial" panose="020B0604020202020204" pitchFamily="34" charset="0"/>
              </a:rPr>
              <a:t>International cooperation.</a:t>
            </a:r>
            <a:endParaRPr lang="es-CR" sz="2600" dirty="0" smtClean="0">
              <a:latin typeface="Arial" panose="020B0604020202020204" pitchFamily="34" charset="0"/>
              <a:cs typeface="Arial" panose="020B0604020202020204" pitchFamily="34" charset="0"/>
            </a:endParaRPr>
          </a:p>
          <a:p>
            <a:pPr lvl="2">
              <a:buFont typeface="Wingdings" panose="05000000000000000000" pitchFamily="2" charset="2"/>
              <a:buChar char="§"/>
            </a:pPr>
            <a:r>
              <a:rPr lang="es-CR" sz="2600" smtClean="0">
                <a:latin typeface="Arial" panose="020B0604020202020204" pitchFamily="34" charset="0"/>
                <a:cs typeface="Arial" panose="020B0604020202020204" pitchFamily="34" charset="0"/>
              </a:rPr>
              <a:t>Knowledge development.</a:t>
            </a:r>
            <a:endParaRPr lang="es-CR" sz="2600" dirty="0" smtClean="0">
              <a:latin typeface="Arial" panose="020B0604020202020204" pitchFamily="34" charset="0"/>
              <a:cs typeface="Arial" panose="020B0604020202020204" pitchFamily="34" charset="0"/>
            </a:endParaRPr>
          </a:p>
          <a:p>
            <a:pPr lvl="2">
              <a:buFont typeface="Wingdings" panose="05000000000000000000" pitchFamily="2" charset="2"/>
              <a:buChar char="§"/>
            </a:pPr>
            <a:r>
              <a:rPr lang="es-CR" sz="2600" smtClean="0">
                <a:latin typeface="Arial" panose="020B0604020202020204" pitchFamily="34" charset="0"/>
                <a:cs typeface="Arial" panose="020B0604020202020204" pitchFamily="34" charset="0"/>
              </a:rPr>
              <a:t>Decent work for all.</a:t>
            </a:r>
            <a:endParaRPr lang="es-CR" sz="2600" dirty="0" smtClean="0">
              <a:latin typeface="Arial" panose="020B0604020202020204" pitchFamily="34" charset="0"/>
              <a:cs typeface="Arial" panose="020B0604020202020204" pitchFamily="34" charset="0"/>
            </a:endParaRPr>
          </a:p>
          <a:p>
            <a:pPr lvl="2">
              <a:buFont typeface="Wingdings" panose="05000000000000000000" pitchFamily="2" charset="2"/>
              <a:buChar char="§"/>
            </a:pPr>
            <a:r>
              <a:rPr lang="es-CR" sz="2600" smtClean="0">
                <a:latin typeface="Arial" panose="020B0604020202020204" pitchFamily="34" charset="0"/>
                <a:cs typeface="Arial" panose="020B0604020202020204" pitchFamily="34" charset="0"/>
              </a:rPr>
              <a:t>Governance.</a:t>
            </a:r>
          </a:p>
          <a:p>
            <a:pPr lvl="2">
              <a:buFont typeface="Wingdings" panose="05000000000000000000" pitchFamily="2" charset="2"/>
              <a:buChar char="§"/>
            </a:pPr>
            <a:r>
              <a:rPr lang="es-CR" sz="2600" smtClean="0">
                <a:latin typeface="Arial" panose="020B0604020202020204" pitchFamily="34" charset="0"/>
                <a:cs typeface="Arial" panose="020B0604020202020204" pitchFamily="34" charset="0"/>
              </a:rPr>
              <a:t>Protection of migrant workers.</a:t>
            </a:r>
            <a:endParaRPr lang="es-CR" sz="2600" dirty="0" smtClean="0">
              <a:latin typeface="Arial" panose="020B0604020202020204" pitchFamily="34" charset="0"/>
              <a:cs typeface="Arial" panose="020B0604020202020204" pitchFamily="34" charset="0"/>
            </a:endParaRPr>
          </a:p>
          <a:p>
            <a:pPr lvl="2">
              <a:buFont typeface="Wingdings" panose="05000000000000000000" pitchFamily="2" charset="2"/>
              <a:buChar char="§"/>
            </a:pPr>
            <a:r>
              <a:rPr lang="es-CR" sz="2600" smtClean="0">
                <a:latin typeface="Arial" panose="020B0604020202020204" pitchFamily="34" charset="0"/>
                <a:cs typeface="Arial" panose="020B0604020202020204" pitchFamily="34" charset="0"/>
              </a:rPr>
              <a:t>Prevention of abusive migratory practices.</a:t>
            </a:r>
          </a:p>
          <a:p>
            <a:pPr lvl="2">
              <a:buFont typeface="Wingdings" panose="05000000000000000000" pitchFamily="2" charset="2"/>
              <a:buChar char="§"/>
            </a:pPr>
            <a:r>
              <a:rPr lang="es-CR" sz="2600" smtClean="0">
                <a:latin typeface="Arial" panose="020B0604020202020204" pitchFamily="34" charset="0"/>
                <a:cs typeface="Arial" panose="020B0604020202020204" pitchFamily="34" charset="0"/>
              </a:rPr>
              <a:t>Integration and social inclusion of migrant workers.</a:t>
            </a:r>
            <a:endParaRPr lang="es-CR" sz="2600" smtClean="0">
              <a:latin typeface="Arial" panose="020B0604020202020204" pitchFamily="34" charset="0"/>
              <a:cs typeface="Arial" panose="020B0604020202020204" pitchFamily="34" charset="0"/>
            </a:endParaRPr>
          </a:p>
          <a:p>
            <a:pPr lvl="2">
              <a:buFont typeface="Wingdings" panose="05000000000000000000" pitchFamily="2" charset="2"/>
              <a:buChar char="§"/>
            </a:pPr>
            <a:r>
              <a:rPr lang="es-CR" sz="2600" smtClean="0">
                <a:latin typeface="Arial" panose="020B0604020202020204" pitchFamily="34" charset="0"/>
                <a:cs typeface="Arial" panose="020B0604020202020204" pitchFamily="34" charset="0"/>
              </a:rPr>
              <a:t>Migration and development.</a:t>
            </a:r>
            <a:endParaRPr lang="es-CR" sz="2600" smtClean="0">
              <a:latin typeface="Arial" panose="020B0604020202020204" pitchFamily="34" charset="0"/>
              <a:cs typeface="Arial" panose="020B0604020202020204" pitchFamily="34" charset="0"/>
            </a:endParaRPr>
          </a:p>
          <a:p>
            <a:pPr lvl="2">
              <a:buFont typeface="Wingdings" panose="05000000000000000000" pitchFamily="2" charset="2"/>
              <a:buChar char="§"/>
            </a:pPr>
            <a:r>
              <a:rPr lang="es-CR" sz="2600" smtClean="0">
                <a:latin typeface="Arial" panose="020B0604020202020204" pitchFamily="34" charset="0"/>
                <a:cs typeface="Arial" panose="020B0604020202020204" pitchFamily="34" charset="0"/>
              </a:rPr>
              <a:t>Annex: Good practices from all regions of the world </a:t>
            </a:r>
            <a:br>
              <a:rPr lang="es-CR" sz="2600" smtClean="0">
                <a:latin typeface="Arial" panose="020B0604020202020204" pitchFamily="34" charset="0"/>
                <a:cs typeface="Arial" panose="020B0604020202020204" pitchFamily="34" charset="0"/>
              </a:rPr>
            </a:br>
            <a:r>
              <a:rPr lang="es-CR" sz="2600" smtClean="0">
                <a:latin typeface="Arial" panose="020B0604020202020204" pitchFamily="34" charset="0"/>
                <a:cs typeface="Arial" panose="020B0604020202020204" pitchFamily="34" charset="0"/>
              </a:rPr>
              <a:t>in harmony with international labour standards.</a:t>
            </a:r>
            <a:endParaRPr lang="es-CR" sz="2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020939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1 Marcador de contenido"/>
          <p:cNvSpPr>
            <a:spLocks noGrp="1"/>
          </p:cNvSpPr>
          <p:nvPr>
            <p:ph idx="1"/>
          </p:nvPr>
        </p:nvSpPr>
        <p:spPr>
          <a:xfrm>
            <a:off x="1400174" y="1717440"/>
            <a:ext cx="9386888" cy="4525963"/>
          </a:xfrm>
        </p:spPr>
        <p:txBody>
          <a:bodyPr>
            <a:normAutofit fontScale="77500" lnSpcReduction="20000"/>
          </a:bodyPr>
          <a:lstStyle/>
          <a:p>
            <a:endParaRPr lang="es-CR" dirty="0"/>
          </a:p>
          <a:p>
            <a:pPr algn="just"/>
            <a:r>
              <a:rPr lang="es-CR" sz="3500" smtClean="0"/>
              <a:t>Analyzed l</a:t>
            </a:r>
            <a:r>
              <a:rPr lang="es-CR" sz="3500" smtClean="0">
                <a:solidFill>
                  <a:schemeClr val="tx1"/>
                </a:solidFill>
              </a:rPr>
              <a:t>abour migration opportunites, challenges, and risks.</a:t>
            </a:r>
          </a:p>
          <a:p>
            <a:pPr>
              <a:lnSpc>
                <a:spcPct val="110000"/>
              </a:lnSpc>
            </a:pPr>
            <a:r>
              <a:rPr lang="es-CR" sz="3100" smtClean="0">
                <a:solidFill>
                  <a:schemeClr val="tx1"/>
                </a:solidFill>
                <a:latin typeface="Arial" panose="020B0604020202020204" pitchFamily="34" charset="0"/>
                <a:cs typeface="Arial" panose="020B0604020202020204" pitchFamily="34" charset="0"/>
              </a:rPr>
              <a:t>Identified certain areas that require special attention in order to attain equitable and effective governance of labour migration:</a:t>
            </a:r>
          </a:p>
          <a:p>
            <a:pPr marL="915988" lvl="3" algn="just"/>
            <a:r>
              <a:rPr lang="es-CR" sz="2300" smtClean="0">
                <a:solidFill>
                  <a:schemeClr val="tx1"/>
                </a:solidFill>
                <a:latin typeface="Arial" panose="020B0604020202020204" pitchFamily="34" charset="0"/>
                <a:cs typeface="Arial" panose="020B0604020202020204" pitchFamily="34" charset="0"/>
              </a:rPr>
              <a:t>Protection of migrant workers and their integration into the labour market.</a:t>
            </a:r>
          </a:p>
          <a:p>
            <a:pPr marL="915988" lvl="3" algn="just"/>
            <a:r>
              <a:rPr lang="es-CR" sz="2300" smtClean="0">
                <a:latin typeface="Arial" panose="020B0604020202020204" pitchFamily="34" charset="0"/>
                <a:cs typeface="Arial" panose="020B0604020202020204" pitchFamily="34" charset="0"/>
              </a:rPr>
              <a:t>Recognition and development of skills.</a:t>
            </a:r>
            <a:endParaRPr lang="es-CR" sz="2300" smtClean="0">
              <a:solidFill>
                <a:schemeClr val="tx1"/>
              </a:solidFill>
              <a:latin typeface="Arial" panose="020B0604020202020204" pitchFamily="34" charset="0"/>
              <a:cs typeface="Arial" panose="020B0604020202020204" pitchFamily="34" charset="0"/>
            </a:endParaRPr>
          </a:p>
          <a:p>
            <a:pPr marL="915988" lvl="3" algn="just"/>
            <a:r>
              <a:rPr lang="es-CR" sz="2300" smtClean="0">
                <a:latin typeface="Arial" panose="020B0604020202020204" pitchFamily="34" charset="0"/>
                <a:cs typeface="Arial" panose="020B0604020202020204" pitchFamily="34" charset="0"/>
              </a:rPr>
              <a:t>Equitable hiring.</a:t>
            </a:r>
            <a:endParaRPr lang="es-CR" sz="2300" smtClean="0">
              <a:solidFill>
                <a:schemeClr val="tx1"/>
              </a:solidFill>
              <a:latin typeface="Arial" panose="020B0604020202020204" pitchFamily="34" charset="0"/>
              <a:cs typeface="Arial" panose="020B0604020202020204" pitchFamily="34" charset="0"/>
            </a:endParaRPr>
          </a:p>
          <a:p>
            <a:pPr marL="915988" lvl="3" algn="just"/>
            <a:r>
              <a:rPr lang="es-CR" sz="2300" smtClean="0">
                <a:latin typeface="Arial" panose="020B0604020202020204" pitchFamily="34" charset="0"/>
                <a:cs typeface="Arial" panose="020B0604020202020204" pitchFamily="34" charset="0"/>
              </a:rPr>
              <a:t>Social protection.</a:t>
            </a:r>
            <a:endParaRPr lang="es-CR" sz="2300" smtClean="0">
              <a:solidFill>
                <a:schemeClr val="tx1"/>
              </a:solidFill>
              <a:latin typeface="Arial" panose="020B0604020202020204" pitchFamily="34" charset="0"/>
              <a:cs typeface="Arial" panose="020B0604020202020204" pitchFamily="34" charset="0"/>
            </a:endParaRPr>
          </a:p>
          <a:p>
            <a:pPr marL="915988" lvl="3" algn="just"/>
            <a:r>
              <a:rPr lang="es-CR" sz="2300" smtClean="0">
                <a:solidFill>
                  <a:schemeClr val="tx1"/>
                </a:solidFill>
                <a:latin typeface="Arial" panose="020B0604020202020204" pitchFamily="34" charset="0"/>
                <a:cs typeface="Arial" panose="020B0604020202020204" pitchFamily="34" charset="0"/>
              </a:rPr>
              <a:t>Union liberties.</a:t>
            </a:r>
          </a:p>
          <a:p>
            <a:pPr marL="915988" lvl="3" algn="just"/>
            <a:r>
              <a:rPr lang="es-CR" sz="2300" smtClean="0">
                <a:solidFill>
                  <a:schemeClr val="tx1"/>
                </a:solidFill>
                <a:latin typeface="Arial" panose="020B0604020202020204" pitchFamily="34" charset="0"/>
                <a:cs typeface="Arial" panose="020B0604020202020204" pitchFamily="34" charset="0"/>
              </a:rPr>
              <a:t>Data and statistics.</a:t>
            </a:r>
          </a:p>
          <a:p>
            <a:pPr marL="915988" lvl="3" algn="just"/>
            <a:r>
              <a:rPr lang="es-CR" sz="2300" smtClean="0">
                <a:solidFill>
                  <a:schemeClr val="tx1"/>
                </a:solidFill>
                <a:latin typeface="Arial" panose="020B0604020202020204" pitchFamily="34" charset="0"/>
                <a:cs typeface="Arial" panose="020B0604020202020204" pitchFamily="34" charset="0"/>
              </a:rPr>
              <a:t>Temporary labour migration.</a:t>
            </a:r>
          </a:p>
          <a:p>
            <a:pPr marL="915988" lvl="3" algn="just"/>
            <a:r>
              <a:rPr lang="es-CR" sz="2300" smtClean="0">
                <a:solidFill>
                  <a:schemeClr val="tx1"/>
                </a:solidFill>
                <a:latin typeface="Arial" panose="020B0604020202020204" pitchFamily="34" charset="0"/>
                <a:cs typeface="Arial" panose="020B0604020202020204" pitchFamily="34" charset="0"/>
              </a:rPr>
              <a:t>Irregular labour migration.</a:t>
            </a:r>
          </a:p>
          <a:p>
            <a:pPr marL="915988" lvl="3" algn="just"/>
            <a:r>
              <a:rPr lang="es-CR" sz="2300" smtClean="0">
                <a:solidFill>
                  <a:schemeClr val="tx1"/>
                </a:solidFill>
                <a:latin typeface="Arial" panose="020B0604020202020204" pitchFamily="34" charset="0"/>
                <a:cs typeface="Arial" panose="020B0604020202020204" pitchFamily="34" charset="0"/>
              </a:rPr>
              <a:t>Bilateral agreements.</a:t>
            </a:r>
          </a:p>
          <a:p>
            <a:pPr marL="915988" lvl="3" algn="just"/>
            <a:r>
              <a:rPr lang="es-CR" sz="2300" smtClean="0">
                <a:solidFill>
                  <a:schemeClr val="tx1"/>
                </a:solidFill>
                <a:latin typeface="Arial" panose="020B0604020202020204" pitchFamily="34" charset="0"/>
                <a:cs typeface="Arial" panose="020B0604020202020204" pitchFamily="34" charset="0"/>
              </a:rPr>
              <a:t>Regional governance frameworks for labour migration.</a:t>
            </a:r>
            <a:endParaRPr lang="es-ES" dirty="0">
              <a:solidFill>
                <a:schemeClr val="tx1"/>
              </a:solidFill>
              <a:latin typeface="Arial" panose="020B0604020202020204" pitchFamily="34" charset="0"/>
              <a:cs typeface="Arial" panose="020B0604020202020204" pitchFamily="34" charset="0"/>
            </a:endParaRPr>
          </a:p>
          <a:p>
            <a:pPr algn="just"/>
            <a:r>
              <a:rPr lang="es-NI" sz="3200" smtClean="0">
                <a:solidFill>
                  <a:schemeClr val="tx1"/>
                </a:solidFill>
                <a:latin typeface="Arial" panose="020B0604020202020204" pitchFamily="34" charset="0"/>
                <a:cs typeface="Arial" panose="020B0604020202020204" pitchFamily="34" charset="0"/>
              </a:rPr>
              <a:t>Highlighted ILO action priorities.</a:t>
            </a:r>
            <a:endParaRPr lang="es-NI" sz="3200" dirty="0">
              <a:solidFill>
                <a:schemeClr val="tx1"/>
              </a:solidFill>
              <a:latin typeface="Arial" panose="020B0604020202020204" pitchFamily="34" charset="0"/>
              <a:cs typeface="Arial" panose="020B0604020202020204" pitchFamily="34" charset="0"/>
            </a:endParaRPr>
          </a:p>
        </p:txBody>
      </p:sp>
      <p:sp>
        <p:nvSpPr>
          <p:cNvPr id="5" name="Rectangle 4"/>
          <p:cNvSpPr/>
          <p:nvPr/>
        </p:nvSpPr>
        <p:spPr>
          <a:xfrm>
            <a:off x="1000125" y="433790"/>
            <a:ext cx="9786937" cy="1323439"/>
          </a:xfrm>
          <a:prstGeom prst="rect">
            <a:avLst/>
          </a:prstGeom>
        </p:spPr>
        <p:txBody>
          <a:bodyPr wrap="square">
            <a:spAutoFit/>
          </a:bodyPr>
          <a:lstStyle/>
          <a:p>
            <a:pPr algn="ctr"/>
            <a:r>
              <a:rPr lang="es-CR" sz="2800" b="1" smtClean="0">
                <a:latin typeface="Arial" panose="020B0604020202020204" pitchFamily="34" charset="0"/>
                <a:cs typeface="Arial" panose="020B0604020202020204" pitchFamily="34" charset="0"/>
              </a:rPr>
              <a:t>Resolution Related to Equitable and Effective Governance of Labour Migration</a:t>
            </a:r>
          </a:p>
          <a:p>
            <a:pPr algn="ctr"/>
            <a:r>
              <a:rPr lang="es-CR" sz="2400" smtClean="0">
                <a:latin typeface="Arial" panose="020B0604020202020204" pitchFamily="34" charset="0"/>
                <a:cs typeface="Arial" panose="020B0604020202020204" pitchFamily="34" charset="0"/>
              </a:rPr>
              <a:t>General ILO Conference (106th Meeting – 2017)</a:t>
            </a:r>
            <a:endParaRPr lang="es-CR" sz="24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0181628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CR" b="1" smtClean="0">
                <a:latin typeface="Arial" panose="020B0604020202020204" pitchFamily="34" charset="0"/>
                <a:cs typeface="Arial" panose="020B0604020202020204" pitchFamily="34" charset="0"/>
              </a:rPr>
              <a:t>Towards Equitable Migration</a:t>
            </a:r>
            <a:endParaRPr lang="es-CR"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a:bodyPr>
          <a:lstStyle/>
          <a:p>
            <a:r>
              <a:rPr lang="es-CR" smtClean="0">
                <a:latin typeface="Arial" panose="020B0604020202020204" pitchFamily="34" charset="0"/>
                <a:cs typeface="Arial" panose="020B0604020202020204" pitchFamily="34" charset="0"/>
              </a:rPr>
              <a:t>Multilateral initiatives and encounters regarding migration:</a:t>
            </a:r>
            <a:endParaRPr lang="es-CR" dirty="0" smtClean="0">
              <a:latin typeface="Arial" panose="020B0604020202020204" pitchFamily="34" charset="0"/>
              <a:cs typeface="Arial" panose="020B0604020202020204" pitchFamily="34" charset="0"/>
            </a:endParaRPr>
          </a:p>
          <a:p>
            <a:pPr lvl="1">
              <a:spcBef>
                <a:spcPts val="1800"/>
              </a:spcBef>
            </a:pPr>
            <a:r>
              <a:rPr lang="es-CR" smtClean="0">
                <a:latin typeface="Arial" panose="020B0604020202020204" pitchFamily="34" charset="0"/>
                <a:cs typeface="Arial" panose="020B0604020202020204" pitchFamily="34" charset="0"/>
              </a:rPr>
              <a:t>Global Migration Group: Inter-agency group comprised of sixteen entities (fourteen UN agencies, the World Bank, and the IOM).</a:t>
            </a:r>
            <a:endParaRPr lang="es-CR" dirty="0" smtClean="0">
              <a:latin typeface="Arial" panose="020B0604020202020204" pitchFamily="34" charset="0"/>
              <a:cs typeface="Arial" panose="020B0604020202020204" pitchFamily="34" charset="0"/>
            </a:endParaRPr>
          </a:p>
          <a:p>
            <a:pPr lvl="1">
              <a:spcBef>
                <a:spcPts val="1800"/>
              </a:spcBef>
            </a:pPr>
            <a:r>
              <a:rPr lang="es-CR" smtClean="0">
                <a:latin typeface="Arial" panose="020B0604020202020204" pitchFamily="34" charset="0"/>
                <a:cs typeface="Arial" panose="020B0604020202020204" pitchFamily="34" charset="0"/>
              </a:rPr>
              <a:t>Global Forum on International Migration and Development: An informal, voluntary, and non-binding governmental process aimed at promoting understanding and cooperation regarding the link between migration and development.</a:t>
            </a:r>
          </a:p>
          <a:p>
            <a:pPr lvl="1">
              <a:spcBef>
                <a:spcPts val="1800"/>
              </a:spcBef>
            </a:pPr>
            <a:r>
              <a:rPr lang="es-CR" smtClean="0">
                <a:latin typeface="Arial" panose="020B0604020202020204" pitchFamily="34" charset="0"/>
                <a:cs typeface="Arial" panose="020B0604020202020204" pitchFamily="34" charset="0"/>
              </a:rPr>
              <a:t>High-Level Dialogue on International Migration: UN</a:t>
            </a:r>
            <a:endParaRPr lang="es-C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06801980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100604"/>
          </a:xfrm>
        </p:spPr>
        <p:txBody>
          <a:bodyPr>
            <a:normAutofit/>
          </a:bodyPr>
          <a:lstStyle/>
          <a:p>
            <a:pPr algn="ctr"/>
            <a:r>
              <a:rPr lang="es-CR" b="1" smtClean="0">
                <a:latin typeface="Arial" panose="020B0604020202020204" pitchFamily="34" charset="0"/>
                <a:cs typeface="Arial" panose="020B0604020202020204" pitchFamily="34" charset="0"/>
              </a:rPr>
              <a:t>Sustainable Development Goals</a:t>
            </a:r>
            <a:endParaRPr lang="es-CR"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fontScale="85000" lnSpcReduction="20000"/>
          </a:bodyPr>
          <a:lstStyle/>
          <a:p>
            <a:r>
              <a:rPr lang="es-CR" b="1" smtClean="0">
                <a:solidFill>
                  <a:schemeClr val="tx1"/>
                </a:solidFill>
                <a:latin typeface="Arial" panose="020B0604020202020204" pitchFamily="34" charset="0"/>
                <a:cs typeface="Arial" panose="020B0604020202020204" pitchFamily="34" charset="0"/>
              </a:rPr>
              <a:t>Goal </a:t>
            </a:r>
            <a:r>
              <a:rPr lang="es-CR" b="1" dirty="0">
                <a:solidFill>
                  <a:schemeClr val="tx1"/>
                </a:solidFill>
                <a:latin typeface="Arial" panose="020B0604020202020204" pitchFamily="34" charset="0"/>
                <a:cs typeface="Arial" panose="020B0604020202020204" pitchFamily="34" charset="0"/>
              </a:rPr>
              <a:t>8</a:t>
            </a:r>
            <a:r>
              <a:rPr lang="es-CR" b="1">
                <a:solidFill>
                  <a:schemeClr val="tx1"/>
                </a:solidFill>
                <a:latin typeface="Arial" panose="020B0604020202020204" pitchFamily="34" charset="0"/>
                <a:cs typeface="Arial" panose="020B0604020202020204" pitchFamily="34" charset="0"/>
              </a:rPr>
              <a:t>: </a:t>
            </a:r>
            <a:r>
              <a:rPr lang="es-CR" smtClean="0">
                <a:solidFill>
                  <a:schemeClr val="tx1"/>
                </a:solidFill>
                <a:latin typeface="Arial" panose="020B0604020202020204" pitchFamily="34" charset="0"/>
                <a:cs typeface="Arial" panose="020B0604020202020204" pitchFamily="34" charset="0"/>
              </a:rPr>
              <a:t> </a:t>
            </a:r>
            <a:r>
              <a:rPr lang="en-US" smtClean="0">
                <a:latin typeface="Arial" pitchFamily="34" charset="0"/>
              </a:rPr>
              <a:t>Promote inclusive and sustainable economic growth, employment and decent work </a:t>
            </a:r>
            <a:r>
              <a:rPr lang="en-US" smtClean="0">
                <a:latin typeface="Arial" pitchFamily="34" charset="0"/>
              </a:rPr>
              <a:t>for </a:t>
            </a:r>
            <a:r>
              <a:rPr lang="en-US" smtClean="0">
                <a:latin typeface="Arial" pitchFamily="34" charset="0"/>
              </a:rPr>
              <a:t>all.</a:t>
            </a:r>
            <a:endParaRPr lang="es-CR" dirty="0">
              <a:solidFill>
                <a:schemeClr val="tx1"/>
              </a:solidFill>
              <a:latin typeface="Arial" pitchFamily="34" charset="0"/>
              <a:cs typeface="Arial" panose="020B0604020202020204" pitchFamily="34" charset="0"/>
            </a:endParaRPr>
          </a:p>
          <a:p>
            <a:r>
              <a:rPr lang="es-CR" b="1" smtClean="0">
                <a:solidFill>
                  <a:schemeClr val="tx1"/>
                </a:solidFill>
                <a:latin typeface="Arial" panose="020B0604020202020204" pitchFamily="34" charset="0"/>
                <a:cs typeface="Arial" panose="020B0604020202020204" pitchFamily="34" charset="0"/>
              </a:rPr>
              <a:t>Target </a:t>
            </a:r>
            <a:r>
              <a:rPr lang="es-CR" b="1" dirty="0" smtClean="0">
                <a:solidFill>
                  <a:schemeClr val="tx1"/>
                </a:solidFill>
                <a:latin typeface="Arial" panose="020B0604020202020204" pitchFamily="34" charset="0"/>
                <a:cs typeface="Arial" panose="020B0604020202020204" pitchFamily="34" charset="0"/>
              </a:rPr>
              <a:t>8.8</a:t>
            </a:r>
            <a:r>
              <a:rPr lang="es-CR" b="1" smtClean="0">
                <a:solidFill>
                  <a:schemeClr val="tx1"/>
                </a:solidFill>
                <a:latin typeface="Arial" panose="020B0604020202020204" pitchFamily="34" charset="0"/>
                <a:cs typeface="Arial" panose="020B0604020202020204" pitchFamily="34" charset="0"/>
              </a:rPr>
              <a:t>. </a:t>
            </a:r>
            <a:r>
              <a:rPr lang="en-US" smtClean="0">
                <a:latin typeface="Arial" panose="020B0604020202020204" pitchFamily="34" charset="0"/>
                <a:cs typeface="Arial" panose="020B0604020202020204" pitchFamily="34" charset="0"/>
              </a:rPr>
              <a:t>Protect labour rights and promote safe and secure working environments for all workers, including migrant workers, in particular women migrants, and those in </a:t>
            </a:r>
            <a:r>
              <a:rPr lang="en-US" smtClean="0">
                <a:latin typeface="Arial" panose="020B0604020202020204" pitchFamily="34" charset="0"/>
                <a:cs typeface="Arial" panose="020B0604020202020204" pitchFamily="34" charset="0"/>
              </a:rPr>
              <a:t>precarious </a:t>
            </a:r>
            <a:r>
              <a:rPr lang="en-US" smtClean="0">
                <a:latin typeface="Arial" panose="020B0604020202020204" pitchFamily="34" charset="0"/>
                <a:cs typeface="Arial" panose="020B0604020202020204" pitchFamily="34" charset="0"/>
              </a:rPr>
              <a:t>employment</a:t>
            </a:r>
            <a:r>
              <a:rPr lang="es-CR" smtClean="0">
                <a:solidFill>
                  <a:schemeClr val="tx1"/>
                </a:solidFill>
                <a:latin typeface="Arial" panose="020B0604020202020204" pitchFamily="34" charset="0"/>
                <a:cs typeface="Arial" panose="020B0604020202020204" pitchFamily="34" charset="0"/>
              </a:rPr>
              <a:t>.</a:t>
            </a:r>
            <a:endParaRPr lang="es-CR" dirty="0">
              <a:solidFill>
                <a:schemeClr val="tx1"/>
              </a:solidFill>
              <a:latin typeface="Arial" panose="020B0604020202020204" pitchFamily="34" charset="0"/>
              <a:cs typeface="Arial" panose="020B0604020202020204" pitchFamily="34" charset="0"/>
            </a:endParaRPr>
          </a:p>
          <a:p>
            <a:endParaRPr lang="es-CR" dirty="0" smtClean="0">
              <a:solidFill>
                <a:schemeClr val="tx1"/>
              </a:solidFill>
              <a:latin typeface="Arial" panose="020B0604020202020204" pitchFamily="34" charset="0"/>
              <a:cs typeface="Arial" panose="020B0604020202020204" pitchFamily="34" charset="0"/>
            </a:endParaRPr>
          </a:p>
          <a:p>
            <a:r>
              <a:rPr lang="es-CR" b="1" smtClean="0">
                <a:solidFill>
                  <a:schemeClr val="tx1"/>
                </a:solidFill>
                <a:latin typeface="Arial" panose="020B0604020202020204" pitchFamily="34" charset="0"/>
                <a:cs typeface="Arial" panose="020B0604020202020204" pitchFamily="34" charset="0"/>
              </a:rPr>
              <a:t>Goal 10</a:t>
            </a:r>
            <a:r>
              <a:rPr lang="es-CR" b="1">
                <a:solidFill>
                  <a:schemeClr val="tx1"/>
                </a:solidFill>
                <a:latin typeface="Arial" panose="020B0604020202020204" pitchFamily="34" charset="0"/>
                <a:cs typeface="Arial" panose="020B0604020202020204" pitchFamily="34" charset="0"/>
              </a:rPr>
              <a:t>: </a:t>
            </a:r>
            <a:r>
              <a:rPr lang="es-CR" smtClean="0">
                <a:solidFill>
                  <a:schemeClr val="tx1"/>
                </a:solidFill>
                <a:latin typeface="Arial" panose="020B0604020202020204" pitchFamily="34" charset="0"/>
                <a:cs typeface="Arial" panose="020B0604020202020204" pitchFamily="34" charset="0"/>
              </a:rPr>
              <a:t>Reduce inequality within and among countries.</a:t>
            </a:r>
            <a:endParaRPr lang="es-CR" dirty="0">
              <a:solidFill>
                <a:schemeClr val="tx1"/>
              </a:solidFill>
              <a:latin typeface="Arial" panose="020B0604020202020204" pitchFamily="34" charset="0"/>
              <a:cs typeface="Arial" panose="020B0604020202020204" pitchFamily="34" charset="0"/>
            </a:endParaRPr>
          </a:p>
          <a:p>
            <a:r>
              <a:rPr lang="es-CR" b="1" smtClean="0">
                <a:solidFill>
                  <a:schemeClr val="tx1"/>
                </a:solidFill>
                <a:latin typeface="Arial" panose="020B0604020202020204" pitchFamily="34" charset="0"/>
                <a:cs typeface="Arial" panose="020B0604020202020204" pitchFamily="34" charset="0"/>
              </a:rPr>
              <a:t>Target 10.7</a:t>
            </a:r>
            <a:r>
              <a:rPr lang="es-CR" b="1" smtClean="0">
                <a:solidFill>
                  <a:schemeClr val="tx1"/>
                </a:solidFill>
                <a:latin typeface="Arial" panose="020B0604020202020204" pitchFamily="34" charset="0"/>
                <a:cs typeface="Arial" panose="020B0604020202020204" pitchFamily="34" charset="0"/>
              </a:rPr>
              <a:t>. </a:t>
            </a:r>
            <a:r>
              <a:rPr lang="es-CR" b="1" smtClean="0">
                <a:solidFill>
                  <a:schemeClr val="tx1"/>
                </a:solidFill>
                <a:latin typeface="Arial" panose="020B0604020202020204" pitchFamily="34" charset="0"/>
                <a:cs typeface="Arial" panose="020B0604020202020204" pitchFamily="34" charset="0"/>
              </a:rPr>
              <a:t> </a:t>
            </a:r>
            <a:r>
              <a:rPr lang="en-US" smtClean="0">
                <a:latin typeface="Arial" panose="020B0604020202020204" pitchFamily="34" charset="0"/>
                <a:cs typeface="Arial" panose="020B0604020202020204" pitchFamily="34" charset="0"/>
              </a:rPr>
              <a:t>Facilitate </a:t>
            </a:r>
            <a:r>
              <a:rPr lang="en-US" smtClean="0">
                <a:latin typeface="Arial" panose="020B0604020202020204" pitchFamily="34" charset="0"/>
                <a:cs typeface="Arial" panose="020B0604020202020204" pitchFamily="34" charset="0"/>
              </a:rPr>
              <a:t>orderly, safe, regular and responsible migration and mobility of people, including through the implementation of planned and well-managed </a:t>
            </a:r>
            <a:r>
              <a:rPr lang="en-US" smtClean="0">
                <a:latin typeface="Arial" panose="020B0604020202020204" pitchFamily="34" charset="0"/>
                <a:cs typeface="Arial" panose="020B0604020202020204" pitchFamily="34" charset="0"/>
              </a:rPr>
              <a:t>migration </a:t>
            </a:r>
            <a:r>
              <a:rPr lang="en-US" smtClean="0">
                <a:latin typeface="Arial" panose="020B0604020202020204" pitchFamily="34" charset="0"/>
                <a:cs typeface="Arial" panose="020B0604020202020204" pitchFamily="34" charset="0"/>
              </a:rPr>
              <a:t>policies.</a:t>
            </a:r>
            <a:endParaRPr lang="es-CR" smtClean="0">
              <a:solidFill>
                <a:schemeClr val="tx1"/>
              </a:solidFill>
              <a:latin typeface="Arial" panose="020B0604020202020204" pitchFamily="34" charset="0"/>
              <a:cs typeface="Arial" panose="020B0604020202020204" pitchFamily="34" charset="0"/>
            </a:endParaRPr>
          </a:p>
          <a:p>
            <a:r>
              <a:rPr lang="es-CR" b="1" smtClean="0">
                <a:latin typeface="Arial" panose="020B0604020202020204" pitchFamily="34" charset="0"/>
                <a:cs typeface="Arial" panose="020B0604020202020204" pitchFamily="34" charset="0"/>
              </a:rPr>
              <a:t>Target</a:t>
            </a:r>
            <a:r>
              <a:rPr lang="es-CR" b="1" smtClean="0">
                <a:solidFill>
                  <a:schemeClr val="tx1"/>
                </a:solidFill>
                <a:latin typeface="Arial" panose="020B0604020202020204" pitchFamily="34" charset="0"/>
                <a:cs typeface="Arial" panose="020B0604020202020204" pitchFamily="34" charset="0"/>
              </a:rPr>
              <a:t> 10.7.c. </a:t>
            </a:r>
            <a:r>
              <a:rPr lang="en-US" smtClean="0">
                <a:latin typeface="Arial" panose="020B0604020202020204" pitchFamily="34" charset="0"/>
                <a:cs typeface="Arial" panose="020B0604020202020204" pitchFamily="34" charset="0"/>
              </a:rPr>
              <a:t>By 2030, reduce to less than 3% the transaction costs of migrant remittances and eliminate remittance brokers with costs higher than 5%</a:t>
            </a:r>
            <a:r>
              <a:rPr lang="es-CR" smtClean="0">
                <a:solidFill>
                  <a:schemeClr val="tx1"/>
                </a:solidFill>
                <a:latin typeface="Arial" panose="020B0604020202020204" pitchFamily="34" charset="0"/>
                <a:cs typeface="Arial" panose="020B0604020202020204" pitchFamily="34" charset="0"/>
              </a:rPr>
              <a:t>.</a:t>
            </a:r>
            <a:endParaRPr lang="es-CR"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38023846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CR" sz="3600" b="1" smtClean="0">
                <a:latin typeface="Arial" panose="020B0604020202020204" pitchFamily="34" charset="0"/>
                <a:cs typeface="Arial" panose="020B0604020202020204" pitchFamily="34" charset="0"/>
              </a:rPr>
              <a:t>New York Declaration for Refugees and Migrants</a:t>
            </a:r>
            <a:br>
              <a:rPr lang="es-CR" sz="3600" b="1" smtClean="0">
                <a:latin typeface="Arial" panose="020B0604020202020204" pitchFamily="34" charset="0"/>
                <a:cs typeface="Arial" panose="020B0604020202020204" pitchFamily="34" charset="0"/>
              </a:rPr>
            </a:br>
            <a:r>
              <a:rPr lang="es-CR" sz="2800" b="1" smtClean="0">
                <a:latin typeface="Arial" panose="020B0604020202020204" pitchFamily="34" charset="0"/>
                <a:cs typeface="Arial" panose="020B0604020202020204" pitchFamily="34" charset="0"/>
              </a:rPr>
              <a:t>United Nations – 19 September 2016</a:t>
            </a:r>
            <a:endParaRPr lang="es-CR" sz="3600" b="1" dirty="0">
              <a:solidFill>
                <a:schemeClr val="tx1"/>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825624"/>
            <a:ext cx="10515600" cy="4924799"/>
          </a:xfrm>
        </p:spPr>
        <p:txBody>
          <a:bodyPr>
            <a:normAutofit fontScale="85000" lnSpcReduction="20000"/>
          </a:bodyPr>
          <a:lstStyle/>
          <a:p>
            <a:r>
              <a:rPr lang="es-CR" smtClean="0">
                <a:latin typeface="Arial" panose="020B0604020202020204" pitchFamily="34" charset="0"/>
                <a:cs typeface="Arial" panose="020B0604020202020204" pitchFamily="34" charset="0"/>
              </a:rPr>
              <a:t>Establishes a series of commitments to address current situations and challenges to safeguard the life, security, and rights of migrants and refugees, and calls upon States to share responsibility for fulfilling said commitments.</a:t>
            </a:r>
            <a:endParaRPr lang="es-CR" dirty="0" smtClean="0">
              <a:latin typeface="Arial" panose="020B0604020202020204" pitchFamily="34" charset="0"/>
              <a:cs typeface="Arial" panose="020B0604020202020204" pitchFamily="34" charset="0"/>
            </a:endParaRPr>
          </a:p>
          <a:p>
            <a:r>
              <a:rPr lang="es-CR" smtClean="0">
                <a:latin typeface="Arial" panose="020B0604020202020204" pitchFamily="34" charset="0"/>
                <a:cs typeface="Arial" panose="020B0604020202020204" pitchFamily="34" charset="0"/>
              </a:rPr>
              <a:t>Some of the commitments are as follows:</a:t>
            </a:r>
            <a:endParaRPr lang="es-CR" dirty="0">
              <a:latin typeface="Arial" panose="020B0604020202020204" pitchFamily="34" charset="0"/>
              <a:cs typeface="Arial" panose="020B0604020202020204" pitchFamily="34" charset="0"/>
            </a:endParaRPr>
          </a:p>
          <a:p>
            <a:pPr lvl="1">
              <a:spcBef>
                <a:spcPts val="800"/>
              </a:spcBef>
            </a:pPr>
            <a:r>
              <a:rPr lang="en-US" smtClean="0">
                <a:latin typeface="Arial" panose="020B0604020202020204" pitchFamily="34" charset="0"/>
                <a:cs typeface="Arial" panose="020B0604020202020204" pitchFamily="34" charset="0"/>
              </a:rPr>
              <a:t>Protect the human rights of all refugees and migrants, regardless of status. This includes the rights of women and girls and promoting their full, equal and meaningful participation in finding </a:t>
            </a:r>
            <a:r>
              <a:rPr lang="en-US" smtClean="0">
                <a:latin typeface="Arial" panose="020B0604020202020204" pitchFamily="34" charset="0"/>
                <a:cs typeface="Arial" panose="020B0604020202020204" pitchFamily="34" charset="0"/>
              </a:rPr>
              <a:t>solutions</a:t>
            </a:r>
            <a:r>
              <a:rPr lang="en-US" smtClean="0">
                <a:latin typeface="Arial" panose="020B0604020202020204" pitchFamily="34" charset="0"/>
                <a:cs typeface="Arial" panose="020B0604020202020204" pitchFamily="34" charset="0"/>
              </a:rPr>
              <a:t>.</a:t>
            </a:r>
            <a:endParaRPr lang="es-CR" dirty="0">
              <a:latin typeface="Arial" panose="020B0604020202020204" pitchFamily="34" charset="0"/>
              <a:cs typeface="Arial" panose="020B0604020202020204" pitchFamily="34" charset="0"/>
            </a:endParaRPr>
          </a:p>
          <a:p>
            <a:pPr lvl="1">
              <a:spcBef>
                <a:spcPts val="800"/>
              </a:spcBef>
            </a:pPr>
            <a:r>
              <a:rPr lang="en-US" smtClean="0">
                <a:latin typeface="Arial" panose="020B0604020202020204" pitchFamily="34" charset="0"/>
                <a:cs typeface="Arial" panose="020B0604020202020204" pitchFamily="34" charset="0"/>
              </a:rPr>
              <a:t>Ensure that all refugee and migrant children are receiving education within a few months of arrival.</a:t>
            </a:r>
            <a:endParaRPr lang="es-CR" dirty="0">
              <a:latin typeface="Arial" panose="020B0604020202020204" pitchFamily="34" charset="0"/>
              <a:cs typeface="Arial" panose="020B0604020202020204" pitchFamily="34" charset="0"/>
            </a:endParaRPr>
          </a:p>
          <a:p>
            <a:pPr lvl="1">
              <a:spcBef>
                <a:spcPts val="800"/>
              </a:spcBef>
            </a:pPr>
            <a:r>
              <a:rPr lang="en-US" smtClean="0">
                <a:latin typeface="Arial" panose="020B0604020202020204" pitchFamily="34" charset="0"/>
                <a:cs typeface="Arial" panose="020B0604020202020204" pitchFamily="34" charset="0"/>
              </a:rPr>
              <a:t>Prevent and respond to sexual and gender-based </a:t>
            </a:r>
            <a:r>
              <a:rPr lang="en-US" smtClean="0">
                <a:latin typeface="Arial" panose="020B0604020202020204" pitchFamily="34" charset="0"/>
                <a:cs typeface="Arial" panose="020B0604020202020204" pitchFamily="34" charset="0"/>
              </a:rPr>
              <a:t>violence</a:t>
            </a:r>
            <a:r>
              <a:rPr lang="en-US" smtClean="0">
                <a:latin typeface="Arial" panose="020B0604020202020204" pitchFamily="34" charset="0"/>
                <a:cs typeface="Arial" panose="020B0604020202020204" pitchFamily="34" charset="0"/>
              </a:rPr>
              <a:t>.</a:t>
            </a:r>
          </a:p>
          <a:p>
            <a:pPr lvl="1">
              <a:spcBef>
                <a:spcPts val="800"/>
              </a:spcBef>
            </a:pPr>
            <a:r>
              <a:rPr lang="en-US" smtClean="0">
                <a:latin typeface="Arial" panose="020B0604020202020204" pitchFamily="34" charset="0"/>
                <a:cs typeface="Arial" panose="020B0604020202020204" pitchFamily="34" charset="0"/>
              </a:rPr>
              <a:t>Support those countries rescuing, receiving and hosting large numbers of refugees and migrants.</a:t>
            </a:r>
            <a:endParaRPr lang="es-CR" dirty="0">
              <a:latin typeface="Arial" panose="020B0604020202020204" pitchFamily="34" charset="0"/>
              <a:cs typeface="Arial" panose="020B0604020202020204" pitchFamily="34" charset="0"/>
            </a:endParaRPr>
          </a:p>
          <a:p>
            <a:pPr lvl="1">
              <a:spcBef>
                <a:spcPts val="800"/>
              </a:spcBef>
            </a:pPr>
            <a:r>
              <a:rPr lang="en-US" smtClean="0">
                <a:latin typeface="Arial" panose="020B0604020202020204" pitchFamily="34" charset="0"/>
                <a:cs typeface="Arial" panose="020B0604020202020204" pitchFamily="34" charset="0"/>
              </a:rPr>
              <a:t>Work towards ending the practice of detaining children for the purposes of determining their migration </a:t>
            </a:r>
            <a:r>
              <a:rPr lang="en-US" smtClean="0">
                <a:latin typeface="Arial" panose="020B0604020202020204" pitchFamily="34" charset="0"/>
                <a:cs typeface="Arial" panose="020B0604020202020204" pitchFamily="34" charset="0"/>
              </a:rPr>
              <a:t>status</a:t>
            </a:r>
            <a:r>
              <a:rPr lang="en-US" smtClean="0">
                <a:latin typeface="Arial" panose="020B0604020202020204" pitchFamily="34" charset="0"/>
                <a:cs typeface="Arial" panose="020B0604020202020204" pitchFamily="34" charset="0"/>
              </a:rPr>
              <a:t>.</a:t>
            </a:r>
          </a:p>
          <a:p>
            <a:pPr lvl="1">
              <a:spcBef>
                <a:spcPts val="800"/>
              </a:spcBef>
            </a:pPr>
            <a:r>
              <a:rPr lang="en-US" smtClean="0">
                <a:latin typeface="Arial" panose="020B0604020202020204" pitchFamily="34" charset="0"/>
                <a:cs typeface="Arial" panose="020B0604020202020204" pitchFamily="34" charset="0"/>
              </a:rPr>
              <a:t>Strongly condemn xenophobia against refugees and migrants and support a global campaign to counter it.</a:t>
            </a:r>
            <a:endParaRPr lang="es-C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273949500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955675"/>
          </a:xfrm>
        </p:spPr>
        <p:txBody>
          <a:bodyPr>
            <a:noAutofit/>
          </a:bodyPr>
          <a:lstStyle/>
          <a:p>
            <a:pPr algn="ctr"/>
            <a:r>
              <a:rPr lang="es-CR" sz="3200" b="1" smtClean="0">
                <a:solidFill>
                  <a:schemeClr val="tx1"/>
                </a:solidFill>
                <a:latin typeface="Arial" panose="020B0604020202020204" pitchFamily="34" charset="0"/>
                <a:cs typeface="Arial" panose="020B0604020202020204" pitchFamily="34" charset="0"/>
              </a:rPr>
              <a:t>New York Declaration for Refugees and Migrants</a:t>
            </a:r>
            <a:br>
              <a:rPr lang="es-CR" sz="3200" b="1" smtClean="0">
                <a:solidFill>
                  <a:schemeClr val="tx1"/>
                </a:solidFill>
                <a:latin typeface="Arial" panose="020B0604020202020204" pitchFamily="34" charset="0"/>
                <a:cs typeface="Arial" panose="020B0604020202020204" pitchFamily="34" charset="0"/>
              </a:rPr>
            </a:br>
            <a:r>
              <a:rPr lang="es-CR" sz="2400" b="1" smtClean="0">
                <a:solidFill>
                  <a:schemeClr val="tx1"/>
                </a:solidFill>
                <a:latin typeface="Arial" panose="020B0604020202020204" pitchFamily="34" charset="0"/>
                <a:cs typeface="Arial" panose="020B0604020202020204" pitchFamily="34" charset="0"/>
              </a:rPr>
              <a:t>United Nations – 19 September 2016</a:t>
            </a:r>
            <a:endParaRPr lang="es-CR" sz="2400" b="1" dirty="0">
              <a:solidFill>
                <a:schemeClr val="tx1"/>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546412"/>
            <a:ext cx="10515600" cy="5057587"/>
          </a:xfrm>
        </p:spPr>
        <p:txBody>
          <a:bodyPr>
            <a:normAutofit/>
          </a:bodyPr>
          <a:lstStyle/>
          <a:p>
            <a:r>
              <a:rPr lang="en-US" sz="2000" smtClean="0">
                <a:latin typeface="Arial" panose="020B0604020202020204" pitchFamily="34" charset="0"/>
                <a:cs typeface="Arial" panose="020B0604020202020204" pitchFamily="34" charset="0"/>
              </a:rPr>
              <a:t>Strengthen the positive contributions made by migrants to economic and social development in their host </a:t>
            </a:r>
            <a:r>
              <a:rPr lang="en-US" sz="2000" smtClean="0">
                <a:latin typeface="Arial" panose="020B0604020202020204" pitchFamily="34" charset="0"/>
                <a:cs typeface="Arial" panose="020B0604020202020204" pitchFamily="34" charset="0"/>
              </a:rPr>
              <a:t>countries</a:t>
            </a:r>
            <a:r>
              <a:rPr lang="en-US" sz="2000" smtClean="0">
                <a:latin typeface="Arial" panose="020B0604020202020204" pitchFamily="34" charset="0"/>
                <a:cs typeface="Arial" panose="020B0604020202020204" pitchFamily="34" charset="0"/>
              </a:rPr>
              <a:t>.</a:t>
            </a:r>
          </a:p>
          <a:p>
            <a:r>
              <a:rPr lang="en-US" sz="2000" smtClean="0">
                <a:latin typeface="Arial" panose="020B0604020202020204" pitchFamily="34" charset="0"/>
                <a:cs typeface="Arial" panose="020B0604020202020204" pitchFamily="34" charset="0"/>
              </a:rPr>
              <a:t>Improve the delivery of humanitarian and development assistance to those countries most affected, including through innovative multilateral financial solutions, with the goal of closing all funding gaps.</a:t>
            </a:r>
            <a:endParaRPr lang="es-CR" sz="2000" dirty="0">
              <a:latin typeface="Arial" panose="020B0604020202020204" pitchFamily="34" charset="0"/>
              <a:cs typeface="Arial" panose="020B0604020202020204" pitchFamily="34" charset="0"/>
            </a:endParaRPr>
          </a:p>
          <a:p>
            <a:r>
              <a:rPr lang="en-US" sz="2000" smtClean="0">
                <a:latin typeface="Arial" panose="020B0604020202020204" pitchFamily="34" charset="0"/>
                <a:cs typeface="Arial" panose="020B0604020202020204" pitchFamily="34" charset="0"/>
              </a:rPr>
              <a:t>Implement a comprehensive refugee response, based on a new framework that sets out the responsibility of Member States, civil society partners and the UN system, whenever there is a large movement of refugees or a protracted refugee situation.</a:t>
            </a:r>
            <a:endParaRPr lang="es-CR" sz="2000" dirty="0">
              <a:latin typeface="Arial" panose="020B0604020202020204" pitchFamily="34" charset="0"/>
              <a:cs typeface="Arial" panose="020B0604020202020204" pitchFamily="34" charset="0"/>
            </a:endParaRPr>
          </a:p>
          <a:p>
            <a:r>
              <a:rPr lang="en-US" sz="2000" smtClean="0">
                <a:latin typeface="Arial" panose="020B0604020202020204" pitchFamily="34" charset="0"/>
                <a:cs typeface="Arial" panose="020B0604020202020204" pitchFamily="34" charset="0"/>
              </a:rPr>
              <a:t>Find new homes for all refugees identified by UNHCR as needing resettlement; and expand the opportunities for refugees to relocate to other countries through, for example, labour mobility or education schemes.</a:t>
            </a:r>
            <a:endParaRPr lang="es-CR" sz="2000" dirty="0">
              <a:latin typeface="Arial" panose="020B0604020202020204" pitchFamily="34" charset="0"/>
              <a:cs typeface="Arial" panose="020B0604020202020204" pitchFamily="34" charset="0"/>
            </a:endParaRPr>
          </a:p>
          <a:p>
            <a:r>
              <a:rPr lang="en-US" sz="2000" smtClean="0">
                <a:latin typeface="Arial" panose="020B0604020202020204" pitchFamily="34" charset="0"/>
                <a:cs typeface="Arial" panose="020B0604020202020204" pitchFamily="34" charset="0"/>
              </a:rPr>
              <a:t>Strengthen the global governance of migration by bringing the International Organization for Migration into the UN system.</a:t>
            </a:r>
            <a:endParaRPr lang="es-C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65209331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040981"/>
          </a:xfrm>
        </p:spPr>
        <p:txBody>
          <a:bodyPr/>
          <a:lstStyle/>
          <a:p>
            <a:pPr algn="ctr"/>
            <a:r>
              <a:rPr lang="es-CR" b="1" smtClean="0">
                <a:latin typeface="Arial" panose="020B0604020202020204" pitchFamily="34" charset="0"/>
                <a:cs typeface="Arial" panose="020B0604020202020204" pitchFamily="34" charset="0"/>
              </a:rPr>
              <a:t>The Two Global Compacts</a:t>
            </a:r>
            <a:endParaRPr lang="es-CR"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12321" y="1483743"/>
            <a:ext cx="10515600" cy="4952012"/>
          </a:xfrm>
        </p:spPr>
        <p:txBody>
          <a:bodyPr>
            <a:normAutofit/>
          </a:bodyPr>
          <a:lstStyle/>
          <a:p>
            <a:pPr marL="0" indent="0">
              <a:buNone/>
            </a:pPr>
            <a:r>
              <a:rPr lang="es-CR" b="1" smtClean="0">
                <a:latin typeface="Arial" panose="020B0604020202020204" pitchFamily="34" charset="0"/>
                <a:cs typeface="Arial" panose="020B0604020202020204" pitchFamily="34" charset="0"/>
              </a:rPr>
              <a:t>Global Compact </a:t>
            </a:r>
            <a:r>
              <a:rPr lang="es-CR" b="1" smtClean="0">
                <a:latin typeface="Arial" panose="020B0604020202020204" pitchFamily="34" charset="0"/>
                <a:cs typeface="Arial" panose="020B0604020202020204" pitchFamily="34" charset="0"/>
              </a:rPr>
              <a:t>on </a:t>
            </a:r>
            <a:r>
              <a:rPr lang="es-CR" b="1" smtClean="0">
                <a:latin typeface="Arial" panose="020B0604020202020204" pitchFamily="34" charset="0"/>
                <a:cs typeface="Arial" panose="020B0604020202020204" pitchFamily="34" charset="0"/>
              </a:rPr>
              <a:t>Refugees</a:t>
            </a:r>
            <a:endParaRPr lang="es-CR" b="1" dirty="0" smtClean="0">
              <a:latin typeface="Arial" panose="020B0604020202020204" pitchFamily="34" charset="0"/>
              <a:cs typeface="Arial" panose="020B0604020202020204" pitchFamily="34" charset="0"/>
            </a:endParaRPr>
          </a:p>
          <a:p>
            <a:r>
              <a:rPr lang="es-CR" smtClean="0">
                <a:latin typeface="Arial" panose="020B0604020202020204" pitchFamily="34" charset="0"/>
                <a:cs typeface="Arial" panose="020B0604020202020204" pitchFamily="34" charset="0"/>
              </a:rPr>
              <a:t>Clearest international framework (Geneva Convention, etc.)</a:t>
            </a:r>
          </a:p>
          <a:p>
            <a:r>
              <a:rPr lang="es-CR" smtClean="0">
                <a:latin typeface="Arial" panose="020B0604020202020204" pitchFamily="34" charset="0"/>
                <a:cs typeface="Arial" panose="020B0604020202020204" pitchFamily="34" charset="0"/>
              </a:rPr>
              <a:t>Draft text developed by UNHCR.</a:t>
            </a:r>
            <a:endParaRPr lang="es-CR" dirty="0" smtClean="0">
              <a:latin typeface="Arial" panose="020B0604020202020204" pitchFamily="34" charset="0"/>
              <a:cs typeface="Arial" panose="020B0604020202020204" pitchFamily="34" charset="0"/>
            </a:endParaRPr>
          </a:p>
          <a:p>
            <a:pPr marL="0" indent="0">
              <a:buNone/>
            </a:pPr>
            <a:endParaRPr lang="es-CR" sz="1400" dirty="0">
              <a:latin typeface="Arial" panose="020B0604020202020204" pitchFamily="34" charset="0"/>
              <a:cs typeface="Arial" panose="020B0604020202020204" pitchFamily="34" charset="0"/>
            </a:endParaRPr>
          </a:p>
          <a:p>
            <a:pPr marL="0" indent="0">
              <a:buNone/>
            </a:pPr>
            <a:r>
              <a:rPr lang="en-US" b="1" smtClean="0">
                <a:latin typeface="Arial" panose="020B0604020202020204" pitchFamily="34" charset="0"/>
                <a:cs typeface="Arial" panose="020B0604020202020204" pitchFamily="34" charset="0"/>
              </a:rPr>
              <a:t>Global </a:t>
            </a:r>
            <a:r>
              <a:rPr lang="en-US" b="1" smtClean="0">
                <a:latin typeface="Arial" panose="020B0604020202020204" pitchFamily="34" charset="0"/>
                <a:cs typeface="Arial" panose="020B0604020202020204" pitchFamily="34" charset="0"/>
              </a:rPr>
              <a:t>Compact for Safe, Orderly, and </a:t>
            </a:r>
            <a:r>
              <a:rPr lang="en-US" b="1" smtClean="0">
                <a:latin typeface="Arial" panose="020B0604020202020204" pitchFamily="34" charset="0"/>
                <a:cs typeface="Arial" panose="020B0604020202020204" pitchFamily="34" charset="0"/>
              </a:rPr>
              <a:t>Regular </a:t>
            </a:r>
            <a:r>
              <a:rPr lang="en-US" b="1" smtClean="0">
                <a:latin typeface="Arial" panose="020B0604020202020204" pitchFamily="34" charset="0"/>
                <a:cs typeface="Arial" panose="020B0604020202020204" pitchFamily="34" charset="0"/>
              </a:rPr>
              <a:t>Migration</a:t>
            </a:r>
            <a:endParaRPr lang="es-CR" b="1" dirty="0" smtClean="0">
              <a:latin typeface="Arial" panose="020B0604020202020204" pitchFamily="34" charset="0"/>
              <a:cs typeface="Arial" panose="020B0604020202020204" pitchFamily="34" charset="0"/>
            </a:endParaRPr>
          </a:p>
          <a:p>
            <a:r>
              <a:rPr lang="es-CR" smtClean="0">
                <a:latin typeface="Arial" panose="020B0604020202020204" pitchFamily="34" charset="0"/>
                <a:cs typeface="Arial" panose="020B0604020202020204" pitchFamily="34" charset="0"/>
              </a:rPr>
              <a:t>New document being negotiated in New York.</a:t>
            </a:r>
            <a:endParaRPr lang="es-CR" dirty="0" smtClean="0">
              <a:latin typeface="Arial" panose="020B0604020202020204" pitchFamily="34" charset="0"/>
              <a:cs typeface="Arial" panose="020B0604020202020204" pitchFamily="34" charset="0"/>
            </a:endParaRPr>
          </a:p>
          <a:p>
            <a:r>
              <a:rPr lang="es-CR" smtClean="0">
                <a:latin typeface="Arial" panose="020B0604020202020204" pitchFamily="34" charset="0"/>
                <a:cs typeface="Arial" panose="020B0604020202020204" pitchFamily="34" charset="0"/>
              </a:rPr>
              <a:t>Thematic and regional consultations held in 2017.</a:t>
            </a:r>
          </a:p>
          <a:p>
            <a:r>
              <a:rPr lang="es-CR" smtClean="0">
                <a:latin typeface="Arial" panose="020B0604020202020204" pitchFamily="34" charset="0"/>
                <a:cs typeface="Arial" panose="020B0604020202020204" pitchFamily="34" charset="0"/>
              </a:rPr>
              <a:t>Non-binding: Aspirations of the international community.</a:t>
            </a:r>
            <a:endParaRPr lang="es-CR" smtClean="0">
              <a:latin typeface="Arial" panose="020B0604020202020204" pitchFamily="34" charset="0"/>
              <a:cs typeface="Arial" panose="020B0604020202020204" pitchFamily="34" charset="0"/>
            </a:endParaRPr>
          </a:p>
          <a:p>
            <a:r>
              <a:rPr lang="es-CR" smtClean="0">
                <a:latin typeface="Arial" panose="020B0604020202020204" pitchFamily="34" charset="0"/>
                <a:cs typeface="Arial" panose="020B0604020202020204" pitchFamily="34" charset="0"/>
              </a:rPr>
              <a:t>References to international standards?</a:t>
            </a:r>
            <a:endParaRPr lang="es-CR" dirty="0" smtClean="0">
              <a:latin typeface="Arial" panose="020B0604020202020204" pitchFamily="34" charset="0"/>
              <a:cs typeface="Arial" panose="020B0604020202020204" pitchFamily="34" charset="0"/>
            </a:endParaRPr>
          </a:p>
          <a:p>
            <a:r>
              <a:rPr lang="es-CR" smtClean="0">
                <a:latin typeface="Arial" panose="020B0604020202020204" pitchFamily="34" charset="0"/>
                <a:cs typeface="Arial" panose="020B0604020202020204" pitchFamily="34" charset="0"/>
              </a:rPr>
              <a:t>Adoption </a:t>
            </a:r>
            <a:r>
              <a:rPr lang="es-CR" dirty="0" smtClean="0">
                <a:latin typeface="Arial" panose="020B0604020202020204" pitchFamily="34" charset="0"/>
                <a:cs typeface="Arial" panose="020B0604020202020204" pitchFamily="34" charset="0"/>
              </a:rPr>
              <a:t>i</a:t>
            </a:r>
            <a:r>
              <a:rPr lang="es-CR" smtClean="0">
                <a:latin typeface="Arial" panose="020B0604020202020204" pitchFamily="34" charset="0"/>
                <a:cs typeface="Arial" panose="020B0604020202020204" pitchFamily="34" charset="0"/>
              </a:rPr>
              <a:t>n </a:t>
            </a:r>
            <a:r>
              <a:rPr lang="es-CR" dirty="0" smtClean="0">
                <a:latin typeface="Arial" panose="020B0604020202020204" pitchFamily="34" charset="0"/>
                <a:cs typeface="Arial" panose="020B0604020202020204" pitchFamily="34" charset="0"/>
              </a:rPr>
              <a:t>Marrakech</a:t>
            </a:r>
            <a:r>
              <a:rPr lang="es-CR" smtClean="0">
                <a:latin typeface="Arial" panose="020B0604020202020204" pitchFamily="34" charset="0"/>
                <a:cs typeface="Arial" panose="020B0604020202020204" pitchFamily="34" charset="0"/>
              </a:rPr>
              <a:t>, </a:t>
            </a:r>
            <a:r>
              <a:rPr lang="es-CR" smtClean="0">
                <a:latin typeface="Arial" panose="020B0604020202020204" pitchFamily="34" charset="0"/>
                <a:cs typeface="Arial" panose="020B0604020202020204" pitchFamily="34" charset="0"/>
              </a:rPr>
              <a:t>Morocco, </a:t>
            </a:r>
            <a:r>
              <a:rPr lang="es-CR" smtClean="0">
                <a:latin typeface="Arial" panose="020B0604020202020204" pitchFamily="34" charset="0"/>
                <a:cs typeface="Arial" panose="020B0604020202020204" pitchFamily="34" charset="0"/>
              </a:rPr>
              <a:t>i</a:t>
            </a:r>
            <a:r>
              <a:rPr lang="es-CR" smtClean="0">
                <a:latin typeface="Arial" panose="020B0604020202020204" pitchFamily="34" charset="0"/>
                <a:cs typeface="Arial" panose="020B0604020202020204" pitchFamily="34" charset="0"/>
              </a:rPr>
              <a:t>n December 2018.</a:t>
            </a:r>
            <a:endParaRPr lang="es-CR"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1177628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65909" y="374362"/>
            <a:ext cx="10515600" cy="1325563"/>
          </a:xfrm>
        </p:spPr>
        <p:txBody>
          <a:bodyPr/>
          <a:lstStyle/>
          <a:p>
            <a:r>
              <a:rPr lang="es-CR" b="1" smtClean="0">
                <a:latin typeface="Arial" panose="020B0604020202020204" pitchFamily="34" charset="0"/>
                <a:cs typeface="Arial" panose="020B0604020202020204" pitchFamily="34" charset="0"/>
              </a:rPr>
              <a:t>ILO Legal Framework</a:t>
            </a:r>
            <a:endParaRPr lang="es-CR"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1120000" y="1690688"/>
            <a:ext cx="10233800" cy="4351338"/>
          </a:xfrm>
        </p:spPr>
        <p:txBody>
          <a:bodyPr>
            <a:normAutofit/>
          </a:bodyPr>
          <a:lstStyle/>
          <a:p>
            <a:r>
              <a:rPr lang="es-CR" smtClean="0">
                <a:latin typeface="Arial" panose="020B0604020202020204" pitchFamily="34" charset="0"/>
                <a:cs typeface="Arial" panose="020B0604020202020204" pitchFamily="34" charset="0"/>
              </a:rPr>
              <a:t>In principle, international </a:t>
            </a:r>
            <a:r>
              <a:rPr lang="es-CR" smtClean="0">
                <a:latin typeface="Arial" panose="020B0604020202020204" pitchFamily="34" charset="0"/>
                <a:cs typeface="Arial" panose="020B0604020202020204" pitchFamily="34" charset="0"/>
              </a:rPr>
              <a:t>labour </a:t>
            </a:r>
            <a:r>
              <a:rPr lang="es-CR" smtClean="0">
                <a:latin typeface="Arial" panose="020B0604020202020204" pitchFamily="34" charset="0"/>
                <a:cs typeface="Arial" panose="020B0604020202020204" pitchFamily="34" charset="0"/>
              </a:rPr>
              <a:t>standards apply to every worker, regardless of his/her nationality or migratory status (except where expressly stipulated otherwise).</a:t>
            </a:r>
            <a:endParaRPr lang="es-CR" dirty="0" smtClean="0">
              <a:latin typeface="Arial" panose="020B0604020202020204" pitchFamily="34" charset="0"/>
              <a:cs typeface="Arial" panose="020B0604020202020204" pitchFamily="34" charset="0"/>
            </a:endParaRPr>
          </a:p>
          <a:p>
            <a:pPr algn="just"/>
            <a:endParaRPr lang="es-CR" sz="2000" dirty="0" smtClean="0">
              <a:latin typeface="Arial" panose="020B0604020202020204" pitchFamily="34" charset="0"/>
              <a:cs typeface="Arial" panose="020B0604020202020204" pitchFamily="34" charset="0"/>
            </a:endParaRPr>
          </a:p>
          <a:p>
            <a:r>
              <a:rPr lang="es-CR" smtClean="0">
                <a:latin typeface="Arial" panose="020B0604020202020204" pitchFamily="34" charset="0"/>
                <a:cs typeface="Arial" panose="020B0604020202020204" pitchFamily="34" charset="0"/>
              </a:rPr>
              <a:t>There exist standards that apply specifically to migrant workers.</a:t>
            </a:r>
            <a:endParaRPr lang="es-CR" dirty="0" smtClean="0">
              <a:latin typeface="Arial" panose="020B0604020202020204" pitchFamily="34" charset="0"/>
              <a:cs typeface="Arial" panose="020B0604020202020204" pitchFamily="34" charset="0"/>
            </a:endParaRPr>
          </a:p>
          <a:p>
            <a:pPr algn="just"/>
            <a:endParaRPr lang="es-CR" sz="2000" dirty="0" smtClean="0">
              <a:latin typeface="Arial" panose="020B0604020202020204" pitchFamily="34" charset="0"/>
              <a:cs typeface="Arial" panose="020B0604020202020204" pitchFamily="34" charset="0"/>
            </a:endParaRPr>
          </a:p>
          <a:p>
            <a:r>
              <a:rPr lang="es-CR" smtClean="0">
                <a:latin typeface="Arial" panose="020B0604020202020204" pitchFamily="34" charset="0"/>
                <a:cs typeface="Arial" panose="020B0604020202020204" pitchFamily="34" charset="0"/>
              </a:rPr>
              <a:t>The ILO acknowledges each State’s authority to regulate access to its territory and domestic </a:t>
            </a:r>
            <a:r>
              <a:rPr lang="es-CR" smtClean="0">
                <a:latin typeface="Arial" panose="020B0604020202020204" pitchFamily="34" charset="0"/>
                <a:cs typeface="Arial" panose="020B0604020202020204" pitchFamily="34" charset="0"/>
              </a:rPr>
              <a:t>labour </a:t>
            </a:r>
            <a:r>
              <a:rPr lang="es-CR" smtClean="0">
                <a:latin typeface="Arial" panose="020B0604020202020204" pitchFamily="34" charset="0"/>
                <a:cs typeface="Arial" panose="020B0604020202020204" pitchFamily="34" charset="0"/>
              </a:rPr>
              <a:t>market.</a:t>
            </a:r>
            <a:endParaRPr lang="es-CR"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784754266"/>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CR" b="1" smtClean="0">
                <a:latin typeface="Arial" panose="020B0604020202020204" pitchFamily="34" charset="0"/>
                <a:cs typeface="Arial" panose="020B0604020202020204" pitchFamily="34" charset="0"/>
              </a:rPr>
              <a:t>Fundamental ILO Conventions</a:t>
            </a:r>
            <a:endParaRPr lang="es-CR"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38200" y="1668607"/>
            <a:ext cx="10515600" cy="4351338"/>
          </a:xfrm>
        </p:spPr>
        <p:txBody>
          <a:bodyPr>
            <a:normAutofit fontScale="92500"/>
          </a:bodyPr>
          <a:lstStyle/>
          <a:p>
            <a:r>
              <a:rPr lang="en-US" sz="2400" smtClean="0">
                <a:latin typeface="Arial" panose="020B0604020202020204" pitchFamily="34" charset="0"/>
                <a:cs typeface="Arial" panose="020B0604020202020204" pitchFamily="34" charset="0"/>
              </a:rPr>
              <a:t>Freedom of Association and Protection of the Right to Organise Convention </a:t>
            </a:r>
            <a:br>
              <a:rPr lang="en-US" sz="2400" smtClean="0">
                <a:latin typeface="Arial" panose="020B0604020202020204" pitchFamily="34" charset="0"/>
                <a:cs typeface="Arial" panose="020B0604020202020204" pitchFamily="34" charset="0"/>
              </a:rPr>
            </a:br>
            <a:r>
              <a:rPr lang="en-US" sz="2400" smtClean="0">
                <a:latin typeface="Arial" panose="020B0604020202020204" pitchFamily="34" charset="0"/>
                <a:cs typeface="Arial" panose="020B0604020202020204" pitchFamily="34" charset="0"/>
              </a:rPr>
              <a:t>(No. 87; 1948)</a:t>
            </a:r>
            <a:endParaRPr lang="es-CR" sz="2400" smtClean="0">
              <a:latin typeface="Arial" panose="020B0604020202020204" pitchFamily="34" charset="0"/>
              <a:cs typeface="Arial" panose="020B0604020202020204" pitchFamily="34" charset="0"/>
            </a:endParaRPr>
          </a:p>
          <a:p>
            <a:r>
              <a:rPr lang="en-US" sz="2400" smtClean="0">
                <a:latin typeface="Arial" panose="020B0604020202020204" pitchFamily="34" charset="0"/>
                <a:cs typeface="Arial" panose="020B0604020202020204" pitchFamily="34" charset="0"/>
              </a:rPr>
              <a:t>Right to Organise and Collective Bargaining Convention (No. 98; 1949)</a:t>
            </a:r>
            <a:endParaRPr lang="es-CR" sz="2400" smtClean="0">
              <a:latin typeface="Arial" panose="020B0604020202020204" pitchFamily="34" charset="0"/>
              <a:cs typeface="Arial" panose="020B0604020202020204" pitchFamily="34" charset="0"/>
            </a:endParaRPr>
          </a:p>
          <a:p>
            <a:r>
              <a:rPr lang="en-US" sz="2400" smtClean="0">
                <a:latin typeface="Arial" panose="020B0604020202020204" pitchFamily="34" charset="0"/>
                <a:cs typeface="Arial" panose="020B0604020202020204" pitchFamily="34" charset="0"/>
              </a:rPr>
              <a:t>Convention concerning Forced or Compulsory Labour (No. 29; 1930)</a:t>
            </a:r>
            <a:endParaRPr lang="es-CR" sz="2400" smtClean="0">
              <a:latin typeface="Arial" panose="020B0604020202020204" pitchFamily="34" charset="0"/>
              <a:cs typeface="Arial" panose="020B0604020202020204" pitchFamily="34" charset="0"/>
            </a:endParaRPr>
          </a:p>
          <a:p>
            <a:r>
              <a:rPr lang="es-CR" sz="2400" smtClean="0">
                <a:latin typeface="Arial" panose="020B0604020202020204" pitchFamily="34" charset="0"/>
                <a:cs typeface="Arial" panose="020B0604020202020204" pitchFamily="34" charset="0"/>
              </a:rPr>
              <a:t>Abolition of Forced Labour Convention (No. 105; 1957)</a:t>
            </a:r>
          </a:p>
          <a:p>
            <a:r>
              <a:rPr lang="es-CR" sz="2400" smtClean="0">
                <a:latin typeface="Arial" panose="020B0604020202020204" pitchFamily="34" charset="0"/>
                <a:cs typeface="Arial" panose="020B0604020202020204" pitchFamily="34" charset="0"/>
              </a:rPr>
              <a:t>Minimum Age Convention (No. 138; 1973)</a:t>
            </a:r>
          </a:p>
          <a:p>
            <a:r>
              <a:rPr lang="en-US" sz="2400" smtClean="0">
                <a:latin typeface="Arial" panose="020B0604020202020204" pitchFamily="34" charset="0"/>
                <a:cs typeface="Arial" panose="020B0604020202020204" pitchFamily="34" charset="0"/>
              </a:rPr>
              <a:t>Convention concerning the Prohibition and Immediate Action for the Elimination of the Worst Forms of Child Labour (No. 182; 1999)</a:t>
            </a:r>
            <a:endParaRPr lang="es-CR" sz="2400" smtClean="0">
              <a:latin typeface="Arial" panose="020B0604020202020204" pitchFamily="34" charset="0"/>
              <a:cs typeface="Arial" panose="020B0604020202020204" pitchFamily="34" charset="0"/>
            </a:endParaRPr>
          </a:p>
          <a:p>
            <a:r>
              <a:rPr lang="es-CR" sz="2400" smtClean="0">
                <a:latin typeface="Arial" panose="020B0604020202020204" pitchFamily="34" charset="0"/>
                <a:cs typeface="Arial" panose="020B0604020202020204" pitchFamily="34" charset="0"/>
              </a:rPr>
              <a:t>Convention concerning Equal Remuneration (No. 100; 1951)</a:t>
            </a:r>
          </a:p>
          <a:p>
            <a:r>
              <a:rPr lang="en-US" sz="2400" smtClean="0">
                <a:latin typeface="Arial" panose="020B0604020202020204" pitchFamily="34" charset="0"/>
                <a:cs typeface="Arial" panose="020B0604020202020204" pitchFamily="34" charset="0"/>
              </a:rPr>
              <a:t>Convention concerning Discrimination in Respect of Employment and Occupation</a:t>
            </a:r>
            <a:r>
              <a:rPr lang="es-CR" sz="2400" smtClean="0">
                <a:latin typeface="Arial" panose="020B0604020202020204" pitchFamily="34" charset="0"/>
                <a:cs typeface="Arial" panose="020B0604020202020204" pitchFamily="34" charset="0"/>
              </a:rPr>
              <a:t> (No. 111; 1958)</a:t>
            </a:r>
            <a:endParaRPr lang="es-CR"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xmlns="" val="3540111410"/>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CR" sz="3600" b="1" smtClean="0">
                <a:latin typeface="Arial" panose="020B0604020202020204" pitchFamily="34" charset="0"/>
                <a:cs typeface="Arial" panose="020B0604020202020204" pitchFamily="34" charset="0"/>
              </a:rPr>
              <a:t>ILO Instruments that Are Specifically Applicable to Migrant Workers</a:t>
            </a:r>
            <a:endParaRPr lang="es-CR" sz="3600" b="1"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lnSpcReduction="10000"/>
          </a:bodyPr>
          <a:lstStyle/>
          <a:p>
            <a:r>
              <a:rPr lang="es-CR" smtClean="0">
                <a:latin typeface="Arial" panose="020B0604020202020204" pitchFamily="34" charset="0"/>
                <a:cs typeface="Arial" panose="020B0604020202020204" pitchFamily="34" charset="0"/>
              </a:rPr>
              <a:t>Migration for Employment Convention (No. 97; 1949, as amended), and the Migration for Employment Recommendation (No. 86; 1949, as amended)</a:t>
            </a:r>
            <a:endParaRPr lang="es-CR" smtClean="0">
              <a:solidFill>
                <a:schemeClr val="tx1"/>
              </a:solidFill>
              <a:latin typeface="Arial" panose="020B0604020202020204" pitchFamily="34" charset="0"/>
              <a:cs typeface="Arial" panose="020B0604020202020204" pitchFamily="34" charset="0"/>
            </a:endParaRPr>
          </a:p>
          <a:p>
            <a:r>
              <a:rPr lang="es-CR" smtClean="0">
                <a:latin typeface="Arial" panose="020B0604020202020204" pitchFamily="34" charset="0"/>
                <a:cs typeface="Arial" panose="020B0604020202020204" pitchFamily="34" charset="0"/>
              </a:rPr>
              <a:t>Migrant Workers (Supplementary Provisions) Convention </a:t>
            </a:r>
            <a:br>
              <a:rPr lang="es-CR" smtClean="0">
                <a:latin typeface="Arial" panose="020B0604020202020204" pitchFamily="34" charset="0"/>
                <a:cs typeface="Arial" panose="020B0604020202020204" pitchFamily="34" charset="0"/>
              </a:rPr>
            </a:br>
            <a:r>
              <a:rPr lang="es-CR" smtClean="0">
                <a:latin typeface="Arial" panose="020B0604020202020204" pitchFamily="34" charset="0"/>
                <a:cs typeface="Arial" panose="020B0604020202020204" pitchFamily="34" charset="0"/>
              </a:rPr>
              <a:t>(No. 143; 1975), and the Migrant Workers Recommendation (No. 151; 1975)</a:t>
            </a:r>
            <a:endParaRPr lang="es-CR" smtClean="0">
              <a:solidFill>
                <a:schemeClr val="tx1"/>
              </a:solidFill>
              <a:latin typeface="Arial" panose="020B0604020202020204" pitchFamily="34" charset="0"/>
              <a:cs typeface="Arial" panose="020B0604020202020204" pitchFamily="34" charset="0"/>
            </a:endParaRPr>
          </a:p>
          <a:p>
            <a:r>
              <a:rPr lang="en-US" smtClean="0">
                <a:latin typeface="Arial" panose="020B0604020202020204" pitchFamily="34" charset="0"/>
                <a:cs typeface="Arial" panose="020B0604020202020204" pitchFamily="34" charset="0"/>
              </a:rPr>
              <a:t>Convention on Private Employment Agencies (No. 181; 1997)</a:t>
            </a:r>
            <a:endParaRPr lang="es-CR" smtClean="0">
              <a:solidFill>
                <a:schemeClr val="tx1"/>
              </a:solidFill>
              <a:latin typeface="Arial" panose="020B0604020202020204" pitchFamily="34" charset="0"/>
              <a:cs typeface="Arial" panose="020B0604020202020204" pitchFamily="34" charset="0"/>
            </a:endParaRPr>
          </a:p>
          <a:p>
            <a:r>
              <a:rPr lang="es-CR" smtClean="0">
                <a:latin typeface="Arial" panose="020B0604020202020204" pitchFamily="34" charset="0"/>
                <a:cs typeface="Arial" panose="020B0604020202020204" pitchFamily="34" charset="0"/>
              </a:rPr>
              <a:t>Domestic Workers Convention (No. 189; 2011), and the Domestic Workers Recommendation (No. 201; 2011)</a:t>
            </a:r>
            <a:endParaRPr lang="es-CR" smtClean="0">
              <a:solidFill>
                <a:schemeClr val="tx1"/>
              </a:solidFill>
              <a:latin typeface="Arial" panose="020B0604020202020204" pitchFamily="34" charset="0"/>
              <a:cs typeface="Arial" panose="020B0604020202020204" pitchFamily="34" charset="0"/>
            </a:endParaRPr>
          </a:p>
          <a:p>
            <a:r>
              <a:rPr lang="es-CR" smtClean="0">
                <a:latin typeface="Arial" panose="020B0604020202020204" pitchFamily="34" charset="0"/>
                <a:cs typeface="Arial" panose="020B0604020202020204" pitchFamily="34" charset="0"/>
              </a:rPr>
              <a:t>ILO </a:t>
            </a:r>
            <a:r>
              <a:rPr lang="es-CR" smtClean="0">
                <a:latin typeface="Arial" panose="020B0604020202020204" pitchFamily="34" charset="0"/>
                <a:cs typeface="Arial" panose="020B0604020202020204" pitchFamily="34" charset="0"/>
              </a:rPr>
              <a:t>Multilateral </a:t>
            </a:r>
            <a:r>
              <a:rPr lang="es-CR" smtClean="0">
                <a:latin typeface="Arial" panose="020B0604020202020204" pitchFamily="34" charset="0"/>
                <a:cs typeface="Arial" panose="020B0604020202020204" pitchFamily="34" charset="0"/>
              </a:rPr>
              <a:t>Framework on Labour Migration</a:t>
            </a:r>
            <a:endParaRPr lang="es-CR" dirty="0" smtClean="0">
              <a:solidFill>
                <a:schemeClr val="tx1"/>
              </a:solidFill>
              <a:latin typeface="Arial" panose="020B0604020202020204" pitchFamily="34" charset="0"/>
              <a:cs typeface="Arial" panose="020B0604020202020204" pitchFamily="34" charset="0"/>
            </a:endParaRPr>
          </a:p>
          <a:p>
            <a:pPr algn="just"/>
            <a:endParaRPr lang="fr-HT" dirty="0">
              <a:solidFill>
                <a:schemeClr val="tx1"/>
              </a:solidFill>
            </a:endParaRPr>
          </a:p>
        </p:txBody>
      </p:sp>
    </p:spTree>
    <p:extLst>
      <p:ext uri="{BB962C8B-B14F-4D97-AF65-F5344CB8AC3E}">
        <p14:creationId xmlns:p14="http://schemas.microsoft.com/office/powerpoint/2010/main" xmlns="" val="33644856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n-US" sz="3600" b="1" smtClean="0">
                <a:latin typeface="Arial" panose="020B0604020202020204" pitchFamily="34" charset="0"/>
                <a:cs typeface="Arial" panose="020B0604020202020204" pitchFamily="34" charset="0"/>
              </a:rPr>
              <a:t>Rights of Migrant Workers</a:t>
            </a:r>
            <a:br>
              <a:rPr lang="en-US" sz="3600" b="1" smtClean="0">
                <a:latin typeface="Arial" panose="020B0604020202020204" pitchFamily="34" charset="0"/>
                <a:cs typeface="Arial" panose="020B0604020202020204" pitchFamily="34" charset="0"/>
              </a:rPr>
            </a:br>
            <a:r>
              <a:rPr lang="en-US" sz="3600" b="1" smtClean="0">
                <a:latin typeface="Arial" panose="020B0604020202020204" pitchFamily="34" charset="0"/>
                <a:cs typeface="Arial" panose="020B0604020202020204" pitchFamily="34" charset="0"/>
              </a:rPr>
              <a:t>(UN Convention)</a:t>
            </a:r>
            <a:endParaRPr lang="es-CR" sz="3600" b="1" dirty="0">
              <a:solidFill>
                <a:schemeClr val="tx1"/>
              </a:solidFill>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p:txBody>
          <a:bodyPr>
            <a:normAutofit lnSpcReduction="10000"/>
          </a:bodyPr>
          <a:lstStyle/>
          <a:p>
            <a:pPr lvl="1">
              <a:buClr>
                <a:schemeClr val="tx1">
                  <a:lumMod val="65000"/>
                  <a:lumOff val="35000"/>
                </a:schemeClr>
              </a:buClr>
              <a:buFont typeface="Wingdings" panose="05000000000000000000" pitchFamily="2" charset="2"/>
              <a:buChar char="§"/>
            </a:pPr>
            <a:r>
              <a:rPr lang="es-CR" smtClean="0">
                <a:latin typeface="Arial" panose="020B0604020202020204" pitchFamily="34" charset="0"/>
                <a:cs typeface="Arial" panose="020B0604020202020204" pitchFamily="34" charset="0"/>
              </a:rPr>
              <a:t>Right to non-discrimination.</a:t>
            </a:r>
            <a:endParaRPr lang="es-CR" dirty="0" smtClean="0">
              <a:latin typeface="Arial" panose="020B0604020202020204" pitchFamily="34" charset="0"/>
              <a:cs typeface="Arial" panose="020B0604020202020204" pitchFamily="34" charset="0"/>
            </a:endParaRPr>
          </a:p>
          <a:p>
            <a:pPr lvl="1">
              <a:buClr>
                <a:schemeClr val="tx1">
                  <a:lumMod val="65000"/>
                  <a:lumOff val="35000"/>
                </a:schemeClr>
              </a:buClr>
              <a:buFont typeface="Wingdings" panose="05000000000000000000" pitchFamily="2" charset="2"/>
              <a:buChar char="§"/>
            </a:pPr>
            <a:r>
              <a:rPr lang="es-CR" smtClean="0">
                <a:latin typeface="Arial" panose="020B0604020202020204" pitchFamily="34" charset="0"/>
                <a:cs typeface="Arial" panose="020B0604020202020204" pitchFamily="34" charset="0"/>
              </a:rPr>
              <a:t>Right to freely leave any State and their country </a:t>
            </a:r>
            <a:br>
              <a:rPr lang="es-CR" smtClean="0">
                <a:latin typeface="Arial" panose="020B0604020202020204" pitchFamily="34" charset="0"/>
                <a:cs typeface="Arial" panose="020B0604020202020204" pitchFamily="34" charset="0"/>
              </a:rPr>
            </a:br>
            <a:r>
              <a:rPr lang="es-CR" smtClean="0">
                <a:latin typeface="Arial" panose="020B0604020202020204" pitchFamily="34" charset="0"/>
                <a:cs typeface="Arial" panose="020B0604020202020204" pitchFamily="34" charset="0"/>
              </a:rPr>
              <a:t>of origin.</a:t>
            </a:r>
          </a:p>
          <a:p>
            <a:pPr lvl="1">
              <a:buClr>
                <a:schemeClr val="tx1">
                  <a:lumMod val="65000"/>
                  <a:lumOff val="35000"/>
                </a:schemeClr>
              </a:buClr>
              <a:buFont typeface="Wingdings" panose="05000000000000000000" pitchFamily="2" charset="2"/>
              <a:buChar char="§"/>
            </a:pPr>
            <a:r>
              <a:rPr lang="es-CR" smtClean="0">
                <a:latin typeface="Arial" panose="020B0604020202020204" pitchFamily="34" charset="0"/>
                <a:cs typeface="Arial" panose="020B0604020202020204" pitchFamily="34" charset="0"/>
              </a:rPr>
              <a:t>Right to return to their country of origin.</a:t>
            </a:r>
          </a:p>
          <a:p>
            <a:pPr lvl="1">
              <a:buClr>
                <a:schemeClr val="tx1">
                  <a:lumMod val="65000"/>
                  <a:lumOff val="35000"/>
                </a:schemeClr>
              </a:buClr>
              <a:buFont typeface="Wingdings" panose="05000000000000000000" pitchFamily="2" charset="2"/>
              <a:buChar char="§"/>
            </a:pPr>
            <a:r>
              <a:rPr lang="es-CR" smtClean="0">
                <a:latin typeface="Arial" panose="020B0604020202020204" pitchFamily="34" charset="0"/>
                <a:cs typeface="Arial" panose="020B0604020202020204" pitchFamily="34" charset="0"/>
              </a:rPr>
              <a:t>Right to </a:t>
            </a:r>
            <a:r>
              <a:rPr lang="es-CR" smtClean="0">
                <a:latin typeface="Arial" panose="020B0604020202020204" pitchFamily="34" charset="0"/>
                <a:cs typeface="Arial" panose="020B0604020202020204" pitchFamily="34" charset="0"/>
              </a:rPr>
              <a:t>life</a:t>
            </a:r>
            <a:r>
              <a:rPr lang="es-CR" smtClean="0">
                <a:latin typeface="Arial" panose="020B0604020202020204" pitchFamily="34" charset="0"/>
                <a:cs typeface="Arial" panose="020B0604020202020204" pitchFamily="34" charset="0"/>
              </a:rPr>
              <a:t>.</a:t>
            </a:r>
          </a:p>
          <a:p>
            <a:pPr lvl="1">
              <a:buClr>
                <a:schemeClr val="tx1">
                  <a:lumMod val="65000"/>
                  <a:lumOff val="35000"/>
                </a:schemeClr>
              </a:buClr>
              <a:buFont typeface="Wingdings" panose="05000000000000000000" pitchFamily="2" charset="2"/>
              <a:buChar char="§"/>
            </a:pPr>
            <a:r>
              <a:rPr lang="es-CR" smtClean="0">
                <a:latin typeface="Arial" panose="020B0604020202020204" pitchFamily="34" charset="0"/>
                <a:cs typeface="Arial" panose="020B0604020202020204" pitchFamily="34" charset="0"/>
              </a:rPr>
              <a:t>Right to not be subjected to torture nor cruel, inhuman, or degrading treatment or punishment</a:t>
            </a:r>
          </a:p>
          <a:p>
            <a:pPr lvl="1">
              <a:buClr>
                <a:schemeClr val="tx1">
                  <a:lumMod val="65000"/>
                  <a:lumOff val="35000"/>
                </a:schemeClr>
              </a:buClr>
              <a:buFont typeface="Wingdings" panose="05000000000000000000" pitchFamily="2" charset="2"/>
              <a:buChar char="§"/>
            </a:pPr>
            <a:r>
              <a:rPr lang="es-CR" smtClean="0">
                <a:latin typeface="Arial" panose="020B0604020202020204" pitchFamily="34" charset="0"/>
                <a:cs typeface="Arial" panose="020B0604020202020204" pitchFamily="34" charset="0"/>
              </a:rPr>
              <a:t>Right to not be subjected to slavery nor servitude.</a:t>
            </a:r>
          </a:p>
          <a:p>
            <a:pPr lvl="1">
              <a:buClr>
                <a:schemeClr val="tx1">
                  <a:lumMod val="65000"/>
                  <a:lumOff val="35000"/>
                </a:schemeClr>
              </a:buClr>
              <a:buFont typeface="Wingdings" panose="05000000000000000000" pitchFamily="2" charset="2"/>
              <a:buChar char="§"/>
            </a:pPr>
            <a:r>
              <a:rPr lang="es-CR" smtClean="0">
                <a:latin typeface="Arial" panose="020B0604020202020204" pitchFamily="34" charset="0"/>
                <a:cs typeface="Arial" panose="020B0604020202020204" pitchFamily="34" charset="0"/>
              </a:rPr>
              <a:t>Right to freedom of thought, conscience, and religion.</a:t>
            </a:r>
          </a:p>
          <a:p>
            <a:pPr lvl="1">
              <a:buClr>
                <a:schemeClr val="tx1">
                  <a:lumMod val="65000"/>
                  <a:lumOff val="35000"/>
                </a:schemeClr>
              </a:buClr>
              <a:buFont typeface="Wingdings" panose="05000000000000000000" pitchFamily="2" charset="2"/>
              <a:buChar char="§"/>
            </a:pPr>
            <a:r>
              <a:rPr lang="es-CR" smtClean="0">
                <a:latin typeface="Arial" panose="020B0604020202020204" pitchFamily="34" charset="0"/>
                <a:cs typeface="Arial" panose="020B0604020202020204" pitchFamily="34" charset="0"/>
              </a:rPr>
              <a:t>Right to freedom of expression and having their own opinions.</a:t>
            </a:r>
          </a:p>
          <a:p>
            <a:pPr lvl="1">
              <a:buClr>
                <a:schemeClr val="tx1">
                  <a:lumMod val="65000"/>
                  <a:lumOff val="35000"/>
                </a:schemeClr>
              </a:buClr>
              <a:buFont typeface="Wingdings" panose="05000000000000000000" pitchFamily="2" charset="2"/>
              <a:buChar char="§"/>
            </a:pPr>
            <a:r>
              <a:rPr lang="es-CR" smtClean="0">
                <a:latin typeface="Arial" panose="020B0604020202020204" pitchFamily="34" charset="0"/>
                <a:cs typeface="Arial" panose="020B0604020202020204" pitchFamily="34" charset="0"/>
              </a:rPr>
              <a:t>Right to not suffer intromission in their private life, family, and home.</a:t>
            </a:r>
          </a:p>
          <a:p>
            <a:pPr lvl="1">
              <a:buClr>
                <a:schemeClr val="tx1">
                  <a:lumMod val="65000"/>
                  <a:lumOff val="35000"/>
                </a:schemeClr>
              </a:buClr>
              <a:buFont typeface="Wingdings" panose="05000000000000000000" pitchFamily="2" charset="2"/>
              <a:buChar char="§"/>
            </a:pPr>
            <a:r>
              <a:rPr lang="es-CR" smtClean="0">
                <a:latin typeface="Arial" panose="020B0604020202020204" pitchFamily="34" charset="0"/>
                <a:cs typeface="Arial" panose="020B0604020202020204" pitchFamily="34" charset="0"/>
              </a:rPr>
              <a:t>Right to own property.</a:t>
            </a:r>
            <a:endParaRPr lang="es-CR" dirty="0" smtClean="0">
              <a:latin typeface="Arial" panose="020B0604020202020204" pitchFamily="34" charset="0"/>
              <a:cs typeface="Arial" panose="020B0604020202020204" pitchFamily="34" charset="0"/>
            </a:endParaRPr>
          </a:p>
          <a:p>
            <a:pPr lvl="1">
              <a:buClr>
                <a:schemeClr val="tx1">
                  <a:lumMod val="65000"/>
                  <a:lumOff val="35000"/>
                </a:schemeClr>
              </a:buClr>
              <a:buFont typeface="Wingdings" panose="05000000000000000000" pitchFamily="2" charset="2"/>
              <a:buChar char="§"/>
            </a:pPr>
            <a:endParaRPr lang="es-CR" dirty="0"/>
          </a:p>
        </p:txBody>
      </p:sp>
      <p:pic>
        <p:nvPicPr>
          <p:cNvPr id="4" name="Imagen 3"/>
          <p:cNvPicPr>
            <a:picLocks noChangeAspect="1"/>
          </p:cNvPicPr>
          <p:nvPr/>
        </p:nvPicPr>
        <p:blipFill>
          <a:blip r:embed="rId2" cstate="print"/>
          <a:stretch>
            <a:fillRect/>
          </a:stretch>
        </p:blipFill>
        <p:spPr>
          <a:xfrm>
            <a:off x="9009529" y="1006763"/>
            <a:ext cx="3182471" cy="2043953"/>
          </a:xfrm>
          <a:prstGeom prst="rect">
            <a:avLst/>
          </a:prstGeom>
        </p:spPr>
      </p:pic>
    </p:spTree>
    <p:extLst>
      <p:ext uri="{BB962C8B-B14F-4D97-AF65-F5344CB8AC3E}">
        <p14:creationId xmlns:p14="http://schemas.microsoft.com/office/powerpoint/2010/main" xmlns="" val="30332756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en-US" sz="3600" b="1" smtClean="0">
                <a:latin typeface="Arial" panose="020B0604020202020204" pitchFamily="34" charset="0"/>
                <a:cs typeface="Arial" panose="020B0604020202020204" pitchFamily="34" charset="0"/>
              </a:rPr>
              <a:t>Rights of Migrant Workers</a:t>
            </a:r>
            <a:br>
              <a:rPr lang="en-US" sz="3600" b="1" smtClean="0">
                <a:latin typeface="Arial" panose="020B0604020202020204" pitchFamily="34" charset="0"/>
                <a:cs typeface="Arial" panose="020B0604020202020204" pitchFamily="34" charset="0"/>
              </a:rPr>
            </a:br>
            <a:r>
              <a:rPr lang="en-US" sz="3600" b="1" smtClean="0">
                <a:latin typeface="Arial" panose="020B0604020202020204" pitchFamily="34" charset="0"/>
                <a:cs typeface="Arial" panose="020B0604020202020204" pitchFamily="34" charset="0"/>
              </a:rPr>
              <a:t>(UN Convention)</a:t>
            </a:r>
            <a:endParaRPr lang="es-CR" sz="36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750546" y="1690688"/>
            <a:ext cx="10233800" cy="4573015"/>
          </a:xfrm>
        </p:spPr>
        <p:txBody>
          <a:bodyPr>
            <a:normAutofit/>
          </a:bodyPr>
          <a:lstStyle/>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liberty and personal security, to protection against </a:t>
            </a:r>
            <a:br>
              <a:rPr lang="es-CR" sz="2200" smtClean="0">
                <a:latin typeface="Arial" panose="020B0604020202020204" pitchFamily="34" charset="0"/>
                <a:cs typeface="Arial" panose="020B0604020202020204" pitchFamily="34" charset="0"/>
              </a:rPr>
            </a:br>
            <a:r>
              <a:rPr lang="es-CR" sz="2200" smtClean="0">
                <a:latin typeface="Arial" panose="020B0604020202020204" pitchFamily="34" charset="0"/>
                <a:cs typeface="Arial" panose="020B0604020202020204" pitchFamily="34" charset="0"/>
              </a:rPr>
              <a:t>arbitrary detention, to have their consular representatives </a:t>
            </a:r>
            <a:br>
              <a:rPr lang="es-CR" sz="2200" smtClean="0">
                <a:latin typeface="Arial" panose="020B0604020202020204" pitchFamily="34" charset="0"/>
                <a:cs typeface="Arial" panose="020B0604020202020204" pitchFamily="34" charset="0"/>
              </a:rPr>
            </a:br>
            <a:r>
              <a:rPr lang="es-CR" sz="2200" smtClean="0">
                <a:latin typeface="Arial" panose="020B0604020202020204" pitchFamily="34" charset="0"/>
                <a:cs typeface="Arial" panose="020B0604020202020204" pitchFamily="34" charset="0"/>
              </a:rPr>
              <a:t>informed of their detention, and to contact them and request </a:t>
            </a:r>
            <a:br>
              <a:rPr lang="es-CR" sz="2200" smtClean="0">
                <a:latin typeface="Arial" panose="020B0604020202020204" pitchFamily="34" charset="0"/>
                <a:cs typeface="Arial" panose="020B0604020202020204" pitchFamily="34" charset="0"/>
              </a:rPr>
            </a:br>
            <a:r>
              <a:rPr lang="es-CR" sz="2200" smtClean="0">
                <a:latin typeface="Arial" panose="020B0604020202020204" pitchFamily="34" charset="0"/>
                <a:cs typeface="Arial" panose="020B0604020202020204" pitchFamily="34" charset="0"/>
              </a:rPr>
              <a:t>their services.</a:t>
            </a:r>
          </a:p>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dignified treatment if incarcerated.</a:t>
            </a:r>
          </a:p>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of access to justice and due process.</a:t>
            </a:r>
          </a:p>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not be detained or denied residency authorization in the event </a:t>
            </a:r>
            <a:br>
              <a:rPr lang="es-CR" sz="2200" smtClean="0">
                <a:latin typeface="Arial" panose="020B0604020202020204" pitchFamily="34" charset="0"/>
                <a:cs typeface="Arial" panose="020B0604020202020204" pitchFamily="34" charset="0"/>
              </a:rPr>
            </a:br>
            <a:r>
              <a:rPr lang="es-CR" sz="2200" smtClean="0">
                <a:latin typeface="Arial" panose="020B0604020202020204" pitchFamily="34" charset="0"/>
                <a:cs typeface="Arial" panose="020B0604020202020204" pitchFamily="34" charset="0"/>
              </a:rPr>
              <a:t>of contractual non-compliance.</a:t>
            </a:r>
          </a:p>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protection against confiscation of personal documents, such as their passport.</a:t>
            </a:r>
          </a:p>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protection against collective expulsions.</a:t>
            </a:r>
            <a:endParaRPr lang="es-CR" sz="2200" dirty="0" smtClean="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cstate="print"/>
          <a:stretch>
            <a:fillRect/>
          </a:stretch>
        </p:blipFill>
        <p:spPr>
          <a:xfrm>
            <a:off x="8996082" y="1069243"/>
            <a:ext cx="3195918" cy="2043953"/>
          </a:xfrm>
          <a:prstGeom prst="rect">
            <a:avLst/>
          </a:prstGeom>
        </p:spPr>
      </p:pic>
    </p:spTree>
    <p:extLst>
      <p:ext uri="{BB962C8B-B14F-4D97-AF65-F5344CB8AC3E}">
        <p14:creationId xmlns:p14="http://schemas.microsoft.com/office/powerpoint/2010/main" xmlns="" val="7166230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8200" y="405466"/>
            <a:ext cx="10515600" cy="1325563"/>
          </a:xfrm>
        </p:spPr>
        <p:txBody>
          <a:bodyPr>
            <a:noAutofit/>
          </a:bodyPr>
          <a:lstStyle/>
          <a:p>
            <a:r>
              <a:rPr lang="en-US" sz="3600" b="1" smtClean="0">
                <a:latin typeface="Arial" panose="020B0604020202020204" pitchFamily="34" charset="0"/>
                <a:cs typeface="Arial" panose="020B0604020202020204" pitchFamily="34" charset="0"/>
              </a:rPr>
              <a:t>Rights of Migrant Workers</a:t>
            </a:r>
            <a:br>
              <a:rPr lang="en-US" sz="3600" b="1" smtClean="0">
                <a:latin typeface="Arial" panose="020B0604020202020204" pitchFamily="34" charset="0"/>
                <a:cs typeface="Arial" panose="020B0604020202020204" pitchFamily="34" charset="0"/>
              </a:rPr>
            </a:br>
            <a:r>
              <a:rPr lang="en-US" sz="3600" b="1" smtClean="0">
                <a:latin typeface="Arial" panose="020B0604020202020204" pitchFamily="34" charset="0"/>
                <a:cs typeface="Arial" panose="020B0604020202020204" pitchFamily="34" charset="0"/>
              </a:rPr>
              <a:t>(UN Convention)</a:t>
            </a:r>
            <a:endParaRPr lang="es-CR" sz="3600" dirty="0">
              <a:latin typeface="Arial" panose="020B0604020202020204" pitchFamily="34" charset="0"/>
              <a:cs typeface="Arial" panose="020B0604020202020204" pitchFamily="34" charset="0"/>
            </a:endParaRPr>
          </a:p>
        </p:txBody>
      </p:sp>
      <p:sp>
        <p:nvSpPr>
          <p:cNvPr id="3" name="Marcador de contenido 2"/>
          <p:cNvSpPr>
            <a:spLocks noGrp="1"/>
          </p:cNvSpPr>
          <p:nvPr>
            <p:ph idx="1"/>
          </p:nvPr>
        </p:nvSpPr>
        <p:spPr>
          <a:xfrm>
            <a:off x="803609" y="1982738"/>
            <a:ext cx="10233800" cy="3909153"/>
          </a:xfrm>
        </p:spPr>
        <p:txBody>
          <a:bodyPr>
            <a:normAutofit/>
          </a:bodyPr>
          <a:lstStyle/>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request consular or diplomatic assistance </a:t>
            </a:r>
            <a:br>
              <a:rPr lang="es-CR" sz="2200" smtClean="0">
                <a:latin typeface="Arial" panose="020B0604020202020204" pitchFamily="34" charset="0"/>
                <a:cs typeface="Arial" panose="020B0604020202020204" pitchFamily="34" charset="0"/>
              </a:rPr>
            </a:br>
            <a:r>
              <a:rPr lang="es-CR" sz="2200" smtClean="0">
                <a:latin typeface="Arial" panose="020B0604020202020204" pitchFamily="34" charset="0"/>
                <a:cs typeface="Arial" panose="020B0604020202020204" pitchFamily="34" charset="0"/>
              </a:rPr>
              <a:t>from their State of origin.</a:t>
            </a:r>
          </a:p>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have their legal status acknowledged.</a:t>
            </a:r>
          </a:p>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the same working conditions as afforded </a:t>
            </a:r>
            <a:br>
              <a:rPr lang="es-CR" sz="2200" smtClean="0">
                <a:latin typeface="Arial" panose="020B0604020202020204" pitchFamily="34" charset="0"/>
                <a:cs typeface="Arial" panose="020B0604020202020204" pitchFamily="34" charset="0"/>
              </a:rPr>
            </a:br>
            <a:r>
              <a:rPr lang="es-CR" sz="2200" smtClean="0">
                <a:latin typeface="Arial" panose="020B0604020202020204" pitchFamily="34" charset="0"/>
                <a:cs typeface="Arial" panose="020B0604020202020204" pitchFamily="34" charset="0"/>
              </a:rPr>
              <a:t>to the host country nationals.</a:t>
            </a:r>
          </a:p>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organize unions and form associations.</a:t>
            </a:r>
          </a:p>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social security coverage in the same conditions </a:t>
            </a:r>
            <a:br>
              <a:rPr lang="es-CR" sz="2200" smtClean="0">
                <a:latin typeface="Arial" panose="020B0604020202020204" pitchFamily="34" charset="0"/>
                <a:cs typeface="Arial" panose="020B0604020202020204" pitchFamily="34" charset="0"/>
              </a:rPr>
            </a:br>
            <a:r>
              <a:rPr lang="es-CR" sz="2200" smtClean="0">
                <a:latin typeface="Arial" panose="020B0604020202020204" pitchFamily="34" charset="0"/>
                <a:cs typeface="Arial" panose="020B0604020202020204" pitchFamily="34" charset="0"/>
              </a:rPr>
              <a:t>as afforded to host country nationals.</a:t>
            </a:r>
          </a:p>
          <a:p>
            <a:pPr lvl="1">
              <a:buClr>
                <a:schemeClr val="tx1">
                  <a:lumMod val="65000"/>
                  <a:lumOff val="35000"/>
                </a:schemeClr>
              </a:buClr>
              <a:buFont typeface="Wingdings" panose="05000000000000000000" pitchFamily="2" charset="2"/>
              <a:buChar char="§"/>
            </a:pPr>
            <a:r>
              <a:rPr lang="es-CR" sz="2200" smtClean="0">
                <a:latin typeface="Arial" panose="020B0604020202020204" pitchFamily="34" charset="0"/>
                <a:cs typeface="Arial" panose="020B0604020202020204" pitchFamily="34" charset="0"/>
              </a:rPr>
              <a:t>Right to medical care in the event of an emergency.</a:t>
            </a:r>
            <a:endParaRPr lang="es-CR" sz="2200" dirty="0" smtClean="0">
              <a:latin typeface="Arial" panose="020B0604020202020204" pitchFamily="34" charset="0"/>
              <a:cs typeface="Arial" panose="020B0604020202020204" pitchFamily="34" charset="0"/>
            </a:endParaRPr>
          </a:p>
        </p:txBody>
      </p:sp>
      <p:pic>
        <p:nvPicPr>
          <p:cNvPr id="4" name="Imagen 3"/>
          <p:cNvPicPr>
            <a:picLocks noChangeAspect="1"/>
          </p:cNvPicPr>
          <p:nvPr/>
        </p:nvPicPr>
        <p:blipFill>
          <a:blip r:embed="rId2" cstate="print"/>
          <a:stretch>
            <a:fillRect/>
          </a:stretch>
        </p:blipFill>
        <p:spPr>
          <a:xfrm>
            <a:off x="8955740" y="1041353"/>
            <a:ext cx="3236259" cy="2043953"/>
          </a:xfrm>
          <a:prstGeom prst="rect">
            <a:avLst/>
          </a:prstGeom>
        </p:spPr>
      </p:pic>
    </p:spTree>
    <p:extLst>
      <p:ext uri="{BB962C8B-B14F-4D97-AF65-F5344CB8AC3E}">
        <p14:creationId xmlns:p14="http://schemas.microsoft.com/office/powerpoint/2010/main" xmlns="" val="1026087436"/>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488</TotalTime>
  <Words>2187</Words>
  <Application>Microsoft Office PowerPoint</Application>
  <PresentationFormat>Custom</PresentationFormat>
  <Paragraphs>433</Paragraphs>
  <Slides>37</Slides>
  <Notes>14</Notes>
  <HiddenSlides>0</HiddenSlides>
  <MMClips>0</MMClips>
  <ScaleCrop>false</ScaleCrop>
  <HeadingPairs>
    <vt:vector size="4" baseType="variant">
      <vt:variant>
        <vt:lpstr>Theme</vt:lpstr>
      </vt:variant>
      <vt:variant>
        <vt:i4>2</vt:i4>
      </vt:variant>
      <vt:variant>
        <vt:lpstr>Slide Titles</vt:lpstr>
      </vt:variant>
      <vt:variant>
        <vt:i4>37</vt:i4>
      </vt:variant>
    </vt:vector>
  </HeadingPairs>
  <TitlesOfParts>
    <vt:vector size="39" baseType="lpstr">
      <vt:lpstr>Tema de Office</vt:lpstr>
      <vt:lpstr>1_Tema de Office</vt:lpstr>
      <vt:lpstr> WORKSHOP  Building Capacities of Consular Staff for Protecting the Rights of Migrant Workers</vt:lpstr>
      <vt:lpstr>International Legal Framework</vt:lpstr>
      <vt:lpstr>ILO Legal Framework</vt:lpstr>
      <vt:lpstr>ILO Legal Framework</vt:lpstr>
      <vt:lpstr>Fundamental ILO Conventions</vt:lpstr>
      <vt:lpstr>ILO Instruments that Are Specifically Applicable to Migrant Workers</vt:lpstr>
      <vt:lpstr>Rights of Migrant Workers (UN Convention)</vt:lpstr>
      <vt:lpstr>Rights of Migrant Workers (UN Convention)</vt:lpstr>
      <vt:lpstr>Rights of Migrant Workers (UN Convention)</vt:lpstr>
      <vt:lpstr>Rights of Migrant Workers (UN Convention)</vt:lpstr>
      <vt:lpstr>UN Convention and  ILO Conventions 97 and 143</vt:lpstr>
      <vt:lpstr>UN Convention and  ILO Conventions 97 and 143</vt:lpstr>
      <vt:lpstr> </vt:lpstr>
      <vt:lpstr> </vt:lpstr>
      <vt:lpstr> Similarities between Conventions 97 and 143 </vt:lpstr>
      <vt:lpstr>Migration for Employment Convention (No. 97)</vt:lpstr>
      <vt:lpstr>Particularities of Convention No. 97</vt:lpstr>
      <vt:lpstr>Some Relevant Standards in Convention No. 97</vt:lpstr>
      <vt:lpstr> Recommendation No. 86 to Convention No. 97 </vt:lpstr>
      <vt:lpstr>Migrant Workers (Supplementary Provisions)  Convention No. 143</vt:lpstr>
      <vt:lpstr>Particularities of Convention No. 143</vt:lpstr>
      <vt:lpstr>Some Relevant Standards in Convention No. 143</vt:lpstr>
      <vt:lpstr>Some Relevant Standards in Convention No. 143</vt:lpstr>
      <vt:lpstr>Some Relevant Standards in Convention No. 143</vt:lpstr>
      <vt:lpstr>Slide 25</vt:lpstr>
      <vt:lpstr> </vt:lpstr>
      <vt:lpstr>Slide 27</vt:lpstr>
      <vt:lpstr>Slide 28</vt:lpstr>
      <vt:lpstr>Slide 29</vt:lpstr>
      <vt:lpstr>Slide 30</vt:lpstr>
      <vt:lpstr>ILO Multilateral Framework  on Labour Migration</vt:lpstr>
      <vt:lpstr>Slide 32</vt:lpstr>
      <vt:lpstr>Towards Equitable Migration</vt:lpstr>
      <vt:lpstr>Sustainable Development Goals</vt:lpstr>
      <vt:lpstr>New York Declaration for Refugees and Migrants United Nations – 19 September 2016</vt:lpstr>
      <vt:lpstr>New York Declaration for Refugees and Migrants United Nations – 19 September 2016</vt:lpstr>
      <vt:lpstr>The Two Global Compacts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AH</dc:creator>
  <cp:lastModifiedBy>Don Marcos</cp:lastModifiedBy>
  <cp:revision>100</cp:revision>
  <dcterms:created xsi:type="dcterms:W3CDTF">2017-10-13T23:28:36Z</dcterms:created>
  <dcterms:modified xsi:type="dcterms:W3CDTF">2018-04-20T04:53:57Z</dcterms:modified>
</cp:coreProperties>
</file>