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0"/>
  </p:notesMasterIdLst>
  <p:sldIdLst>
    <p:sldId id="256" r:id="rId3"/>
    <p:sldId id="294" r:id="rId4"/>
    <p:sldId id="295" r:id="rId5"/>
    <p:sldId id="296" r:id="rId6"/>
    <p:sldId id="297" r:id="rId7"/>
    <p:sldId id="298" r:id="rId8"/>
    <p:sldId id="257" r:id="rId9"/>
    <p:sldId id="258" r:id="rId10"/>
    <p:sldId id="259" r:id="rId11"/>
    <p:sldId id="260" r:id="rId12"/>
    <p:sldId id="265" r:id="rId13"/>
    <p:sldId id="266" r:id="rId14"/>
    <p:sldId id="300" r:id="rId15"/>
    <p:sldId id="301" r:id="rId16"/>
    <p:sldId id="267" r:id="rId17"/>
    <p:sldId id="268" r:id="rId18"/>
    <p:sldId id="269" r:id="rId19"/>
    <p:sldId id="270" r:id="rId20"/>
    <p:sldId id="299" r:id="rId21"/>
    <p:sldId id="271" r:id="rId22"/>
    <p:sldId id="272" r:id="rId23"/>
    <p:sldId id="273" r:id="rId24"/>
    <p:sldId id="274" r:id="rId25"/>
    <p:sldId id="275" r:id="rId26"/>
    <p:sldId id="277" r:id="rId27"/>
    <p:sldId id="302" r:id="rId28"/>
    <p:sldId id="278" r:id="rId29"/>
    <p:sldId id="279" r:id="rId30"/>
    <p:sldId id="280" r:id="rId31"/>
    <p:sldId id="281" r:id="rId32"/>
    <p:sldId id="287" r:id="rId33"/>
    <p:sldId id="282" r:id="rId34"/>
    <p:sldId id="288" r:id="rId35"/>
    <p:sldId id="293" r:id="rId36"/>
    <p:sldId id="291" r:id="rId37"/>
    <p:sldId id="292" r:id="rId38"/>
    <p:sldId id="303" r:id="rId39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7CB122-3EB2-440F-BBBC-9DEF38DE8B4F}" type="datetimeFigureOut">
              <a:rPr lang="es-CR" smtClean="0"/>
              <a:t>20/4/2018</a:t>
            </a:fld>
            <a:endParaRPr lang="es-C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ABC6BE-5291-4362-B1F0-06BB893A34A6}" type="slidenum">
              <a:rPr lang="es-CR" smtClean="0"/>
              <a:t>‹N›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111861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b="1" i="1" dirty="0" smtClean="0"/>
              <a:t>X. </a:t>
            </a:r>
            <a:r>
              <a:rPr lang="es-ES" sz="1200" b="1" i="1" dirty="0" err="1" smtClean="0"/>
              <a:t>Beaudonnet</a:t>
            </a:r>
            <a:r>
              <a:rPr lang="es-ES" sz="1200" b="1" i="1" dirty="0" smtClean="0"/>
              <a:t> </a:t>
            </a:r>
            <a:br>
              <a:rPr lang="es-ES" sz="1200" b="1" i="1" dirty="0" smtClean="0"/>
            </a:br>
            <a:r>
              <a:rPr lang="es-ES" sz="1200" b="1" i="1" dirty="0" smtClean="0"/>
              <a:t>Especialista en normas OIT Lima</a:t>
            </a:r>
            <a:endParaRPr lang="it-IT" sz="1200" b="1" i="1" dirty="0" smtClean="0"/>
          </a:p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4A042-4C52-4663-967C-7ED1D7C45610}" type="slidenum">
              <a:rPr lang="es-CR" smtClean="0"/>
              <a:t>11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3248676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="1" i="1" dirty="0" smtClean="0">
                <a:solidFill>
                  <a:schemeClr val="bg1"/>
                </a:solidFill>
              </a:rPr>
              <a:t> </a:t>
            </a:r>
            <a:r>
              <a:rPr lang="es-ES" sz="1200" b="1" i="1" dirty="0" smtClean="0">
                <a:solidFill>
                  <a:schemeClr val="bg1"/>
                </a:solidFill>
              </a:rPr>
              <a:t>X. </a:t>
            </a:r>
            <a:r>
              <a:rPr lang="es-ES" sz="1200" b="1" i="1" dirty="0" err="1" smtClean="0">
                <a:solidFill>
                  <a:schemeClr val="bg1"/>
                </a:solidFill>
              </a:rPr>
              <a:t>Beaudonnet</a:t>
            </a:r>
            <a:r>
              <a:rPr lang="es-ES" sz="1200" b="1" i="1" dirty="0" smtClean="0">
                <a:solidFill>
                  <a:schemeClr val="bg1"/>
                </a:solidFill>
              </a:rPr>
              <a:t> </a:t>
            </a:r>
            <a:br>
              <a:rPr lang="es-ES" sz="1200" b="1" i="1" dirty="0" smtClean="0">
                <a:solidFill>
                  <a:schemeClr val="bg1"/>
                </a:solidFill>
              </a:rPr>
            </a:br>
            <a:r>
              <a:rPr lang="es-ES" sz="1200" b="1" i="1" dirty="0" smtClean="0">
                <a:solidFill>
                  <a:schemeClr val="bg1"/>
                </a:solidFill>
              </a:rPr>
              <a:t>Especialista en normas OIT Lima</a:t>
            </a:r>
            <a:endParaRPr lang="it-IT" sz="1200" b="1" i="1" dirty="0" smtClean="0">
              <a:solidFill>
                <a:schemeClr val="bg1"/>
              </a:solidFill>
            </a:endParaRPr>
          </a:p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4A042-4C52-4663-967C-7ED1D7C45610}" type="slidenum">
              <a:rPr lang="es-CR" smtClean="0"/>
              <a:t>23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8600574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="1" i="1" dirty="0" smtClean="0">
                <a:solidFill>
                  <a:schemeClr val="bg1"/>
                </a:solidFill>
              </a:rPr>
              <a:t> </a:t>
            </a:r>
            <a:r>
              <a:rPr lang="es-ES" sz="1200" b="1" i="1" dirty="0" smtClean="0">
                <a:solidFill>
                  <a:schemeClr val="bg1"/>
                </a:solidFill>
              </a:rPr>
              <a:t>X. </a:t>
            </a:r>
            <a:r>
              <a:rPr lang="es-ES" sz="1200" b="1" i="1" dirty="0" err="1" smtClean="0">
                <a:solidFill>
                  <a:schemeClr val="bg1"/>
                </a:solidFill>
              </a:rPr>
              <a:t>Beaudonnet</a:t>
            </a:r>
            <a:r>
              <a:rPr lang="es-ES" sz="1200" b="1" i="1" dirty="0" smtClean="0">
                <a:solidFill>
                  <a:schemeClr val="bg1"/>
                </a:solidFill>
              </a:rPr>
              <a:t> </a:t>
            </a:r>
            <a:br>
              <a:rPr lang="es-ES" sz="1200" b="1" i="1" dirty="0" smtClean="0">
                <a:solidFill>
                  <a:schemeClr val="bg1"/>
                </a:solidFill>
              </a:rPr>
            </a:br>
            <a:r>
              <a:rPr lang="es-ES" sz="1200" b="1" i="1" dirty="0" smtClean="0">
                <a:solidFill>
                  <a:schemeClr val="bg1"/>
                </a:solidFill>
              </a:rPr>
              <a:t>Especialista en normas OIT Lima</a:t>
            </a:r>
            <a:endParaRPr lang="it-IT" sz="1200" b="1" i="1" dirty="0" smtClean="0">
              <a:solidFill>
                <a:schemeClr val="bg1"/>
              </a:solidFill>
            </a:endParaRPr>
          </a:p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4A042-4C52-4663-967C-7ED1D7C45610}" type="slidenum">
              <a:rPr lang="es-CR" smtClean="0"/>
              <a:t>24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685963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R" dirty="0" smtClean="0"/>
              <a:t>ONU. Objetivos de Desarrollo Sostenible. Recuperado de: http://www.un.org/sustainabledevelopment/es/inequality/</a:t>
            </a:r>
          </a:p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4A042-4C52-4663-967C-7ED1D7C45610}" type="slidenum">
              <a:rPr lang="es-CR" smtClean="0"/>
              <a:t>34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0417423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R" dirty="0" smtClean="0"/>
              <a:t>ONU. Refugiados y migrantes. Declaración de Nueva York. Recuperado de: https://refugeesmigrants.un.org/es/declaration</a:t>
            </a:r>
          </a:p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4A042-4C52-4663-967C-7ED1D7C45610}" type="slidenum">
              <a:rPr lang="es-CR" smtClean="0"/>
              <a:t>35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916029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R" dirty="0" smtClean="0"/>
              <a:t>ONU. Refugiados y migrantes. Declaración de Nueva York. Recuperado de: https://refugeesmigrants.un.org/es/declaration</a:t>
            </a:r>
          </a:p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4A042-4C52-4663-967C-7ED1D7C45610}" type="slidenum">
              <a:rPr lang="es-CR" smtClean="0"/>
              <a:t>36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91195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b="1" i="1" dirty="0" smtClean="0"/>
              <a:t>X. </a:t>
            </a:r>
            <a:r>
              <a:rPr lang="es-ES" sz="1200" b="1" i="1" dirty="0" err="1" smtClean="0"/>
              <a:t>Beaudonnet</a:t>
            </a:r>
            <a:r>
              <a:rPr lang="es-ES" sz="1200" b="1" i="1" dirty="0" smtClean="0"/>
              <a:t> </a:t>
            </a:r>
            <a:br>
              <a:rPr lang="es-ES" sz="1200" b="1" i="1" dirty="0" smtClean="0"/>
            </a:br>
            <a:r>
              <a:rPr lang="es-ES" sz="1200" b="1" i="1" dirty="0" smtClean="0"/>
              <a:t>Especialista en normas OIT Lima</a:t>
            </a:r>
            <a:endParaRPr lang="it-IT" sz="1200" b="1" i="1" dirty="0" smtClean="0"/>
          </a:p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4A042-4C52-4663-967C-7ED1D7C45610}" type="slidenum">
              <a:rPr lang="es-CR" smtClean="0"/>
              <a:t>12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833561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s-ES" sz="1200" b="1" i="1" dirty="0" smtClean="0">
                <a:solidFill>
                  <a:schemeClr val="bg1"/>
                </a:solidFill>
              </a:rPr>
              <a:t>X. </a:t>
            </a:r>
            <a:r>
              <a:rPr lang="es-ES" sz="1200" b="1" i="1" dirty="0" err="1" smtClean="0">
                <a:solidFill>
                  <a:schemeClr val="bg1"/>
                </a:solidFill>
              </a:rPr>
              <a:t>Beaudonnet</a:t>
            </a:r>
            <a:r>
              <a:rPr lang="es-ES" sz="1200" b="1" i="1" dirty="0" smtClean="0">
                <a:solidFill>
                  <a:schemeClr val="bg1"/>
                </a:solidFill>
              </a:rPr>
              <a:t> </a:t>
            </a:r>
            <a:br>
              <a:rPr lang="es-ES" sz="1200" b="1" i="1" dirty="0" smtClean="0">
                <a:solidFill>
                  <a:schemeClr val="bg1"/>
                </a:solidFill>
              </a:rPr>
            </a:br>
            <a:r>
              <a:rPr lang="es-ES" sz="1200" b="1" i="1" dirty="0" smtClean="0">
                <a:solidFill>
                  <a:schemeClr val="bg1"/>
                </a:solidFill>
              </a:rPr>
              <a:t>Especialista en normas OIT Lima</a:t>
            </a:r>
            <a:endParaRPr lang="it-IT" sz="1200" b="1" i="1" dirty="0" smtClean="0">
              <a:solidFill>
                <a:schemeClr val="bg1"/>
              </a:solidFill>
            </a:endParaRPr>
          </a:p>
          <a:p>
            <a:endParaRPr lang="it-IT" altLang="en-US" dirty="0" smtClean="0">
              <a:solidFill>
                <a:schemeClr val="bg1"/>
              </a:solidFill>
              <a:effectLst/>
            </a:endParaRPr>
          </a:p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4A042-4C52-4663-967C-7ED1D7C45610}" type="slidenum">
              <a:rPr lang="es-CR" smtClean="0"/>
              <a:t>16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8455620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b="1" i="1" dirty="0" smtClean="0">
                <a:solidFill>
                  <a:schemeClr val="bg1"/>
                </a:solidFill>
              </a:rPr>
              <a:t> </a:t>
            </a:r>
            <a:r>
              <a:rPr lang="es-ES" sz="1200" b="1" i="1" dirty="0" smtClean="0">
                <a:solidFill>
                  <a:schemeClr val="bg1"/>
                </a:solidFill>
              </a:rPr>
              <a:t>X. </a:t>
            </a:r>
            <a:r>
              <a:rPr lang="es-ES" sz="1200" b="1" i="1" dirty="0" err="1" smtClean="0">
                <a:solidFill>
                  <a:schemeClr val="bg1"/>
                </a:solidFill>
              </a:rPr>
              <a:t>Beaudonnet</a:t>
            </a:r>
            <a:r>
              <a:rPr lang="es-ES" sz="1200" b="1" i="1" dirty="0" smtClean="0">
                <a:solidFill>
                  <a:schemeClr val="bg1"/>
                </a:solidFill>
              </a:rPr>
              <a:t> </a:t>
            </a:r>
            <a:br>
              <a:rPr lang="es-ES" sz="1200" b="1" i="1" dirty="0" smtClean="0">
                <a:solidFill>
                  <a:schemeClr val="bg1"/>
                </a:solidFill>
              </a:rPr>
            </a:br>
            <a:r>
              <a:rPr lang="es-ES" sz="1200" b="1" i="1" dirty="0" smtClean="0">
                <a:solidFill>
                  <a:schemeClr val="bg1"/>
                </a:solidFill>
              </a:rPr>
              <a:t>Especialista en normas OIT Lima</a:t>
            </a:r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4A042-4C52-4663-967C-7ED1D7C45610}" type="slidenum">
              <a:rPr lang="es-CR" smtClean="0"/>
              <a:t>17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2115264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="1" i="1" dirty="0" smtClean="0">
                <a:solidFill>
                  <a:schemeClr val="bg1"/>
                </a:solidFill>
              </a:rPr>
              <a:t> </a:t>
            </a:r>
            <a:r>
              <a:rPr lang="es-ES" sz="1200" b="1" i="1" dirty="0" smtClean="0">
                <a:solidFill>
                  <a:schemeClr val="bg1"/>
                </a:solidFill>
              </a:rPr>
              <a:t>X. </a:t>
            </a:r>
            <a:r>
              <a:rPr lang="es-ES" sz="1200" b="1" i="1" dirty="0" err="1" smtClean="0">
                <a:solidFill>
                  <a:schemeClr val="bg1"/>
                </a:solidFill>
              </a:rPr>
              <a:t>Beaudonnet</a:t>
            </a:r>
            <a:r>
              <a:rPr lang="es-ES" sz="1200" b="1" i="1" dirty="0" smtClean="0">
                <a:solidFill>
                  <a:schemeClr val="bg1"/>
                </a:solidFill>
              </a:rPr>
              <a:t> </a:t>
            </a:r>
            <a:br>
              <a:rPr lang="es-ES" sz="1200" b="1" i="1" dirty="0" smtClean="0">
                <a:solidFill>
                  <a:schemeClr val="bg1"/>
                </a:solidFill>
              </a:rPr>
            </a:br>
            <a:r>
              <a:rPr lang="es-ES" sz="1200" b="1" i="1" dirty="0" smtClean="0">
                <a:solidFill>
                  <a:schemeClr val="bg1"/>
                </a:solidFill>
              </a:rPr>
              <a:t>Especialista en normas OIT Lima</a:t>
            </a:r>
            <a:endParaRPr lang="it-IT" sz="1200" b="1" i="1" dirty="0" smtClean="0">
              <a:solidFill>
                <a:schemeClr val="bg1"/>
              </a:solidFill>
            </a:endParaRPr>
          </a:p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4A042-4C52-4663-967C-7ED1D7C45610}" type="slidenum">
              <a:rPr lang="es-CR" smtClean="0"/>
              <a:t>18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21831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="1" i="1" dirty="0" smtClean="0">
                <a:solidFill>
                  <a:schemeClr val="bg1"/>
                </a:solidFill>
              </a:rPr>
              <a:t> </a:t>
            </a:r>
            <a:r>
              <a:rPr lang="es-ES" sz="1200" b="1" i="1" dirty="0" smtClean="0">
                <a:solidFill>
                  <a:schemeClr val="bg1"/>
                </a:solidFill>
              </a:rPr>
              <a:t>X. </a:t>
            </a:r>
            <a:r>
              <a:rPr lang="es-ES" sz="1200" b="1" i="1" dirty="0" err="1" smtClean="0">
                <a:solidFill>
                  <a:schemeClr val="bg1"/>
                </a:solidFill>
              </a:rPr>
              <a:t>Beaudonnet</a:t>
            </a:r>
            <a:r>
              <a:rPr lang="es-ES" sz="1200" b="1" i="1" dirty="0" smtClean="0">
                <a:solidFill>
                  <a:schemeClr val="bg1"/>
                </a:solidFill>
              </a:rPr>
              <a:t> </a:t>
            </a:r>
            <a:br>
              <a:rPr lang="es-ES" sz="1200" b="1" i="1" dirty="0" smtClean="0">
                <a:solidFill>
                  <a:schemeClr val="bg1"/>
                </a:solidFill>
              </a:rPr>
            </a:br>
            <a:r>
              <a:rPr lang="es-ES" sz="1200" b="1" i="1" dirty="0" smtClean="0">
                <a:solidFill>
                  <a:schemeClr val="bg1"/>
                </a:solidFill>
              </a:rPr>
              <a:t>Especialista en normas OIT Lima</a:t>
            </a:r>
            <a:endParaRPr lang="it-IT" sz="1200" b="1" i="1" dirty="0" smtClean="0">
              <a:solidFill>
                <a:schemeClr val="bg1"/>
              </a:solidFill>
            </a:endParaRPr>
          </a:p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4A042-4C52-4663-967C-7ED1D7C45610}" type="slidenum">
              <a:rPr lang="es-CR" smtClean="0"/>
              <a:t>19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80147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r">
              <a:buNone/>
            </a:pPr>
            <a:endParaRPr lang="es-ES" sz="1200" b="1" i="1" dirty="0" smtClean="0">
              <a:solidFill>
                <a:schemeClr val="bg1"/>
              </a:solidFill>
            </a:endParaRPr>
          </a:p>
          <a:p>
            <a:pPr marL="0" indent="0" algn="l">
              <a:buNone/>
            </a:pPr>
            <a:r>
              <a:rPr lang="es-ES" sz="1200" b="1" i="1" dirty="0" smtClean="0">
                <a:solidFill>
                  <a:schemeClr val="bg1"/>
                </a:solidFill>
              </a:rPr>
              <a:t>X. </a:t>
            </a:r>
            <a:r>
              <a:rPr lang="es-ES" sz="1200" b="1" i="1" dirty="0" err="1" smtClean="0">
                <a:solidFill>
                  <a:schemeClr val="bg1"/>
                </a:solidFill>
              </a:rPr>
              <a:t>Beaudonnet</a:t>
            </a:r>
            <a:r>
              <a:rPr lang="es-ES" sz="1200" b="1" i="1" dirty="0" smtClean="0">
                <a:solidFill>
                  <a:schemeClr val="bg1"/>
                </a:solidFill>
              </a:rPr>
              <a:t> </a:t>
            </a:r>
            <a:br>
              <a:rPr lang="es-ES" sz="1200" b="1" i="1" dirty="0" smtClean="0">
                <a:solidFill>
                  <a:schemeClr val="bg1"/>
                </a:solidFill>
              </a:rPr>
            </a:br>
            <a:r>
              <a:rPr lang="es-ES" sz="1200" b="1" i="1" dirty="0" smtClean="0">
                <a:solidFill>
                  <a:schemeClr val="bg1"/>
                </a:solidFill>
              </a:rPr>
              <a:t>Especialista en normas OIT Lima</a:t>
            </a:r>
            <a:endParaRPr lang="it-IT" sz="1200" b="1" i="1" dirty="0" smtClean="0">
              <a:solidFill>
                <a:schemeClr val="bg1"/>
              </a:solidFill>
            </a:endParaRPr>
          </a:p>
          <a:p>
            <a:pPr algn="l"/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4A042-4C52-4663-967C-7ED1D7C45610}" type="slidenum">
              <a:rPr lang="es-CR" smtClean="0"/>
              <a:t>20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6429786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="1" i="1" dirty="0" smtClean="0">
                <a:solidFill>
                  <a:schemeClr val="bg1"/>
                </a:solidFill>
              </a:rPr>
              <a:t> </a:t>
            </a:r>
            <a:r>
              <a:rPr lang="es-ES" sz="1200" b="1" i="1" dirty="0" smtClean="0">
                <a:solidFill>
                  <a:schemeClr val="bg1"/>
                </a:solidFill>
              </a:rPr>
              <a:t>X. </a:t>
            </a:r>
            <a:r>
              <a:rPr lang="es-ES" sz="1200" b="1" i="1" dirty="0" err="1" smtClean="0">
                <a:solidFill>
                  <a:schemeClr val="bg1"/>
                </a:solidFill>
              </a:rPr>
              <a:t>Beaudonnet</a:t>
            </a:r>
            <a:r>
              <a:rPr lang="es-ES" sz="1200" b="1" i="1" dirty="0" smtClean="0">
                <a:solidFill>
                  <a:schemeClr val="bg1"/>
                </a:solidFill>
              </a:rPr>
              <a:t> </a:t>
            </a:r>
            <a:br>
              <a:rPr lang="es-ES" sz="1200" b="1" i="1" dirty="0" smtClean="0">
                <a:solidFill>
                  <a:schemeClr val="bg1"/>
                </a:solidFill>
              </a:rPr>
            </a:br>
            <a:r>
              <a:rPr lang="es-ES" sz="1200" b="1" i="1" dirty="0" smtClean="0">
                <a:solidFill>
                  <a:schemeClr val="bg1"/>
                </a:solidFill>
              </a:rPr>
              <a:t>Especialista en normas OIT Lima</a:t>
            </a:r>
            <a:endParaRPr lang="it-IT" sz="1200" b="1" i="1" dirty="0" smtClean="0">
              <a:solidFill>
                <a:schemeClr val="bg1"/>
              </a:solidFill>
            </a:endParaRPr>
          </a:p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4A042-4C52-4663-967C-7ED1D7C45610}" type="slidenum">
              <a:rPr lang="es-CR" smtClean="0"/>
              <a:t>21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650424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="1" i="1" dirty="0" smtClean="0">
                <a:solidFill>
                  <a:schemeClr val="bg1"/>
                </a:solidFill>
              </a:rPr>
              <a:t> </a:t>
            </a:r>
            <a:r>
              <a:rPr lang="es-ES" sz="1200" b="1" i="1" dirty="0" smtClean="0">
                <a:solidFill>
                  <a:schemeClr val="bg1"/>
                </a:solidFill>
              </a:rPr>
              <a:t>X. </a:t>
            </a:r>
            <a:r>
              <a:rPr lang="es-ES" sz="1200" b="1" i="1" dirty="0" err="1" smtClean="0">
                <a:solidFill>
                  <a:schemeClr val="bg1"/>
                </a:solidFill>
              </a:rPr>
              <a:t>Beaudonnet</a:t>
            </a:r>
            <a:r>
              <a:rPr lang="es-ES" sz="1200" b="1" i="1" dirty="0" smtClean="0">
                <a:solidFill>
                  <a:schemeClr val="bg1"/>
                </a:solidFill>
              </a:rPr>
              <a:t> </a:t>
            </a:r>
            <a:br>
              <a:rPr lang="es-ES" sz="1200" b="1" i="1" dirty="0" smtClean="0">
                <a:solidFill>
                  <a:schemeClr val="bg1"/>
                </a:solidFill>
              </a:rPr>
            </a:br>
            <a:r>
              <a:rPr lang="es-ES" sz="1200" b="1" i="1" dirty="0" smtClean="0">
                <a:solidFill>
                  <a:schemeClr val="bg1"/>
                </a:solidFill>
              </a:rPr>
              <a:t>Especialista en normas OIT Lima</a:t>
            </a:r>
            <a:endParaRPr lang="it-IT" sz="1200" b="1" i="1" dirty="0" smtClean="0">
              <a:solidFill>
                <a:schemeClr val="bg1"/>
              </a:solidFill>
            </a:endParaRPr>
          </a:p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4A042-4C52-4663-967C-7ED1D7C45610}" type="slidenum">
              <a:rPr lang="es-CR" smtClean="0"/>
              <a:t>22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7474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7B4D-96E2-41C9-8039-E7AF318F4103}" type="datetimeFigureOut">
              <a:rPr lang="es-CR" smtClean="0"/>
              <a:t>20/4/2018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C80C3-4DC8-4B71-90F3-853992D00563}" type="slidenum">
              <a:rPr lang="es-CR" smtClean="0"/>
              <a:t>‹N›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60771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7B4D-96E2-41C9-8039-E7AF318F4103}" type="datetimeFigureOut">
              <a:rPr lang="es-CR" smtClean="0"/>
              <a:t>20/4/2018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C80C3-4DC8-4B71-90F3-853992D00563}" type="slidenum">
              <a:rPr lang="es-CR" smtClean="0"/>
              <a:t>‹N›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54391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7B4D-96E2-41C9-8039-E7AF318F4103}" type="datetimeFigureOut">
              <a:rPr lang="es-CR" smtClean="0"/>
              <a:t>20/4/2018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C80C3-4DC8-4B71-90F3-853992D00563}" type="slidenum">
              <a:rPr lang="es-CR" smtClean="0"/>
              <a:t>‹N›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908010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7B4D-96E2-41C9-8039-E7AF318F4103}" type="datetimeFigureOut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20/4/2018</a:t>
            </a:fld>
            <a:endParaRPr lang="es-C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C80C3-4DC8-4B71-90F3-853992D00563}" type="slidenum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s-C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8164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7B4D-96E2-41C9-8039-E7AF318F4103}" type="datetimeFigureOut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20/4/2018</a:t>
            </a:fld>
            <a:endParaRPr lang="es-C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C80C3-4DC8-4B71-90F3-853992D00563}" type="slidenum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s-C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6373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7B4D-96E2-41C9-8039-E7AF318F4103}" type="datetimeFigureOut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20/4/2018</a:t>
            </a:fld>
            <a:endParaRPr lang="es-C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C80C3-4DC8-4B71-90F3-853992D00563}" type="slidenum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s-C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9166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7B4D-96E2-41C9-8039-E7AF318F4103}" type="datetimeFigureOut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20/4/2018</a:t>
            </a:fld>
            <a:endParaRPr lang="es-C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C80C3-4DC8-4B71-90F3-853992D00563}" type="slidenum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s-C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9418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7B4D-96E2-41C9-8039-E7AF318F4103}" type="datetimeFigureOut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20/4/2018</a:t>
            </a:fld>
            <a:endParaRPr lang="es-C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C80C3-4DC8-4B71-90F3-853992D00563}" type="slidenum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s-C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2776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7B4D-96E2-41C9-8039-E7AF318F4103}" type="datetimeFigureOut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20/4/2018</a:t>
            </a:fld>
            <a:endParaRPr lang="es-C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C80C3-4DC8-4B71-90F3-853992D00563}" type="slidenum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s-C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4351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7B4D-96E2-41C9-8039-E7AF318F4103}" type="datetimeFigureOut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20/4/2018</a:t>
            </a:fld>
            <a:endParaRPr lang="es-C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C80C3-4DC8-4B71-90F3-853992D00563}" type="slidenum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s-C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2579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7B4D-96E2-41C9-8039-E7AF318F4103}" type="datetimeFigureOut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20/4/2018</a:t>
            </a:fld>
            <a:endParaRPr lang="es-C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C80C3-4DC8-4B71-90F3-853992D00563}" type="slidenum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s-C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994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7B4D-96E2-41C9-8039-E7AF318F4103}" type="datetimeFigureOut">
              <a:rPr lang="es-CR" smtClean="0"/>
              <a:t>20/4/2018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C80C3-4DC8-4B71-90F3-853992D00563}" type="slidenum">
              <a:rPr lang="es-CR" smtClean="0"/>
              <a:t>‹N›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647716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7B4D-96E2-41C9-8039-E7AF318F4103}" type="datetimeFigureOut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20/4/2018</a:t>
            </a:fld>
            <a:endParaRPr lang="es-C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C80C3-4DC8-4B71-90F3-853992D00563}" type="slidenum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s-C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4504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7B4D-96E2-41C9-8039-E7AF318F4103}" type="datetimeFigureOut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20/4/2018</a:t>
            </a:fld>
            <a:endParaRPr lang="es-C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C80C3-4DC8-4B71-90F3-853992D00563}" type="slidenum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s-C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7420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7B4D-96E2-41C9-8039-E7AF318F4103}" type="datetimeFigureOut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20/4/2018</a:t>
            </a:fld>
            <a:endParaRPr lang="es-C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C80C3-4DC8-4B71-90F3-853992D00563}" type="slidenum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s-C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90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7B4D-96E2-41C9-8039-E7AF318F4103}" type="datetimeFigureOut">
              <a:rPr lang="es-CR" smtClean="0"/>
              <a:t>20/4/2018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C80C3-4DC8-4B71-90F3-853992D00563}" type="slidenum">
              <a:rPr lang="es-CR" smtClean="0"/>
              <a:t>‹N›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43365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7B4D-96E2-41C9-8039-E7AF318F4103}" type="datetimeFigureOut">
              <a:rPr lang="es-CR" smtClean="0"/>
              <a:t>20/4/2018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C80C3-4DC8-4B71-90F3-853992D00563}" type="slidenum">
              <a:rPr lang="es-CR" smtClean="0"/>
              <a:t>‹N›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41954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7B4D-96E2-41C9-8039-E7AF318F4103}" type="datetimeFigureOut">
              <a:rPr lang="es-CR" smtClean="0"/>
              <a:t>20/4/2018</a:t>
            </a:fld>
            <a:endParaRPr lang="es-C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C80C3-4DC8-4B71-90F3-853992D00563}" type="slidenum">
              <a:rPr lang="es-CR" smtClean="0"/>
              <a:t>‹N›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90631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7B4D-96E2-41C9-8039-E7AF318F4103}" type="datetimeFigureOut">
              <a:rPr lang="es-CR" smtClean="0"/>
              <a:t>20/4/2018</a:t>
            </a:fld>
            <a:endParaRPr lang="es-C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C80C3-4DC8-4B71-90F3-853992D00563}" type="slidenum">
              <a:rPr lang="es-CR" smtClean="0"/>
              <a:t>‹N›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21284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7B4D-96E2-41C9-8039-E7AF318F4103}" type="datetimeFigureOut">
              <a:rPr lang="es-CR" smtClean="0"/>
              <a:t>20/4/2018</a:t>
            </a:fld>
            <a:endParaRPr lang="es-C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C80C3-4DC8-4B71-90F3-853992D00563}" type="slidenum">
              <a:rPr lang="es-CR" smtClean="0"/>
              <a:t>‹N›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62078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7B4D-96E2-41C9-8039-E7AF318F4103}" type="datetimeFigureOut">
              <a:rPr lang="es-CR" smtClean="0"/>
              <a:t>20/4/2018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C80C3-4DC8-4B71-90F3-853992D00563}" type="slidenum">
              <a:rPr lang="es-CR" smtClean="0"/>
              <a:t>‹N›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609796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E7B4D-96E2-41C9-8039-E7AF318F4103}" type="datetimeFigureOut">
              <a:rPr lang="es-CR" smtClean="0"/>
              <a:t>20/4/2018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C80C3-4DC8-4B71-90F3-853992D00563}" type="slidenum">
              <a:rPr lang="es-CR" smtClean="0"/>
              <a:t>‹N›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803372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E7B4D-96E2-41C9-8039-E7AF318F4103}" type="datetimeFigureOut">
              <a:rPr lang="es-CR" smtClean="0"/>
              <a:t>20/4/2018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C80C3-4DC8-4B71-90F3-853992D00563}" type="slidenum">
              <a:rPr lang="es-CR" smtClean="0"/>
              <a:t>‹N›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386031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E7B4D-96E2-41C9-8039-E7AF318F4103}" type="datetimeFigureOut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20/4/2018</a:t>
            </a:fld>
            <a:endParaRPr lang="es-C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C80C3-4DC8-4B71-90F3-853992D00563}" type="slidenum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s-C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68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hyperlink" Target="http://www.ilo.org/dyn/normlex/es/f?p=1000:11200:0::NO:11200:P11200_COUNTRY_ID:102709" TargetMode="External"/><Relationship Id="rId18" Type="http://schemas.openxmlformats.org/officeDocument/2006/relationships/hyperlink" Target="http://www.ilo.org/dyn/normlex/es/f?p=1000:11200:0::NO:11200:P11200_COUNTRY_ID:103586" TargetMode="External"/><Relationship Id="rId26" Type="http://schemas.openxmlformats.org/officeDocument/2006/relationships/hyperlink" Target="http://www.ilo.org/dyn/normlex/es/f?p=1000:11200:0::NO:11200:P11200_COUNTRY_ID:103222" TargetMode="External"/><Relationship Id="rId39" Type="http://schemas.openxmlformats.org/officeDocument/2006/relationships/hyperlink" Target="http://www.ilo.org/dyn/normlex/es/f?p=1000:11200:0::NO:11200:P11200_COUNTRY_ID:102775" TargetMode="External"/><Relationship Id="rId21" Type="http://schemas.openxmlformats.org/officeDocument/2006/relationships/hyperlink" Target="http://www.ilo.org/dyn/normlex/es/f?p=1000:11200:0::NO:11200:P11200_COUNTRY_ID:102908" TargetMode="External"/><Relationship Id="rId34" Type="http://schemas.openxmlformats.org/officeDocument/2006/relationships/hyperlink" Target="http://www.ilo.org/dyn/normlex/es/f?p=1000:11200:0::NO:11200:P11200_COUNTRY_ID:103101" TargetMode="External"/><Relationship Id="rId42" Type="http://schemas.openxmlformats.org/officeDocument/2006/relationships/hyperlink" Target="http://www.ilo.org/dyn/normlex/es/f?p=1000:11200:0::NO:11200:P11200_COUNTRY_ID:102651" TargetMode="External"/><Relationship Id="rId47" Type="http://schemas.openxmlformats.org/officeDocument/2006/relationships/hyperlink" Target="http://www.ilo.org/dyn/normlex/es/f?p=1000:11200:0::NO:11200:P11200_COUNTRY_ID:103138" TargetMode="External"/><Relationship Id="rId50" Type="http://schemas.openxmlformats.org/officeDocument/2006/relationships/hyperlink" Target="http://www.ilo.org/dyn/normlex/es/f?p=1000:11200:0::NO:11200:P11200_COUNTRY_ID:103264" TargetMode="External"/><Relationship Id="rId7" Type="http://schemas.openxmlformats.org/officeDocument/2006/relationships/hyperlink" Target="http://www.ilo.org/dyn/normlex/es/f?p=1000:11200:0::NO:11200:P11200_COUNTRY_ID:102970" TargetMode="External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www.ilo.org/dyn/normlex/es/f?p=1000:11200:0::NO:11200:P11200_COUNTRY_ID:103529" TargetMode="External"/><Relationship Id="rId29" Type="http://schemas.openxmlformats.org/officeDocument/2006/relationships/hyperlink" Target="http://www.ilo.org/dyn/normlex/es/f?p=1000:11200:0::NO:11200:P11200_COUNTRY_ID:103033" TargetMode="External"/><Relationship Id="rId11" Type="http://schemas.openxmlformats.org/officeDocument/2006/relationships/hyperlink" Target="http://www.ilo.org/dyn/normlex/es/f?p=1000:11200:0::NO:11200:P11200_COUNTRY_ID:103086" TargetMode="External"/><Relationship Id="rId24" Type="http://schemas.openxmlformats.org/officeDocument/2006/relationships/hyperlink" Target="http://www.ilo.org/dyn/normlex/es/f?p=1000:11200:0::NO:11200:P11200_COUNTRY_ID:103218" TargetMode="External"/><Relationship Id="rId32" Type="http://schemas.openxmlformats.org/officeDocument/2006/relationships/hyperlink" Target="http://www.ilo.org/dyn/normlex/es/f?p=1000:11200:0::NO:11200:P11200_COUNTRY_ID:102603" TargetMode="External"/><Relationship Id="rId37" Type="http://schemas.openxmlformats.org/officeDocument/2006/relationships/hyperlink" Target="http://www.ilo.org/dyn/normlex/es/f?p=1000:11200:0::NO:11200:P11200_COUNTRY_ID:103259" TargetMode="External"/><Relationship Id="rId40" Type="http://schemas.openxmlformats.org/officeDocument/2006/relationships/hyperlink" Target="http://www.ilo.org/dyn/normlex/es/f?p=1000:11200:0::NO:11200:P11200_COUNTRY_ID:102768" TargetMode="External"/><Relationship Id="rId45" Type="http://schemas.openxmlformats.org/officeDocument/2006/relationships/hyperlink" Target="http://www.ilo.org/dyn/normlex/es/f?p=1000:11200:0::NO:11200:P11200_COUNTRY_ID:103568" TargetMode="External"/><Relationship Id="rId5" Type="http://schemas.openxmlformats.org/officeDocument/2006/relationships/hyperlink" Target="http://www.ilo.org/dyn/normlex/es/f?p=1000:11200:0::NO:11200:P11200_COUNTRY_ID:102847" TargetMode="External"/><Relationship Id="rId15" Type="http://schemas.openxmlformats.org/officeDocument/2006/relationships/hyperlink" Target="http://www.ilo.org/dyn/normlex/es/f?p=1000:11200:0::NO:11200:P11200_COUNTRY_ID:103315" TargetMode="External"/><Relationship Id="rId23" Type="http://schemas.openxmlformats.org/officeDocument/2006/relationships/hyperlink" Target="http://www.ilo.org/dyn/normlex/es/f?p=1000:11200:0::NO:11200:P11200_COUNTRY_ID:103215" TargetMode="External"/><Relationship Id="rId28" Type="http://schemas.openxmlformats.org/officeDocument/2006/relationships/hyperlink" Target="http://www.ilo.org/dyn/normlex/es/f?p=1000:11200:0::NO:11200:P11200_COUNTRY_ID:102571" TargetMode="External"/><Relationship Id="rId36" Type="http://schemas.openxmlformats.org/officeDocument/2006/relationships/hyperlink" Target="http://www.ilo.org/dyn/normlex/es/f?p=1000:11200:0::NO:11200:P11200_COUNTRY_ID:102695" TargetMode="External"/><Relationship Id="rId49" Type="http://schemas.openxmlformats.org/officeDocument/2006/relationships/hyperlink" Target="http://www.ilo.org/dyn/normlex/es/f?p=1000:11200:0::NO:11200:P11200_COUNTRY_ID:102880" TargetMode="External"/><Relationship Id="rId10" Type="http://schemas.openxmlformats.org/officeDocument/2006/relationships/hyperlink" Target="http://www.ilo.org/dyn/normlex/es/f?p=1000:11200:0::NO:11200:P11200_COUNTRY_ID:102667" TargetMode="External"/><Relationship Id="rId19" Type="http://schemas.openxmlformats.org/officeDocument/2006/relationships/hyperlink" Target="http://www.ilo.org/dyn/normlex/es/f?p=1000:11200:0::NO:11200:P11200_COUNTRY_ID:102532" TargetMode="External"/><Relationship Id="rId31" Type="http://schemas.openxmlformats.org/officeDocument/2006/relationships/hyperlink" Target="http://www.ilo.org/dyn/normlex/es/f?p=1000:11200:0::NO:11200:P11200_COUNTRY_ID:103070" TargetMode="External"/><Relationship Id="rId44" Type="http://schemas.openxmlformats.org/officeDocument/2006/relationships/hyperlink" Target="http://www.ilo.org/dyn/normlex/es/f?p=1000:11200:0::NO:11200:P11200_COUNTRY_ID:102839" TargetMode="External"/><Relationship Id="rId4" Type="http://schemas.openxmlformats.org/officeDocument/2006/relationships/hyperlink" Target="http://www.ilo.org/dyn/normlex/es/f?p=1000:11200:0::NO:11200:P11200_COUNTRY_ID:103533" TargetMode="External"/><Relationship Id="rId9" Type="http://schemas.openxmlformats.org/officeDocument/2006/relationships/hyperlink" Target="http://www.ilo.org/dyn/normlex/es/f?p=1000:11200:0::NO:11200:P11200_COUNTRY_ID:103320" TargetMode="External"/><Relationship Id="rId14" Type="http://schemas.openxmlformats.org/officeDocument/2006/relationships/hyperlink" Target="http://www.ilo.org/dyn/normlex/es/f?p=1000:11200:0::NO:11200:P11200_COUNTRY_ID:103236" TargetMode="External"/><Relationship Id="rId22" Type="http://schemas.openxmlformats.org/officeDocument/2006/relationships/hyperlink" Target="http://www.ilo.org/dyn/normlex/es/f?p=1000:11200:0::NO:11200:P11200_COUNTRY_ID:102540" TargetMode="External"/><Relationship Id="rId27" Type="http://schemas.openxmlformats.org/officeDocument/2006/relationships/hyperlink" Target="http://www.ilo.org/dyn/normlex/es/f?p=1000:11200:0::NO:11200:P11200_COUNTRY_ID:102704" TargetMode="External"/><Relationship Id="rId30" Type="http://schemas.openxmlformats.org/officeDocument/2006/relationships/hyperlink" Target="http://www.ilo.org/dyn/normlex/es/f?p=1000:11200:0::NO:11200:P11200_COUNTRY_ID:103038" TargetMode="External"/><Relationship Id="rId35" Type="http://schemas.openxmlformats.org/officeDocument/2006/relationships/hyperlink" Target="http://www.ilo.org/dyn/normlex/es/f?p=1000:11200:0::NO:11200:P11200_COUNTRY_ID:103106" TargetMode="External"/><Relationship Id="rId43" Type="http://schemas.openxmlformats.org/officeDocument/2006/relationships/hyperlink" Target="http://www.ilo.org/dyn/normlex/es/f?p=1000:11200:0::NO:11200:P11200_COUNTRY_ID:103329" TargetMode="External"/><Relationship Id="rId48" Type="http://schemas.openxmlformats.org/officeDocument/2006/relationships/hyperlink" Target="http://www.ilo.org/dyn/normlex/es/f?p=1000:11200:0::NO:11200:P11200_COUNTRY_ID:102876" TargetMode="External"/><Relationship Id="rId8" Type="http://schemas.openxmlformats.org/officeDocument/2006/relationships/hyperlink" Target="http://www.ilo.org/dyn/normlex/es/f?p=1000:11200:0::NO:11200:P11200_COUNTRY_ID:102632" TargetMode="External"/><Relationship Id="rId3" Type="http://schemas.openxmlformats.org/officeDocument/2006/relationships/hyperlink" Target="http://www.ilo.org/dyn/normlex/es/f?p=1000:11200:0::NO:11200:P11200_COUNTRY_ID:102616" TargetMode="External"/><Relationship Id="rId12" Type="http://schemas.openxmlformats.org/officeDocument/2006/relationships/hyperlink" Target="http://www.ilo.org/dyn/normlex/es/f?p=1000:11200:0::NO:11200:P11200_COUNTRY_ID:102934" TargetMode="External"/><Relationship Id="rId17" Type="http://schemas.openxmlformats.org/officeDocument/2006/relationships/hyperlink" Target="http://www.ilo.org/dyn/normlex/es/f?p=1000:11200:0::NO:11200:P11200_COUNTRY_ID:102955" TargetMode="External"/><Relationship Id="rId25" Type="http://schemas.openxmlformats.org/officeDocument/2006/relationships/hyperlink" Target="http://www.ilo.org/dyn/normlex/es/f?p=1000:11200:0::NO:11200:P11200_COUNTRY_ID:102560" TargetMode="External"/><Relationship Id="rId33" Type="http://schemas.openxmlformats.org/officeDocument/2006/relationships/hyperlink" Target="http://www.ilo.org/dyn/normlex/es/f?p=1000:11200:0::NO:11200:P11200_COUNTRY_ID:103311" TargetMode="External"/><Relationship Id="rId38" Type="http://schemas.openxmlformats.org/officeDocument/2006/relationships/hyperlink" Target="http://www.ilo.org/dyn/normlex/es/f?p=1000:11200:0::NO:11200:P11200_COUNTRY_ID:102785" TargetMode="External"/><Relationship Id="rId46" Type="http://schemas.openxmlformats.org/officeDocument/2006/relationships/hyperlink" Target="http://www.ilo.org/dyn/normlex/es/f?p=1000:11200:0::NO:11200:P11200_COUNTRY_ID:103547" TargetMode="External"/><Relationship Id="rId20" Type="http://schemas.openxmlformats.org/officeDocument/2006/relationships/hyperlink" Target="http://www.ilo.org/dyn/normlex/es/f?p=1000:11200:0::NO:11200:P11200_COUNTRY_ID:102643" TargetMode="External"/><Relationship Id="rId41" Type="http://schemas.openxmlformats.org/officeDocument/2006/relationships/hyperlink" Target="http://www.ilo.org/dyn/normlex/es/f?p=1000:11200:0::NO:11200:P11200_COUNTRY_ID:102815" TargetMode="External"/><Relationship Id="rId1" Type="http://schemas.openxmlformats.org/officeDocument/2006/relationships/themeOverride" Target="../theme/themeOverride6.xml"/><Relationship Id="rId6" Type="http://schemas.openxmlformats.org/officeDocument/2006/relationships/hyperlink" Target="http://www.ilo.org/dyn/normlex/es/f?p=1000:11200:0::NO:11200:P11200_COUNTRY_ID:103555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lo.org/dyn/normlex/es/f?p=1000:11200:0::NO:11200:P11200_COUNTRY_ID:103038" TargetMode="External"/><Relationship Id="rId13" Type="http://schemas.openxmlformats.org/officeDocument/2006/relationships/hyperlink" Target="http://www.ilo.org/dyn/normlex/es/f?p=1000:11200:0::NO:11200:P11200_COUNTRY_ID:103018" TargetMode="External"/><Relationship Id="rId18" Type="http://schemas.openxmlformats.org/officeDocument/2006/relationships/hyperlink" Target="http://www.ilo.org/dyn/normlex/es/f?p=1000:11200:0::NO:11200:P11200_COUNTRY_ID:102815" TargetMode="External"/><Relationship Id="rId3" Type="http://schemas.openxmlformats.org/officeDocument/2006/relationships/hyperlink" Target="http://www.ilo.org/dyn/normlex/es/f?p=1000:11200:0::NO:11200:P11200_COUNTRY_ID:102532" TargetMode="External"/><Relationship Id="rId21" Type="http://schemas.openxmlformats.org/officeDocument/2006/relationships/hyperlink" Target="http://www.ilo.org/dyn/normlex/es/f?p=1000:11200:0::NO:11200:P11200_COUNTRY_ID:102854" TargetMode="External"/><Relationship Id="rId7" Type="http://schemas.openxmlformats.org/officeDocument/2006/relationships/hyperlink" Target="http://www.ilo.org/dyn/normlex/es/f?p=1000:11200:0::NO:11200:P11200_COUNTRY_ID:103033" TargetMode="External"/><Relationship Id="rId12" Type="http://schemas.openxmlformats.org/officeDocument/2006/relationships/hyperlink" Target="http://www.ilo.org/dyn/normlex/es/f?p=1000:11200:0::NO:11200:P11200_COUNTRY_ID:102970" TargetMode="External"/><Relationship Id="rId17" Type="http://schemas.openxmlformats.org/officeDocument/2006/relationships/hyperlink" Target="http://www.ilo.org/dyn/normlex/es/f?p=1000:11200:0::NO:11200:P11200_COUNTRY_ID:102785" TargetMode="External"/><Relationship Id="rId25" Type="http://schemas.openxmlformats.org/officeDocument/2006/relationships/hyperlink" Target="http://www.ilo.org/dyn/normlex/es/f?p=1000:11200:0::NO:11200:P11200_COUNTRY_ID:102880" TargetMode="External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www.ilo.org/dyn/normlex/es/f?p=1000:11200:0::NO:11200:P11200_COUNTRY_ID:102734" TargetMode="External"/><Relationship Id="rId20" Type="http://schemas.openxmlformats.org/officeDocument/2006/relationships/hyperlink" Target="http://www.ilo.org/dyn/normlex/es/f?p=1000:11200:0::NO:11200:P11200_COUNTRY_ID:102839" TargetMode="External"/><Relationship Id="rId1" Type="http://schemas.openxmlformats.org/officeDocument/2006/relationships/themeOverride" Target="../theme/themeOverride7.xml"/><Relationship Id="rId6" Type="http://schemas.openxmlformats.org/officeDocument/2006/relationships/hyperlink" Target="http://www.ilo.org/dyn/normlex/es/f?p=1000:11200:0::NO:11200:P11200_COUNTRY_ID:102704" TargetMode="External"/><Relationship Id="rId11" Type="http://schemas.openxmlformats.org/officeDocument/2006/relationships/hyperlink" Target="http://www.ilo.org/dyn/normlex/es/f?p=1000:11200:0::NO:11200:P11200_COUNTRY_ID:103555" TargetMode="External"/><Relationship Id="rId24" Type="http://schemas.openxmlformats.org/officeDocument/2006/relationships/hyperlink" Target="http://www.ilo.org/dyn/normlex/es/f?p=1000:11200:0::NO:11200:P11200_COUNTRY_ID:103324" TargetMode="External"/><Relationship Id="rId5" Type="http://schemas.openxmlformats.org/officeDocument/2006/relationships/hyperlink" Target="http://www.ilo.org/dyn/normlex/es/f?p=1000:11200:0::NO:11200:P11200_COUNTRY_ID:103028" TargetMode="External"/><Relationship Id="rId15" Type="http://schemas.openxmlformats.org/officeDocument/2006/relationships/hyperlink" Target="http://www.ilo.org/dyn/normlex/es/f?p=1000:11200:0::NO:11200:P11200_COUNTRY_ID:103315" TargetMode="External"/><Relationship Id="rId23" Type="http://schemas.openxmlformats.org/officeDocument/2006/relationships/hyperlink" Target="http://www.ilo.org/dyn/normlex/es/f?p=1000:11200:0::NO:11200:P11200_COUNTRY_ID:103050" TargetMode="External"/><Relationship Id="rId10" Type="http://schemas.openxmlformats.org/officeDocument/2006/relationships/hyperlink" Target="http://www.ilo.org/dyn/normlex/es/f?p=1000:11200:0::NO:11200:P11200_COUNTRY_ID:103533" TargetMode="External"/><Relationship Id="rId19" Type="http://schemas.openxmlformats.org/officeDocument/2006/relationships/hyperlink" Target="http://www.ilo.org/dyn/normlex/es/f?p=1000:11200:0::NO:11200:P11200_COUNTRY_ID:102829" TargetMode="External"/><Relationship Id="rId4" Type="http://schemas.openxmlformats.org/officeDocument/2006/relationships/hyperlink" Target="http://www.ilo.org/dyn/normlex/es/f?p=1000:11200:0::NO:11200:P11200_COUNTRY_ID:102540" TargetMode="External"/><Relationship Id="rId9" Type="http://schemas.openxmlformats.org/officeDocument/2006/relationships/hyperlink" Target="http://www.ilo.org/dyn/normlex/es/f?p=1000:11200:0::NO:11200:P11200_COUNTRY_ID:103070" TargetMode="External"/><Relationship Id="rId14" Type="http://schemas.openxmlformats.org/officeDocument/2006/relationships/hyperlink" Target="http://www.ilo.org/dyn/normlex/es/f?p=1000:11200:0::NO:11200:P11200_COUNTRY_ID:102709" TargetMode="External"/><Relationship Id="rId22" Type="http://schemas.openxmlformats.org/officeDocument/2006/relationships/hyperlink" Target="http://www.ilo.org/dyn/normlex/es/f?p=1000:11200:0::NO:11200:P11200_COUNTRY_ID:103547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lo.org/dyn/normlex/es/f?p=1000:11200:0::NO:11200:P11200_COUNTRY_ID:102780" TargetMode="External"/><Relationship Id="rId13" Type="http://schemas.openxmlformats.org/officeDocument/2006/relationships/hyperlink" Target="http://www.ilo.org/dyn/normlex/es/f?p=1000:11200:0::NO:11200:P11200_COUNTRY_ID:102861" TargetMode="External"/><Relationship Id="rId18" Type="http://schemas.openxmlformats.org/officeDocument/2006/relationships/hyperlink" Target="http://www.ilo.org/dyn/normlex/es/f?p=1000:11200:0::NO:11200:P11200_COUNTRY_ID:102567" TargetMode="External"/><Relationship Id="rId26" Type="http://schemas.openxmlformats.org/officeDocument/2006/relationships/hyperlink" Target="http://www.ilo.org/dyn/normlex/es/f?p=1000:11200:0::NO:11200:P11200_COUNTRY_ID:103018" TargetMode="External"/><Relationship Id="rId3" Type="http://schemas.openxmlformats.org/officeDocument/2006/relationships/hyperlink" Target="http://www.ilo.org/dyn/normlex/es/f?p=1000:11200:0::NO:11200:P11200_COUNTRY_ID:103086" TargetMode="External"/><Relationship Id="rId21" Type="http://schemas.openxmlformats.org/officeDocument/2006/relationships/hyperlink" Target="http://www.ilo.org/dyn/normlex/es/f?p=1000:11200:0::NO:11200:P11200_COUNTRY_ID:102599" TargetMode="External"/><Relationship Id="rId7" Type="http://schemas.openxmlformats.org/officeDocument/2006/relationships/hyperlink" Target="http://www.ilo.org/dyn/normlex/es/f?p=1000:11200:0::NO:11200:P11200_COUNTRY_ID:103106" TargetMode="External"/><Relationship Id="rId12" Type="http://schemas.openxmlformats.org/officeDocument/2006/relationships/hyperlink" Target="http://www.ilo.org/dyn/normlex/es/f?p=1000:11200:0::NO:11200:P11200_COUNTRY_ID:102888" TargetMode="External"/><Relationship Id="rId17" Type="http://schemas.openxmlformats.org/officeDocument/2006/relationships/hyperlink" Target="http://www.ilo.org/dyn/normlex/es/f?p=1000:11200:0::NO:11200:P11200_COUNTRY_ID:102560" TargetMode="External"/><Relationship Id="rId25" Type="http://schemas.openxmlformats.org/officeDocument/2006/relationships/hyperlink" Target="http://www.ilo.org/dyn/normlex/es/f?p=1000:11200:0::NO:11200:P11200_COUNTRY_ID:102625" TargetMode="External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www.ilo.org/dyn/normlex/es/f?p=1000:11200:0::NO:11200:P11200_COUNTRY_ID:102536" TargetMode="External"/><Relationship Id="rId20" Type="http://schemas.openxmlformats.org/officeDocument/2006/relationships/hyperlink" Target="http://www.ilo.org/dyn/normlex/es/f?p=1000:11200:0::NO:11200:P11200_COUNTRY_ID:102595" TargetMode="External"/><Relationship Id="rId1" Type="http://schemas.openxmlformats.org/officeDocument/2006/relationships/themeOverride" Target="../theme/themeOverride9.xml"/><Relationship Id="rId6" Type="http://schemas.openxmlformats.org/officeDocument/2006/relationships/hyperlink" Target="http://www.ilo.org/dyn/normlex/es/f?p=1000:11200:0::NO:11200:P11200_COUNTRY_ID:103236" TargetMode="External"/><Relationship Id="rId11" Type="http://schemas.openxmlformats.org/officeDocument/2006/relationships/hyperlink" Target="http://www.ilo.org/dyn/normlex/es/f?p=1000:11200:0::NO:11200:P11200_COUNTRY_ID:102815" TargetMode="External"/><Relationship Id="rId24" Type="http://schemas.openxmlformats.org/officeDocument/2006/relationships/hyperlink" Target="http://www.ilo.org/dyn/normlex/es/f?p=1000:11200:0::NO:11200:P11200_COUNTRY_ID:102970" TargetMode="External"/><Relationship Id="rId5" Type="http://schemas.openxmlformats.org/officeDocument/2006/relationships/hyperlink" Target="http://www.ilo.org/dyn/normlex/es/f?p=1000:11200:0::NO:11200:P11200_COUNTRY_ID:102709" TargetMode="External"/><Relationship Id="rId15" Type="http://schemas.openxmlformats.org/officeDocument/2006/relationships/hyperlink" Target="http://www.ilo.org/dyn/normlex/es/f?p=1000:11200:0::NO:11200:P11200_COUNTRY_ID:102643" TargetMode="External"/><Relationship Id="rId23" Type="http://schemas.openxmlformats.org/officeDocument/2006/relationships/hyperlink" Target="http://www.ilo.org/dyn/normlex/es/f?p=1000:11200:0::NO:11200:P11200_COUNTRY_ID:102616" TargetMode="External"/><Relationship Id="rId10" Type="http://schemas.openxmlformats.org/officeDocument/2006/relationships/hyperlink" Target="http://www.ilo.org/dyn/normlex/es/f?p=1000:11200:0::NO:11200:P11200_COUNTRY_ID:102796" TargetMode="External"/><Relationship Id="rId19" Type="http://schemas.openxmlformats.org/officeDocument/2006/relationships/hyperlink" Target="http://www.ilo.org/dyn/normlex/es/f?p=1000:11200:0::NO:11200:P11200_COUNTRY_ID:102588" TargetMode="External"/><Relationship Id="rId4" Type="http://schemas.openxmlformats.org/officeDocument/2006/relationships/hyperlink" Target="http://www.ilo.org/dyn/normlex/es/f?p=1000:11200:0::NO:11200:P11200_COUNTRY_ID:102901" TargetMode="External"/><Relationship Id="rId9" Type="http://schemas.openxmlformats.org/officeDocument/2006/relationships/hyperlink" Target="http://www.ilo.org/dyn/normlex/es/f?p=1000:11200:0::NO:11200:P11200_COUNTRY_ID:102792" TargetMode="External"/><Relationship Id="rId14" Type="http://schemas.openxmlformats.org/officeDocument/2006/relationships/hyperlink" Target="http://www.ilo.org/dyn/normlex/es/f?p=1000:11200:0::NO:11200:P11200_COUNTRY_ID:102876" TargetMode="External"/><Relationship Id="rId22" Type="http://schemas.openxmlformats.org/officeDocument/2006/relationships/hyperlink" Target="http://www.ilo.org/dyn/normlex/es/f?p=1000:11200:0::NO:11200:P11200_COUNTRY_ID:102930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35742" y="571033"/>
            <a:ext cx="9144000" cy="2070780"/>
          </a:xfrm>
        </p:spPr>
        <p:txBody>
          <a:bodyPr>
            <a:normAutofit fontScale="90000"/>
          </a:bodyPr>
          <a:lstStyle/>
          <a:p>
            <a:r>
              <a:rPr lang="es-CR" sz="4000" b="1" dirty="0" smtClean="0">
                <a:cs typeface="Arial" panose="020B0604020202020204" pitchFamily="34" charset="0"/>
              </a:rPr>
              <a:t/>
            </a:r>
            <a:br>
              <a:rPr lang="es-CR" sz="4000" b="1" dirty="0" smtClean="0">
                <a:cs typeface="Arial" panose="020B0604020202020204" pitchFamily="34" charset="0"/>
              </a:rPr>
            </a:br>
            <a:r>
              <a:rPr lang="es-CR" sz="3100" b="1" dirty="0" smtClean="0">
                <a:cs typeface="Arial" panose="020B0604020202020204" pitchFamily="34" charset="0"/>
              </a:rPr>
              <a:t>TALLER:</a:t>
            </a:r>
            <a:br>
              <a:rPr lang="es-CR" sz="3100" b="1" dirty="0" smtClean="0">
                <a:cs typeface="Arial" panose="020B0604020202020204" pitchFamily="34" charset="0"/>
              </a:rPr>
            </a:br>
            <a:r>
              <a:rPr lang="es-CR" sz="3100" b="1" dirty="0" smtClean="0">
                <a:cs typeface="Arial" panose="020B0604020202020204" pitchFamily="34" charset="0"/>
              </a:rPr>
              <a:t/>
            </a:r>
            <a:br>
              <a:rPr lang="es-CR" sz="3100" b="1" dirty="0" smtClean="0">
                <a:cs typeface="Arial" panose="020B0604020202020204" pitchFamily="34" charset="0"/>
              </a:rPr>
            </a:br>
            <a:r>
              <a:rPr lang="es-CR" sz="3100" b="1" dirty="0" smtClean="0">
                <a:cs typeface="Arial" panose="020B0604020202020204" pitchFamily="34" charset="0"/>
              </a:rPr>
              <a:t>FORTALECIMIENTO DE LAS CAPACIDADES DEL PERSONAL CONSULAR EN SU FUNCIÓN DE PROTECCIÓN DE LOS DERECHOS DE LAS PERSONAS TRABAJADORAS MIGRANTES</a:t>
            </a:r>
            <a:endParaRPr lang="es-CR" sz="31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373438"/>
            <a:ext cx="9144000" cy="1655762"/>
          </a:xfrm>
        </p:spPr>
        <p:txBody>
          <a:bodyPr>
            <a:normAutofit/>
          </a:bodyPr>
          <a:lstStyle/>
          <a:p>
            <a:r>
              <a:rPr lang="es-CR" sz="36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Arial" panose="020B0604020202020204" pitchFamily="34" charset="0"/>
              </a:rPr>
              <a:t>El marco normativo internacional de protección a las personas trabajadoras migrantes</a:t>
            </a:r>
          </a:p>
        </p:txBody>
      </p:sp>
      <p:pic>
        <p:nvPicPr>
          <p:cNvPr id="4" name="Imagen 3" descr="banner-oit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4807" y="4650601"/>
            <a:ext cx="1803193" cy="1733105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pic>
        <p:nvPicPr>
          <p:cNvPr id="5" name="Imagen 4" descr="download-4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2652" y="4650601"/>
            <a:ext cx="1891634" cy="1468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480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Derechos de las personas trabajadoras migrantes, Convención ONU</a:t>
            </a:r>
            <a:endParaRPr lang="es-C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20000" y="1968340"/>
            <a:ext cx="10233800" cy="4168281"/>
          </a:xfrm>
        </p:spPr>
        <p:txBody>
          <a:bodyPr>
            <a:noAutofit/>
          </a:bodyPr>
          <a:lstStyle/>
          <a:p>
            <a:pPr lvl="1" algn="just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endParaRPr lang="es-CR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es-CR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Derecho a un nombre, a registrar el nacimiento y a </a:t>
            </a:r>
          </a:p>
          <a:p>
            <a:pPr marL="457200" lvl="1" indent="0" algn="just">
              <a:buClr>
                <a:schemeClr val="tx1">
                  <a:lumMod val="65000"/>
                  <a:lumOff val="35000"/>
                </a:schemeClr>
              </a:buClr>
              <a:buNone/>
            </a:pPr>
            <a:r>
              <a:rPr lang="es-C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CR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  nacionalidad, para los hijos e hijas.</a:t>
            </a:r>
          </a:p>
          <a:p>
            <a:pPr lvl="1" algn="just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es-CR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Derecho de acceso a la educación para los hijos e hijas.</a:t>
            </a:r>
          </a:p>
          <a:p>
            <a:pPr lvl="1" algn="just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es-CR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Derecho a la identidad cultural.</a:t>
            </a:r>
          </a:p>
          <a:p>
            <a:pPr lvl="1" algn="just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es-CR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Derecho a transferir las ganancias obtenidas en el Estado de empleo.</a:t>
            </a:r>
          </a:p>
          <a:p>
            <a:pPr lvl="1" algn="just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es-CR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Derecho a ser informado sobre sus derechos y obligaciones.</a:t>
            </a:r>
          </a:p>
          <a:p>
            <a:pPr lvl="1" algn="just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es-CR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Derecho de formar parte de actividades públicas de su Estado de origen.</a:t>
            </a:r>
          </a:p>
          <a:p>
            <a:pPr lvl="1" algn="just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es-CR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Derecho  a la orientación y formación profesional y a servicios de colocación.</a:t>
            </a:r>
          </a:p>
          <a:p>
            <a:pPr lvl="1" algn="just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es-CR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Derecho a la protección de la familia. </a:t>
            </a:r>
          </a:p>
          <a:p>
            <a:pPr lvl="1" algn="just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es-CR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Derecho a escoger libremente un empleo.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9528" y="1027906"/>
            <a:ext cx="3182471" cy="2043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647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5325" y="222250"/>
            <a:ext cx="10515600" cy="1325563"/>
          </a:xfrm>
        </p:spPr>
        <p:txBody>
          <a:bodyPr>
            <a:normAutofit/>
          </a:bodyPr>
          <a:lstStyle/>
          <a:p>
            <a:r>
              <a:rPr lang="fr-HT" sz="3600" b="1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CR" sz="3600" b="1" dirty="0">
                <a:latin typeface="Arial" panose="020B0604020202020204" pitchFamily="34" charset="0"/>
                <a:cs typeface="Arial" panose="020B0604020202020204" pitchFamily="34" charset="0"/>
              </a:rPr>
              <a:t>Convención de la ONU y los Convenios de la OIT </a:t>
            </a:r>
            <a:r>
              <a:rPr lang="es-CR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núms</a:t>
            </a:r>
            <a:r>
              <a:rPr lang="es-CR" sz="3600" b="1" dirty="0">
                <a:latin typeface="Arial" panose="020B0604020202020204" pitchFamily="34" charset="0"/>
                <a:cs typeface="Arial" panose="020B0604020202020204" pitchFamily="34" charset="0"/>
              </a:rPr>
              <a:t>. 97 y 143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1425" y="1757363"/>
            <a:ext cx="10233800" cy="4776787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C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Convención de 1990 se basa en los 2 convenios de la OIT.</a:t>
            </a:r>
          </a:p>
          <a:p>
            <a:pPr algn="just">
              <a:defRPr/>
            </a:pPr>
            <a:r>
              <a:rPr lang="es-C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 3 instrumentos tienen los mismos objetivos. </a:t>
            </a:r>
          </a:p>
          <a:p>
            <a:pPr algn="just">
              <a:defRPr/>
            </a:pPr>
            <a:r>
              <a:rPr lang="es-C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3 instrumentos se complementan al no existir incompatibilidades entre sus disposiciones.</a:t>
            </a:r>
          </a:p>
          <a:p>
            <a:pPr algn="just"/>
            <a:r>
              <a:rPr lang="es-CR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Responden a la doble necesidad de proteger a las personas trabajadoras migrantes contra la discriminación y de regular las migraciones laborales.</a:t>
            </a:r>
          </a:p>
          <a:p>
            <a:pPr algn="just"/>
            <a:r>
              <a:rPr lang="es-CR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 disposiciones se dirigen tanto al país de emp</a:t>
            </a:r>
            <a:r>
              <a:rPr lang="it-IT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 o de acogida como </a:t>
            </a:r>
            <a:r>
              <a:rPr lang="it-IT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pa</a:t>
            </a:r>
            <a:r>
              <a:rPr lang="es-CO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it-IT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de origen </a:t>
            </a:r>
            <a:r>
              <a:rPr lang="it-IT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 persona trabajadora migrante.</a:t>
            </a:r>
            <a:endParaRPr lang="it-IT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cuestionan la soberan</a:t>
            </a:r>
            <a:r>
              <a:rPr lang="es-CO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it-IT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del Estado respecto de su pol</a:t>
            </a:r>
            <a:r>
              <a:rPr lang="es-CO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</a:t>
            </a:r>
            <a:r>
              <a:rPr lang="it-IT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tica de acceso al </a:t>
            </a:r>
            <a:r>
              <a:rPr lang="it-IT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territorio.</a:t>
            </a:r>
            <a:endParaRPr lang="it-IT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it-IT" dirty="0"/>
          </a:p>
          <a:p>
            <a:endParaRPr lang="fr-HT" dirty="0" smtClean="0"/>
          </a:p>
        </p:txBody>
      </p:sp>
    </p:spTree>
    <p:extLst>
      <p:ext uri="{BB962C8B-B14F-4D97-AF65-F5344CB8AC3E}">
        <p14:creationId xmlns:p14="http://schemas.microsoft.com/office/powerpoint/2010/main" val="18930074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5325" y="222250"/>
            <a:ext cx="10515600" cy="1325563"/>
          </a:xfrm>
        </p:spPr>
        <p:txBody>
          <a:bodyPr>
            <a:normAutofit/>
          </a:bodyPr>
          <a:lstStyle/>
          <a:p>
            <a:r>
              <a:rPr lang="fr-HT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CR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Convención de la ONU y los Convenios de la OIT </a:t>
            </a:r>
            <a:r>
              <a:rPr lang="es-CR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núms</a:t>
            </a:r>
            <a:r>
              <a:rPr lang="es-CR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97 y 143</a:t>
            </a:r>
            <a:endParaRPr lang="es-CR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1425" y="2043113"/>
            <a:ext cx="10233800" cy="4491037"/>
          </a:xfrm>
        </p:spPr>
        <p:txBody>
          <a:bodyPr>
            <a:normAutofit/>
          </a:bodyPr>
          <a:lstStyle/>
          <a:p>
            <a:pPr algn="just"/>
            <a:r>
              <a:rPr lang="it-IT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3 </a:t>
            </a:r>
            <a:r>
              <a:rPr lang="es-CR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instrumentos comparten principios comunes y se complementan</a:t>
            </a:r>
          </a:p>
          <a:p>
            <a:pPr algn="just"/>
            <a:r>
              <a:rPr lang="es-CR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Convención de 1990 tiene una definición más amplia del trabajador migrante</a:t>
            </a:r>
          </a:p>
          <a:p>
            <a:pPr algn="just"/>
            <a:r>
              <a:rPr lang="es-CR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más detalles sobre los derechos fundamentales que se reconocen a  trabajadores(as) en situación irregular.</a:t>
            </a:r>
          </a:p>
          <a:p>
            <a:pPr algn="just"/>
            <a:r>
              <a:rPr lang="es-CR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Convenios OIT requieren consultas tripartitas para su aplicación.</a:t>
            </a:r>
          </a:p>
          <a:p>
            <a:pPr algn="just"/>
            <a:r>
              <a:rPr lang="es-CR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Convenio núm. 97 plasma el principio de la gratuidad de los servicios públicos de reclutamiento y colocación. </a:t>
            </a:r>
          </a:p>
          <a:p>
            <a:pPr marL="0" indent="0" algn="r">
              <a:buNone/>
            </a:pPr>
            <a:endParaRPr lang="es-E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HT" dirty="0" smtClean="0"/>
          </a:p>
        </p:txBody>
      </p:sp>
    </p:spTree>
    <p:extLst>
      <p:ext uri="{BB962C8B-B14F-4D97-AF65-F5344CB8AC3E}">
        <p14:creationId xmlns:p14="http://schemas.microsoft.com/office/powerpoint/2010/main" val="3241107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536" y="1767840"/>
            <a:ext cx="8280920" cy="2885296"/>
          </a:xfrm>
        </p:spPr>
        <p:txBody>
          <a:bodyPr>
            <a:normAutofit/>
          </a:bodyPr>
          <a:lstStyle/>
          <a:p>
            <a:r>
              <a:rPr lang="es-CR" b="1" dirty="0" smtClean="0">
                <a:solidFill>
                  <a:srgbClr val="002060"/>
                </a:solidFill>
              </a:rPr>
              <a:t/>
            </a:r>
            <a:br>
              <a:rPr lang="es-CR" b="1" dirty="0" smtClean="0">
                <a:solidFill>
                  <a:srgbClr val="002060"/>
                </a:solidFill>
              </a:rPr>
            </a:b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89346" y="267170"/>
            <a:ext cx="720299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600" b="1" dirty="0">
                <a:solidFill>
                  <a:schemeClr val="tx2">
                    <a:lumMod val="75000"/>
                  </a:schemeClr>
                </a:solidFill>
                <a:cs typeface="Times New Roman"/>
              </a:rPr>
              <a:t>Ratificaciones del Convenio núm. 97 </a:t>
            </a:r>
          </a:p>
          <a:p>
            <a:r>
              <a:rPr lang="es-CR" sz="2600" b="1" dirty="0">
                <a:solidFill>
                  <a:srgbClr val="FF0000"/>
                </a:solidFill>
                <a:cs typeface="Times New Roman"/>
              </a:rPr>
              <a:t>(49 ratificaciones)</a:t>
            </a:r>
            <a:endParaRPr lang="en-GB" sz="2600" b="1" dirty="0">
              <a:solidFill>
                <a:srgbClr val="FF0000"/>
              </a:solidFill>
              <a:cs typeface="Times New Roman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354514" y="1240524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Arial" pitchFamily="34" charset="0"/>
                <a:cs typeface="Arial" pitchFamily="34" charset="0"/>
              </a:rPr>
              <a:t/>
            </a:r>
            <a:br>
              <a:rPr lang="en-US" altLang="en-US">
                <a:latin typeface="Arial" pitchFamily="34" charset="0"/>
                <a:cs typeface="Arial" pitchFamily="34" charset="0"/>
              </a:rPr>
            </a:br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469586"/>
              </p:ext>
            </p:extLst>
          </p:nvPr>
        </p:nvGraphicFramePr>
        <p:xfrm>
          <a:off x="4693568" y="1240524"/>
          <a:ext cx="2520280" cy="5155101"/>
        </p:xfrm>
        <a:graphic>
          <a:graphicData uri="http://schemas.openxmlformats.org/drawingml/2006/table">
            <a:tbl>
              <a:tblPr/>
              <a:tblGrid>
                <a:gridCol w="2520280"/>
              </a:tblGrid>
              <a:tr h="286495">
                <a:tc>
                  <a:txBody>
                    <a:bodyPr/>
                    <a:lstStyle/>
                    <a:p>
                      <a:pPr algn="l" fontAlgn="t"/>
                      <a:r>
                        <a:rPr lang="en-GB" sz="1800" b="1" dirty="0">
                          <a:effectLst/>
                        </a:rPr>
                        <a:t>País</a:t>
                      </a:r>
                    </a:p>
                  </a:txBody>
                  <a:tcPr marL="6355" marR="6355" marT="7626" marB="6355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246482">
                <a:tc>
                  <a:txBody>
                    <a:bodyPr/>
                    <a:lstStyle/>
                    <a:p>
                      <a:pPr fontAlgn="t"/>
                      <a:r>
                        <a:rPr lang="es-ES" sz="1800" b="1" u="none" strike="noStrike" dirty="0" smtClean="0">
                          <a:solidFill>
                            <a:srgbClr val="0644AA"/>
                          </a:solidFill>
                          <a:effectLst/>
                          <a:hlinkClick r:id="rId3"/>
                        </a:rPr>
                        <a:t>Ecuador</a:t>
                      </a:r>
                      <a:endParaRPr lang="es-ES" sz="1800" b="1" u="none" strike="noStrike" dirty="0" smtClean="0">
                        <a:solidFill>
                          <a:srgbClr val="0644AA"/>
                        </a:solidFill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6482">
                <a:tc>
                  <a:txBody>
                    <a:bodyPr/>
                    <a:lstStyle/>
                    <a:p>
                      <a:pPr fontAlgn="t"/>
                      <a:r>
                        <a:rPr lang="es-ES" sz="1800" b="1" u="none" strike="noStrike" dirty="0" smtClean="0">
                          <a:solidFill>
                            <a:srgbClr val="0644AA"/>
                          </a:solidFill>
                          <a:effectLst/>
                          <a:hlinkClick r:id="rId4"/>
                        </a:rPr>
                        <a:t>Eslovenia</a:t>
                      </a:r>
                      <a:endParaRPr lang="es-ES" sz="1800" b="1" u="none" strike="noStrike" dirty="0" smtClean="0">
                        <a:solidFill>
                          <a:srgbClr val="0644AA"/>
                        </a:solidFill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6482">
                <a:tc>
                  <a:txBody>
                    <a:bodyPr/>
                    <a:lstStyle/>
                    <a:p>
                      <a:pPr fontAlgn="t"/>
                      <a:r>
                        <a:rPr lang="en-GB" sz="1800" b="1" u="none" strike="noStrike">
                          <a:solidFill>
                            <a:srgbClr val="0644AA"/>
                          </a:solidFill>
                          <a:effectLst/>
                          <a:hlinkClick r:id="rId5"/>
                        </a:rPr>
                        <a:t>España</a:t>
                      </a:r>
                      <a:endParaRPr lang="en-GB" sz="1800" b="1"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6482">
                <a:tc>
                  <a:txBody>
                    <a:bodyPr/>
                    <a:lstStyle/>
                    <a:p>
                      <a:pPr fontAlgn="t"/>
                      <a:r>
                        <a:rPr lang="pt-BR" sz="1800" b="1" u="none" strike="noStrike" dirty="0">
                          <a:solidFill>
                            <a:srgbClr val="0644AA"/>
                          </a:solidFill>
                          <a:effectLst/>
                          <a:hlinkClick r:id="rId6"/>
                        </a:rPr>
                        <a:t>Ex República Yugoslava de Macedonia</a:t>
                      </a:r>
                      <a:endParaRPr lang="pt-BR" sz="1800" b="1" dirty="0"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6482">
                <a:tc>
                  <a:txBody>
                    <a:bodyPr/>
                    <a:lstStyle/>
                    <a:p>
                      <a:pPr fontAlgn="t"/>
                      <a:r>
                        <a:rPr lang="es-ES" sz="1800" b="1" u="none" strike="noStrike" dirty="0" smtClean="0">
                          <a:solidFill>
                            <a:srgbClr val="0644AA"/>
                          </a:solidFill>
                          <a:effectLst/>
                          <a:hlinkClick r:id="rId7"/>
                        </a:rPr>
                        <a:t>Filipinas</a:t>
                      </a:r>
                      <a:endParaRPr lang="es-ES" sz="1800" b="1" u="none" strike="noStrike" dirty="0" smtClean="0">
                        <a:solidFill>
                          <a:srgbClr val="0644AA"/>
                        </a:solidFill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6482">
                <a:tc>
                  <a:txBody>
                    <a:bodyPr/>
                    <a:lstStyle/>
                    <a:p>
                      <a:pPr fontAlgn="t"/>
                      <a:r>
                        <a:rPr lang="es-ES" sz="1800" b="1" u="none" strike="noStrike" dirty="0" smtClean="0">
                          <a:solidFill>
                            <a:srgbClr val="0644AA"/>
                          </a:solidFill>
                          <a:effectLst/>
                          <a:hlinkClick r:id="rId8"/>
                        </a:rPr>
                        <a:t>Francia</a:t>
                      </a:r>
                      <a:endParaRPr lang="es-ES" sz="1800" b="1" u="none" strike="noStrike" dirty="0" smtClean="0">
                        <a:solidFill>
                          <a:srgbClr val="0644AA"/>
                        </a:solidFill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6482">
                <a:tc>
                  <a:txBody>
                    <a:bodyPr/>
                    <a:lstStyle/>
                    <a:p>
                      <a:pPr fontAlgn="t"/>
                      <a:r>
                        <a:rPr lang="es-ES" sz="1800" b="1" u="none" strike="noStrike" dirty="0" smtClean="0">
                          <a:solidFill>
                            <a:schemeClr val="bg1"/>
                          </a:solidFill>
                          <a:effectLst/>
                          <a:hlinkClick r:id="rId9"/>
                        </a:rPr>
                        <a:t>Granada</a:t>
                      </a:r>
                      <a:endParaRPr lang="es-ES" sz="1800" b="1" u="none" strike="noStrike" dirty="0" smtClean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6482">
                <a:tc>
                  <a:txBody>
                    <a:bodyPr/>
                    <a:lstStyle/>
                    <a:p>
                      <a:pPr fontAlgn="t"/>
                      <a:r>
                        <a:rPr lang="en-GB" sz="1800" b="1" u="none" strike="noStrike" dirty="0">
                          <a:solidFill>
                            <a:schemeClr val="bg1"/>
                          </a:solidFill>
                          <a:effectLst/>
                          <a:hlinkClick r:id="rId10"/>
                        </a:rPr>
                        <a:t>Guatemala</a:t>
                      </a:r>
                      <a:endParaRPr lang="en-GB" sz="18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6482">
                <a:tc>
                  <a:txBody>
                    <a:bodyPr/>
                    <a:lstStyle/>
                    <a:p>
                      <a:pPr fontAlgn="t"/>
                      <a:r>
                        <a:rPr lang="es-ES" sz="1800" b="1" u="none" strike="noStrike" dirty="0" smtClean="0">
                          <a:solidFill>
                            <a:schemeClr val="bg1"/>
                          </a:solidFill>
                          <a:effectLst/>
                          <a:hlinkClick r:id="rId11"/>
                        </a:rPr>
                        <a:t>Guyana</a:t>
                      </a:r>
                      <a:endParaRPr lang="es-ES" sz="1800" b="1" u="none" strike="noStrike" dirty="0" smtClean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6482">
                <a:tc>
                  <a:txBody>
                    <a:bodyPr/>
                    <a:lstStyle/>
                    <a:p>
                      <a:pPr fontAlgn="t"/>
                      <a:r>
                        <a:rPr lang="en-GB" sz="1800" b="1" u="none" strike="noStrike" dirty="0">
                          <a:solidFill>
                            <a:srgbClr val="0644AA"/>
                          </a:solidFill>
                          <a:effectLst/>
                          <a:hlinkClick r:id="rId12"/>
                        </a:rPr>
                        <a:t>Israel</a:t>
                      </a:r>
                      <a:endParaRPr lang="en-GB" sz="1800" b="1" dirty="0"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6482">
                <a:tc>
                  <a:txBody>
                    <a:bodyPr/>
                    <a:lstStyle/>
                    <a:p>
                      <a:pPr fontAlgn="t"/>
                      <a:r>
                        <a:rPr lang="en-GB" sz="1800" b="1" u="none" strike="noStrike" dirty="0">
                          <a:solidFill>
                            <a:srgbClr val="0644AA"/>
                          </a:solidFill>
                          <a:effectLst/>
                          <a:hlinkClick r:id="rId13"/>
                        </a:rPr>
                        <a:t>Italia</a:t>
                      </a:r>
                      <a:endParaRPr lang="en-GB" sz="1800" b="1" dirty="0"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6482">
                <a:tc>
                  <a:txBody>
                    <a:bodyPr/>
                    <a:lstStyle/>
                    <a:p>
                      <a:pPr fontAlgn="t"/>
                      <a:r>
                        <a:rPr lang="es-ES" sz="1800" b="1" u="none" strike="noStrike" dirty="0" smtClean="0">
                          <a:solidFill>
                            <a:srgbClr val="0644AA"/>
                          </a:solidFill>
                          <a:effectLst/>
                          <a:hlinkClick r:id="rId14"/>
                        </a:rPr>
                        <a:t>Jamaica</a:t>
                      </a:r>
                      <a:endParaRPr lang="es-ES" sz="1800" b="1" u="none" strike="noStrike" dirty="0" smtClean="0">
                        <a:solidFill>
                          <a:srgbClr val="0644AA"/>
                        </a:solidFill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6482">
                <a:tc>
                  <a:txBody>
                    <a:bodyPr/>
                    <a:lstStyle/>
                    <a:p>
                      <a:pPr fontAlgn="t"/>
                      <a:r>
                        <a:rPr lang="es-ES" sz="1800" b="1" u="none" strike="noStrike" dirty="0" err="1" smtClean="0">
                          <a:solidFill>
                            <a:srgbClr val="0644AA"/>
                          </a:solidFill>
                          <a:effectLst/>
                          <a:hlinkClick r:id="rId15"/>
                        </a:rPr>
                        <a:t>Kenya</a:t>
                      </a:r>
                      <a:endParaRPr lang="es-ES" sz="1800" b="1" u="none" strike="noStrike" dirty="0" smtClean="0">
                        <a:solidFill>
                          <a:srgbClr val="0644AA"/>
                        </a:solidFill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6482">
                <a:tc>
                  <a:txBody>
                    <a:bodyPr/>
                    <a:lstStyle/>
                    <a:p>
                      <a:pPr fontAlgn="t"/>
                      <a:r>
                        <a:rPr lang="en-GB" sz="1800" b="1" u="none" strike="noStrike" dirty="0" err="1">
                          <a:solidFill>
                            <a:srgbClr val="0644AA"/>
                          </a:solidFill>
                          <a:effectLst/>
                          <a:hlinkClick r:id="rId16"/>
                        </a:rPr>
                        <a:t>Kirguistán</a:t>
                      </a:r>
                      <a:endParaRPr lang="en-GB" sz="1800" b="1" dirty="0"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6482">
                <a:tc>
                  <a:txBody>
                    <a:bodyPr/>
                    <a:lstStyle/>
                    <a:p>
                      <a:pPr fontAlgn="t"/>
                      <a:r>
                        <a:rPr lang="es-ES" sz="1800" b="1" u="none" strike="noStrike" dirty="0" smtClean="0">
                          <a:solidFill>
                            <a:srgbClr val="0644AA"/>
                          </a:solidFill>
                          <a:effectLst/>
                          <a:hlinkClick r:id="rId17"/>
                        </a:rPr>
                        <a:t>Madagascar</a:t>
                      </a:r>
                      <a:endParaRPr lang="es-ES" sz="1800" b="1" u="none" strike="noStrike" dirty="0" smtClean="0">
                        <a:solidFill>
                          <a:srgbClr val="0644AA"/>
                        </a:solidFill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6482">
                <a:tc>
                  <a:txBody>
                    <a:bodyPr/>
                    <a:lstStyle/>
                    <a:p>
                      <a:pPr fontAlgn="t"/>
                      <a:r>
                        <a:rPr lang="es-ES" sz="1800" b="1" u="none" strike="noStrike" dirty="0">
                          <a:solidFill>
                            <a:srgbClr val="0644AA"/>
                          </a:solidFill>
                          <a:effectLst/>
                          <a:hlinkClick r:id="rId18"/>
                        </a:rPr>
                        <a:t>Malasia </a:t>
                      </a:r>
                      <a:r>
                        <a:rPr lang="es-ES" sz="1800" b="1" u="none" strike="noStrike" dirty="0" smtClean="0">
                          <a:solidFill>
                            <a:srgbClr val="0644AA"/>
                          </a:solidFill>
                          <a:effectLst/>
                          <a:hlinkClick r:id="rId18"/>
                        </a:rPr>
                        <a:t>- Sabah</a:t>
                      </a:r>
                      <a:endParaRPr lang="es-ES" sz="1800" b="1" u="none" strike="noStrike" dirty="0" smtClean="0">
                        <a:solidFill>
                          <a:srgbClr val="0644AA"/>
                        </a:solidFill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266358"/>
              </p:ext>
            </p:extLst>
          </p:nvPr>
        </p:nvGraphicFramePr>
        <p:xfrm>
          <a:off x="1264023" y="1484785"/>
          <a:ext cx="2463516" cy="4609671"/>
        </p:xfrm>
        <a:graphic>
          <a:graphicData uri="http://schemas.openxmlformats.org/drawingml/2006/table">
            <a:tbl>
              <a:tblPr/>
              <a:tblGrid>
                <a:gridCol w="2463516"/>
              </a:tblGrid>
              <a:tr h="304221">
                <a:tc>
                  <a:txBody>
                    <a:bodyPr/>
                    <a:lstStyle/>
                    <a:p>
                      <a:pPr algn="l" fontAlgn="t"/>
                      <a:r>
                        <a:rPr lang="en-GB" sz="1800" b="1" dirty="0">
                          <a:effectLst/>
                        </a:rPr>
                        <a:t>País</a:t>
                      </a:r>
                    </a:p>
                  </a:txBody>
                  <a:tcPr marL="6355" marR="6355" marT="7626" marB="6355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261733">
                <a:tc>
                  <a:txBody>
                    <a:bodyPr/>
                    <a:lstStyle/>
                    <a:p>
                      <a:pPr fontAlgn="t"/>
                      <a:r>
                        <a:rPr lang="en-GB" sz="1800" b="1" u="none" strike="noStrike" dirty="0">
                          <a:solidFill>
                            <a:srgbClr val="0644AA"/>
                          </a:solidFill>
                          <a:effectLst/>
                          <a:hlinkClick r:id="rId19"/>
                        </a:rPr>
                        <a:t>Albania</a:t>
                      </a:r>
                      <a:endParaRPr lang="en-GB" sz="1800" b="1" u="none" dirty="0"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733">
                <a:tc>
                  <a:txBody>
                    <a:bodyPr/>
                    <a:lstStyle/>
                    <a:p>
                      <a:pPr fontAlgn="t"/>
                      <a:r>
                        <a:rPr lang="en-GB" sz="1800" b="1" u="none" strike="noStrike" dirty="0" err="1">
                          <a:solidFill>
                            <a:srgbClr val="0644AA"/>
                          </a:solidFill>
                          <a:effectLst/>
                          <a:hlinkClick r:id="rId20"/>
                        </a:rPr>
                        <a:t>Alemania</a:t>
                      </a:r>
                      <a:endParaRPr lang="en-GB" sz="1800" b="1" u="none" dirty="0"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733">
                <a:tc>
                  <a:txBody>
                    <a:bodyPr/>
                    <a:lstStyle/>
                    <a:p>
                      <a:pPr fontAlgn="t"/>
                      <a:r>
                        <a:rPr lang="es-ES" sz="1800" b="1" u="none" strike="noStrike" dirty="0" smtClean="0">
                          <a:solidFill>
                            <a:srgbClr val="0644AA"/>
                          </a:solidFill>
                          <a:effectLst/>
                          <a:hlinkClick r:id="rId21"/>
                        </a:rPr>
                        <a:t>Argelia</a:t>
                      </a:r>
                      <a:endParaRPr lang="es-ES" sz="1800" b="1" u="none" strike="noStrike" dirty="0" smtClean="0">
                        <a:solidFill>
                          <a:srgbClr val="0644AA"/>
                        </a:solidFill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733">
                <a:tc>
                  <a:txBody>
                    <a:bodyPr/>
                    <a:lstStyle/>
                    <a:p>
                      <a:pPr fontAlgn="t"/>
                      <a:r>
                        <a:rPr lang="en-GB" sz="1800" b="1" u="none" strike="noStrike" dirty="0">
                          <a:solidFill>
                            <a:srgbClr val="0644AA"/>
                          </a:solidFill>
                          <a:effectLst/>
                          <a:hlinkClick r:id="rId22"/>
                        </a:rPr>
                        <a:t>Armenia</a:t>
                      </a:r>
                      <a:endParaRPr lang="en-GB" sz="1800" b="1" u="none" dirty="0"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733">
                <a:tc>
                  <a:txBody>
                    <a:bodyPr/>
                    <a:lstStyle/>
                    <a:p>
                      <a:pPr fontAlgn="t"/>
                      <a:r>
                        <a:rPr lang="es-ES" sz="1800" b="1" u="none" strike="noStrike" dirty="0" smtClean="0">
                          <a:solidFill>
                            <a:srgbClr val="0644AA"/>
                          </a:solidFill>
                          <a:effectLst/>
                          <a:hlinkClick r:id="rId23"/>
                        </a:rPr>
                        <a:t>Bahamas</a:t>
                      </a:r>
                      <a:endParaRPr lang="es-ES" sz="1800" b="1" u="none" strike="noStrike" dirty="0" smtClean="0">
                        <a:solidFill>
                          <a:srgbClr val="0644AA"/>
                        </a:solidFill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733">
                <a:tc>
                  <a:txBody>
                    <a:bodyPr/>
                    <a:lstStyle/>
                    <a:p>
                      <a:pPr fontAlgn="t"/>
                      <a:r>
                        <a:rPr lang="es-ES" sz="1800" b="1" u="none" strike="noStrike" dirty="0" smtClean="0">
                          <a:solidFill>
                            <a:srgbClr val="0644AA"/>
                          </a:solidFill>
                          <a:effectLst/>
                          <a:hlinkClick r:id="rId24"/>
                        </a:rPr>
                        <a:t>Barbados</a:t>
                      </a:r>
                      <a:endParaRPr lang="es-ES" sz="1800" b="1" u="none" strike="noStrike" dirty="0" smtClean="0">
                        <a:solidFill>
                          <a:srgbClr val="0644AA"/>
                        </a:solidFill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733">
                <a:tc>
                  <a:txBody>
                    <a:bodyPr/>
                    <a:lstStyle/>
                    <a:p>
                      <a:pPr fontAlgn="t"/>
                      <a:r>
                        <a:rPr lang="en-GB" sz="1800" b="1" u="none" strike="noStrike" dirty="0" err="1">
                          <a:solidFill>
                            <a:srgbClr val="0644AA"/>
                          </a:solidFill>
                          <a:effectLst/>
                          <a:hlinkClick r:id="rId25"/>
                        </a:rPr>
                        <a:t>Bélgica</a:t>
                      </a:r>
                      <a:endParaRPr lang="en-GB" sz="1800" b="1" u="none" dirty="0"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733">
                <a:tc>
                  <a:txBody>
                    <a:bodyPr/>
                    <a:lstStyle/>
                    <a:p>
                      <a:pPr fontAlgn="t"/>
                      <a:r>
                        <a:rPr lang="en-GB" sz="1800" b="1" u="none" strike="noStrike" dirty="0" err="1">
                          <a:solidFill>
                            <a:srgbClr val="0644AA"/>
                          </a:solidFill>
                          <a:effectLst/>
                          <a:hlinkClick r:id="rId26"/>
                        </a:rPr>
                        <a:t>Belice</a:t>
                      </a:r>
                      <a:endParaRPr lang="en-GB" sz="1800" b="1" u="none" dirty="0"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733">
                <a:tc>
                  <a:txBody>
                    <a:bodyPr/>
                    <a:lstStyle/>
                    <a:p>
                      <a:pPr fontAlgn="t"/>
                      <a:r>
                        <a:rPr lang="es-ES" sz="1800" b="1" u="none" strike="noStrike" dirty="0">
                          <a:solidFill>
                            <a:srgbClr val="0644AA"/>
                          </a:solidFill>
                          <a:effectLst/>
                          <a:hlinkClick r:id="rId27"/>
                        </a:rPr>
                        <a:t>Bosnia y </a:t>
                      </a:r>
                      <a:r>
                        <a:rPr lang="es-ES" sz="1800" b="1" u="none" strike="noStrike" dirty="0" smtClean="0">
                          <a:solidFill>
                            <a:srgbClr val="0644AA"/>
                          </a:solidFill>
                          <a:effectLst/>
                          <a:hlinkClick r:id="rId27"/>
                        </a:rPr>
                        <a:t>Herzegovina</a:t>
                      </a:r>
                      <a:endParaRPr lang="es-ES" sz="1800" b="1" u="none" strike="noStrike" dirty="0" smtClean="0">
                        <a:solidFill>
                          <a:srgbClr val="0644AA"/>
                        </a:solidFill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733">
                <a:tc>
                  <a:txBody>
                    <a:bodyPr/>
                    <a:lstStyle/>
                    <a:p>
                      <a:pPr fontAlgn="t"/>
                      <a:r>
                        <a:rPr lang="en-GB" sz="1800" b="1" u="none" strike="noStrike" dirty="0" err="1">
                          <a:solidFill>
                            <a:srgbClr val="0644AA"/>
                          </a:solidFill>
                          <a:effectLst/>
                          <a:hlinkClick r:id="rId28"/>
                        </a:rPr>
                        <a:t>Brasil</a:t>
                      </a:r>
                      <a:endParaRPr lang="en-GB" sz="1800" b="1" u="none" dirty="0"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733">
                <a:tc>
                  <a:txBody>
                    <a:bodyPr/>
                    <a:lstStyle/>
                    <a:p>
                      <a:pPr fontAlgn="t"/>
                      <a:r>
                        <a:rPr lang="en-GB" sz="1800" b="1" u="none" strike="noStrike" dirty="0">
                          <a:solidFill>
                            <a:srgbClr val="0644AA"/>
                          </a:solidFill>
                          <a:effectLst/>
                          <a:hlinkClick r:id="rId29"/>
                        </a:rPr>
                        <a:t>Burkina Faso</a:t>
                      </a:r>
                      <a:endParaRPr lang="en-GB" sz="1800" b="1" u="none" dirty="0"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733">
                <a:tc>
                  <a:txBody>
                    <a:bodyPr/>
                    <a:lstStyle/>
                    <a:p>
                      <a:pPr fontAlgn="t"/>
                      <a:r>
                        <a:rPr lang="es-ES" sz="1800" b="1" u="none" strike="noStrike" dirty="0" smtClean="0">
                          <a:solidFill>
                            <a:srgbClr val="0644AA"/>
                          </a:solidFill>
                          <a:effectLst/>
                          <a:hlinkClick r:id="rId30"/>
                        </a:rPr>
                        <a:t>Camerún</a:t>
                      </a:r>
                      <a:endParaRPr lang="es-ES" sz="1800" b="1" u="none" strike="noStrike" dirty="0" smtClean="0">
                        <a:solidFill>
                          <a:srgbClr val="0644AA"/>
                        </a:solidFill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733">
                <a:tc>
                  <a:txBody>
                    <a:bodyPr/>
                    <a:lstStyle/>
                    <a:p>
                      <a:pPr fontAlgn="t"/>
                      <a:r>
                        <a:rPr lang="es-ES" sz="1800" b="1" u="none" strike="noStrike" dirty="0" smtClean="0">
                          <a:solidFill>
                            <a:srgbClr val="0644AA"/>
                          </a:solidFill>
                          <a:effectLst/>
                          <a:hlinkClick r:id="rId31"/>
                        </a:rPr>
                        <a:t>Chipre</a:t>
                      </a:r>
                      <a:endParaRPr lang="es-ES" sz="1800" b="1" u="none" strike="noStrike" dirty="0" smtClean="0">
                        <a:solidFill>
                          <a:srgbClr val="0644AA"/>
                        </a:solidFill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733">
                <a:tc>
                  <a:txBody>
                    <a:bodyPr/>
                    <a:lstStyle/>
                    <a:p>
                      <a:pPr fontAlgn="t"/>
                      <a:r>
                        <a:rPr lang="en-GB" sz="1800" b="1" u="none" strike="noStrike" dirty="0">
                          <a:solidFill>
                            <a:srgbClr val="0644AA"/>
                          </a:solidFill>
                          <a:effectLst/>
                          <a:hlinkClick r:id="rId32"/>
                        </a:rPr>
                        <a:t>Cuba</a:t>
                      </a:r>
                      <a:endParaRPr lang="en-GB" sz="1800" b="1" u="none" dirty="0"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733">
                <a:tc>
                  <a:txBody>
                    <a:bodyPr/>
                    <a:lstStyle/>
                    <a:p>
                      <a:pPr fontAlgn="t"/>
                      <a:r>
                        <a:rPr lang="es-ES" sz="1800" b="1" u="none" strike="noStrike" dirty="0" smtClean="0">
                          <a:solidFill>
                            <a:srgbClr val="0644AA"/>
                          </a:solidFill>
                          <a:effectLst/>
                          <a:hlinkClick r:id="rId33"/>
                        </a:rPr>
                        <a:t>Dominica</a:t>
                      </a:r>
                      <a:endParaRPr lang="es-ES" sz="1800" b="1" u="none" strike="noStrike" dirty="0" smtClean="0">
                        <a:solidFill>
                          <a:srgbClr val="0644AA"/>
                        </a:solidFill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297350"/>
              </p:ext>
            </p:extLst>
          </p:nvPr>
        </p:nvGraphicFramePr>
        <p:xfrm>
          <a:off x="8100065" y="874895"/>
          <a:ext cx="2880320" cy="5716451"/>
        </p:xfrm>
        <a:graphic>
          <a:graphicData uri="http://schemas.openxmlformats.org/drawingml/2006/table">
            <a:tbl>
              <a:tblPr/>
              <a:tblGrid>
                <a:gridCol w="2880320"/>
              </a:tblGrid>
              <a:tr h="271887">
                <a:tc>
                  <a:txBody>
                    <a:bodyPr/>
                    <a:lstStyle/>
                    <a:p>
                      <a:pPr algn="l" fontAlgn="t"/>
                      <a:r>
                        <a:rPr lang="en-GB" sz="1800" b="1" dirty="0">
                          <a:effectLst/>
                        </a:rPr>
                        <a:t>País</a:t>
                      </a:r>
                    </a:p>
                  </a:txBody>
                  <a:tcPr marL="6355" marR="6355" marT="7626" marB="6355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233915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u="none" strike="noStrike" dirty="0" smtClean="0">
                          <a:solidFill>
                            <a:srgbClr val="0644AA"/>
                          </a:solidFill>
                          <a:effectLst/>
                          <a:hlinkClick r:id="rId34"/>
                        </a:rPr>
                        <a:t>Malawi</a:t>
                      </a:r>
                      <a:endParaRPr lang="en-GB" sz="1800" b="1" dirty="0" smtClean="0"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915">
                <a:tc>
                  <a:txBody>
                    <a:bodyPr/>
                    <a:lstStyle/>
                    <a:p>
                      <a:pPr fontAlgn="t"/>
                      <a:r>
                        <a:rPr lang="es-ES" sz="1800" b="1" u="none" strike="noStrike" dirty="0" smtClean="0">
                          <a:solidFill>
                            <a:srgbClr val="0644AA"/>
                          </a:solidFill>
                          <a:effectLst/>
                          <a:hlinkClick r:id="rId35"/>
                        </a:rPr>
                        <a:t>Mauricio</a:t>
                      </a:r>
                      <a:endParaRPr lang="es-ES" sz="1800" b="1" u="none" strike="noStrike" dirty="0" smtClean="0">
                        <a:solidFill>
                          <a:srgbClr val="0644AA"/>
                        </a:solidFill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915">
                <a:tc>
                  <a:txBody>
                    <a:bodyPr/>
                    <a:lstStyle/>
                    <a:p>
                      <a:pPr fontAlgn="t"/>
                      <a:r>
                        <a:rPr lang="en-GB" sz="1800" b="1" u="none" strike="noStrike" dirty="0">
                          <a:solidFill>
                            <a:srgbClr val="0644AA"/>
                          </a:solidFill>
                          <a:effectLst/>
                          <a:hlinkClick r:id="rId36"/>
                        </a:rPr>
                        <a:t>Moldova, </a:t>
                      </a:r>
                      <a:r>
                        <a:rPr lang="en-GB" sz="1800" b="1" u="none" strike="noStrike" dirty="0" err="1">
                          <a:solidFill>
                            <a:srgbClr val="0644AA"/>
                          </a:solidFill>
                          <a:effectLst/>
                          <a:hlinkClick r:id="rId36"/>
                        </a:rPr>
                        <a:t>República</a:t>
                      </a:r>
                      <a:r>
                        <a:rPr lang="en-GB" sz="1800" b="1" u="none" strike="noStrike" dirty="0">
                          <a:solidFill>
                            <a:srgbClr val="0644AA"/>
                          </a:solidFill>
                          <a:effectLst/>
                          <a:hlinkClick r:id="rId36"/>
                        </a:rPr>
                        <a:t> </a:t>
                      </a:r>
                      <a:r>
                        <a:rPr lang="en-GB" sz="1800" b="1" u="none" strike="noStrike" dirty="0" smtClean="0">
                          <a:solidFill>
                            <a:srgbClr val="0644AA"/>
                          </a:solidFill>
                          <a:effectLst/>
                          <a:hlinkClick r:id="rId36"/>
                        </a:rPr>
                        <a:t>de Montenegro</a:t>
                      </a:r>
                      <a:endParaRPr lang="en-GB" sz="1800" b="1" u="none" strike="noStrike" kern="1200" dirty="0">
                        <a:solidFill>
                          <a:srgbClr val="0644AA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915">
                <a:tc>
                  <a:txBody>
                    <a:bodyPr/>
                    <a:lstStyle/>
                    <a:p>
                      <a:pPr fontAlgn="t"/>
                      <a:r>
                        <a:rPr lang="es-ES" sz="1800" b="1" u="none" strike="noStrike" dirty="0" smtClean="0">
                          <a:solidFill>
                            <a:srgbClr val="0644AA"/>
                          </a:solidFill>
                          <a:effectLst/>
                          <a:hlinkClick r:id="rId37"/>
                        </a:rPr>
                        <a:t>Nigeria</a:t>
                      </a:r>
                      <a:endParaRPr lang="es-ES" sz="1800" b="1" u="none" strike="noStrike" dirty="0" smtClean="0">
                        <a:solidFill>
                          <a:srgbClr val="0644AA"/>
                        </a:solidFill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915">
                <a:tc>
                  <a:txBody>
                    <a:bodyPr/>
                    <a:lstStyle/>
                    <a:p>
                      <a:pPr fontAlgn="t"/>
                      <a:r>
                        <a:rPr lang="en-GB" sz="1800" b="1" u="none" strike="noStrike" dirty="0" err="1">
                          <a:solidFill>
                            <a:srgbClr val="0644AA"/>
                          </a:solidFill>
                          <a:effectLst/>
                          <a:hlinkClick r:id="rId38"/>
                        </a:rPr>
                        <a:t>Noruega</a:t>
                      </a:r>
                      <a:endParaRPr lang="en-GB" sz="1800" b="1" dirty="0"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915">
                <a:tc>
                  <a:txBody>
                    <a:bodyPr/>
                    <a:lstStyle/>
                    <a:p>
                      <a:pPr fontAlgn="t"/>
                      <a:r>
                        <a:rPr lang="es-ES" sz="1800" b="1" u="none" strike="noStrike" dirty="0">
                          <a:solidFill>
                            <a:srgbClr val="0644AA"/>
                          </a:solidFill>
                          <a:effectLst/>
                          <a:hlinkClick r:id="rId39"/>
                        </a:rPr>
                        <a:t>Nueva </a:t>
                      </a:r>
                      <a:r>
                        <a:rPr lang="es-ES" sz="1800" b="1" u="none" strike="noStrike" dirty="0" smtClean="0">
                          <a:solidFill>
                            <a:srgbClr val="0644AA"/>
                          </a:solidFill>
                          <a:effectLst/>
                          <a:hlinkClick r:id="rId39"/>
                        </a:rPr>
                        <a:t>Zelandia</a:t>
                      </a:r>
                      <a:endParaRPr lang="es-ES" sz="1800" b="1" u="none" strike="noStrike" dirty="0" smtClean="0">
                        <a:solidFill>
                          <a:srgbClr val="0644AA"/>
                        </a:solidFill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915">
                <a:tc>
                  <a:txBody>
                    <a:bodyPr/>
                    <a:lstStyle/>
                    <a:p>
                      <a:pPr fontAlgn="t"/>
                      <a:r>
                        <a:rPr lang="en-GB" sz="1800" b="1" u="none" strike="noStrike">
                          <a:solidFill>
                            <a:srgbClr val="0644AA"/>
                          </a:solidFill>
                          <a:effectLst/>
                          <a:hlinkClick r:id="rId40"/>
                        </a:rPr>
                        <a:t>Países Bajos</a:t>
                      </a:r>
                      <a:endParaRPr lang="en-GB" sz="1800" b="1"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915">
                <a:tc>
                  <a:txBody>
                    <a:bodyPr/>
                    <a:lstStyle/>
                    <a:p>
                      <a:pPr fontAlgn="t"/>
                      <a:r>
                        <a:rPr lang="en-GB" sz="1800" b="1" u="none" strike="noStrike" dirty="0">
                          <a:solidFill>
                            <a:srgbClr val="0644AA"/>
                          </a:solidFill>
                          <a:effectLst/>
                          <a:hlinkClick r:id="rId41"/>
                        </a:rPr>
                        <a:t>Portugal</a:t>
                      </a:r>
                      <a:endParaRPr lang="en-GB" sz="1800" b="1" dirty="0"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915">
                <a:tc>
                  <a:txBody>
                    <a:bodyPr/>
                    <a:lstStyle/>
                    <a:p>
                      <a:pPr fontAlgn="t"/>
                      <a:r>
                        <a:rPr lang="es-ES" sz="1800" b="1" u="none" strike="noStrike" dirty="0">
                          <a:solidFill>
                            <a:srgbClr val="0644AA"/>
                          </a:solidFill>
                          <a:effectLst/>
                          <a:hlinkClick r:id="rId42"/>
                        </a:rPr>
                        <a:t>Reino </a:t>
                      </a:r>
                      <a:r>
                        <a:rPr lang="es-ES" sz="1800" b="1" u="none" strike="noStrike" dirty="0" smtClean="0">
                          <a:solidFill>
                            <a:srgbClr val="0644AA"/>
                          </a:solidFill>
                          <a:effectLst/>
                          <a:hlinkClick r:id="rId42"/>
                        </a:rPr>
                        <a:t>Unido</a:t>
                      </a:r>
                      <a:endParaRPr lang="es-ES" sz="1800" b="1" u="none" strike="noStrike" dirty="0" smtClean="0">
                        <a:solidFill>
                          <a:srgbClr val="0644AA"/>
                        </a:solidFill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915">
                <a:tc>
                  <a:txBody>
                    <a:bodyPr/>
                    <a:lstStyle/>
                    <a:p>
                      <a:pPr fontAlgn="t"/>
                      <a:r>
                        <a:rPr lang="es-ES" sz="1800" b="1" u="none" strike="noStrike" dirty="0">
                          <a:solidFill>
                            <a:srgbClr val="0644AA"/>
                          </a:solidFill>
                          <a:effectLst/>
                          <a:hlinkClick r:id="rId43"/>
                        </a:rPr>
                        <a:t>Santa </a:t>
                      </a:r>
                      <a:r>
                        <a:rPr lang="es-ES" sz="1800" b="1" u="none" strike="noStrike" dirty="0" smtClean="0">
                          <a:solidFill>
                            <a:srgbClr val="0644AA"/>
                          </a:solidFill>
                          <a:effectLst/>
                          <a:hlinkClick r:id="rId43"/>
                        </a:rPr>
                        <a:t>Lucía</a:t>
                      </a:r>
                      <a:endParaRPr lang="es-ES" sz="1800" b="1" u="none" strike="noStrike" dirty="0" smtClean="0">
                        <a:solidFill>
                          <a:srgbClr val="0644AA"/>
                        </a:solidFill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915">
                <a:tc>
                  <a:txBody>
                    <a:bodyPr/>
                    <a:lstStyle/>
                    <a:p>
                      <a:pPr fontAlgn="t"/>
                      <a:r>
                        <a:rPr lang="es-ES" sz="1800" b="1" u="none" strike="noStrike" dirty="0" smtClean="0">
                          <a:solidFill>
                            <a:srgbClr val="0644AA"/>
                          </a:solidFill>
                          <a:effectLst/>
                          <a:hlinkClick r:id="rId44"/>
                        </a:rPr>
                        <a:t>Serbia</a:t>
                      </a:r>
                      <a:endParaRPr lang="es-ES" sz="1800" b="1" u="none" strike="noStrike" dirty="0" smtClean="0">
                        <a:solidFill>
                          <a:srgbClr val="0644AA"/>
                        </a:solidFill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915">
                <a:tc>
                  <a:txBody>
                    <a:bodyPr/>
                    <a:lstStyle/>
                    <a:p>
                      <a:pPr fontAlgn="t"/>
                      <a:r>
                        <a:rPr lang="es-ES" sz="1800" b="1" u="none" strike="noStrike" dirty="0" err="1">
                          <a:solidFill>
                            <a:srgbClr val="0644AA"/>
                          </a:solidFill>
                          <a:effectLst/>
                          <a:hlinkClick r:id="rId45"/>
                        </a:rPr>
                        <a:t>Tanzanía</a:t>
                      </a:r>
                      <a:r>
                        <a:rPr lang="es-ES" sz="1800" b="1" u="none" strike="noStrike" dirty="0">
                          <a:solidFill>
                            <a:srgbClr val="0644AA"/>
                          </a:solidFill>
                          <a:effectLst/>
                          <a:hlinkClick r:id="rId45"/>
                        </a:rPr>
                        <a:t>. </a:t>
                      </a:r>
                      <a:r>
                        <a:rPr lang="es-ES" sz="1800" b="1" u="none" strike="noStrike" dirty="0" smtClean="0">
                          <a:solidFill>
                            <a:srgbClr val="0644AA"/>
                          </a:solidFill>
                          <a:effectLst/>
                          <a:hlinkClick r:id="rId45"/>
                        </a:rPr>
                        <a:t>Zanzíbar</a:t>
                      </a:r>
                      <a:endParaRPr lang="es-ES" sz="1800" b="1" u="none" strike="noStrike" dirty="0" smtClean="0">
                        <a:solidFill>
                          <a:srgbClr val="0644AA"/>
                        </a:solidFill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915">
                <a:tc>
                  <a:txBody>
                    <a:bodyPr/>
                    <a:lstStyle/>
                    <a:p>
                      <a:pPr fontAlgn="t"/>
                      <a:r>
                        <a:rPr lang="en-GB" sz="1800" b="1" u="none" strike="noStrike" dirty="0" err="1">
                          <a:solidFill>
                            <a:srgbClr val="0644AA"/>
                          </a:solidFill>
                          <a:effectLst/>
                          <a:hlinkClick r:id="rId46"/>
                        </a:rPr>
                        <a:t>Tayikistán</a:t>
                      </a:r>
                      <a:endParaRPr lang="en-GB" sz="1800" b="1" dirty="0"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915">
                <a:tc>
                  <a:txBody>
                    <a:bodyPr/>
                    <a:lstStyle/>
                    <a:p>
                      <a:pPr fontAlgn="t"/>
                      <a:r>
                        <a:rPr lang="es-ES" sz="1800" b="1" u="none" strike="noStrike" dirty="0">
                          <a:solidFill>
                            <a:srgbClr val="0644AA"/>
                          </a:solidFill>
                          <a:effectLst/>
                          <a:hlinkClick r:id="rId47"/>
                        </a:rPr>
                        <a:t>Trinidad y </a:t>
                      </a:r>
                      <a:r>
                        <a:rPr lang="es-ES" sz="1800" b="1" u="none" strike="noStrike" dirty="0" err="1" smtClean="0">
                          <a:solidFill>
                            <a:srgbClr val="0644AA"/>
                          </a:solidFill>
                          <a:effectLst/>
                          <a:hlinkClick r:id="rId47"/>
                        </a:rPr>
                        <a:t>Tabago</a:t>
                      </a:r>
                      <a:endParaRPr lang="es-ES" sz="1800" b="1" u="none" strike="noStrike" dirty="0" smtClean="0">
                        <a:solidFill>
                          <a:srgbClr val="0644AA"/>
                        </a:solidFill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915">
                <a:tc>
                  <a:txBody>
                    <a:bodyPr/>
                    <a:lstStyle/>
                    <a:p>
                      <a:pPr fontAlgn="t"/>
                      <a:r>
                        <a:rPr lang="en-GB" sz="1800" b="1" u="none" strike="noStrike" dirty="0">
                          <a:solidFill>
                            <a:srgbClr val="0644AA"/>
                          </a:solidFill>
                          <a:effectLst/>
                          <a:hlinkClick r:id="rId48"/>
                        </a:rPr>
                        <a:t>Uruguay</a:t>
                      </a:r>
                      <a:endParaRPr lang="en-GB" sz="1800" b="1" dirty="0"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915">
                <a:tc>
                  <a:txBody>
                    <a:bodyPr/>
                    <a:lstStyle/>
                    <a:p>
                      <a:pPr fontAlgn="t"/>
                      <a:r>
                        <a:rPr lang="en-GB" sz="1800" b="1" u="none" strike="noStrike" dirty="0">
                          <a:solidFill>
                            <a:srgbClr val="0644AA"/>
                          </a:solidFill>
                          <a:effectLst/>
                          <a:hlinkClick r:id="rId49"/>
                        </a:rPr>
                        <a:t>Venezuela, </a:t>
                      </a:r>
                      <a:r>
                        <a:rPr lang="en-GB" sz="1800" b="1" u="none" strike="noStrike" dirty="0" err="1">
                          <a:solidFill>
                            <a:srgbClr val="0644AA"/>
                          </a:solidFill>
                          <a:effectLst/>
                          <a:hlinkClick r:id="rId49"/>
                        </a:rPr>
                        <a:t>República</a:t>
                      </a:r>
                      <a:r>
                        <a:rPr lang="en-GB" sz="1800" b="1" u="none" strike="noStrike" dirty="0">
                          <a:solidFill>
                            <a:srgbClr val="0644AA"/>
                          </a:solidFill>
                          <a:effectLst/>
                          <a:hlinkClick r:id="rId49"/>
                        </a:rPr>
                        <a:t> </a:t>
                      </a:r>
                      <a:r>
                        <a:rPr lang="en-GB" sz="1800" b="1" u="none" strike="noStrike" dirty="0" err="1">
                          <a:solidFill>
                            <a:srgbClr val="0644AA"/>
                          </a:solidFill>
                          <a:effectLst/>
                          <a:hlinkClick r:id="rId49"/>
                        </a:rPr>
                        <a:t>Bolivariana</a:t>
                      </a:r>
                      <a:r>
                        <a:rPr lang="en-GB" sz="1800" b="1" u="none" strike="noStrike" dirty="0">
                          <a:solidFill>
                            <a:srgbClr val="0644AA"/>
                          </a:solidFill>
                          <a:effectLst/>
                          <a:hlinkClick r:id="rId49"/>
                        </a:rPr>
                        <a:t> de</a:t>
                      </a:r>
                      <a:endParaRPr lang="en-GB" sz="1800" b="1" dirty="0"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915">
                <a:tc>
                  <a:txBody>
                    <a:bodyPr/>
                    <a:lstStyle/>
                    <a:p>
                      <a:pPr fontAlgn="t"/>
                      <a:r>
                        <a:rPr lang="es-ES" sz="1800" b="1" u="none" strike="noStrike" dirty="0" smtClean="0">
                          <a:solidFill>
                            <a:srgbClr val="0644AA"/>
                          </a:solidFill>
                          <a:effectLst/>
                          <a:hlinkClick r:id="rId50"/>
                        </a:rPr>
                        <a:t>Zambia</a:t>
                      </a:r>
                      <a:endParaRPr lang="es-ES" sz="1800" b="1" u="none" strike="noStrike" dirty="0" smtClean="0">
                        <a:solidFill>
                          <a:srgbClr val="0644AA"/>
                        </a:solidFill>
                        <a:effectLst/>
                      </a:endParaRPr>
                    </a:p>
                  </a:txBody>
                  <a:tcPr marL="6355" marR="6355" marT="6355" marB="635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76945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536" y="1767840"/>
            <a:ext cx="8280920" cy="2885296"/>
          </a:xfrm>
        </p:spPr>
        <p:txBody>
          <a:bodyPr>
            <a:normAutofit/>
          </a:bodyPr>
          <a:lstStyle/>
          <a:p>
            <a:r>
              <a:rPr lang="es-CR" b="1" dirty="0" smtClean="0">
                <a:solidFill>
                  <a:srgbClr val="002060"/>
                </a:solidFill>
              </a:rPr>
              <a:t/>
            </a:r>
            <a:br>
              <a:rPr lang="es-CR" b="1" dirty="0" smtClean="0">
                <a:solidFill>
                  <a:srgbClr val="002060"/>
                </a:solidFill>
              </a:rPr>
            </a:b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0108" y="42681"/>
            <a:ext cx="76350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600" b="1" dirty="0">
                <a:solidFill>
                  <a:schemeClr val="tx2">
                    <a:lumMod val="75000"/>
                  </a:schemeClr>
                </a:solidFill>
                <a:cs typeface="Times New Roman"/>
              </a:rPr>
              <a:t>Ratificaciones del Convenio núm. 143 </a:t>
            </a:r>
          </a:p>
          <a:p>
            <a:r>
              <a:rPr lang="es-CR" sz="2200" b="1" dirty="0">
                <a:solidFill>
                  <a:srgbClr val="FF0000"/>
                </a:solidFill>
                <a:cs typeface="Times New Roman"/>
              </a:rPr>
              <a:t>(23 ratificaciones)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354514" y="1240524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Arial" pitchFamily="34" charset="0"/>
                <a:cs typeface="Arial" pitchFamily="34" charset="0"/>
              </a:rPr>
              <a:t/>
            </a:r>
            <a:br>
              <a:rPr lang="en-US" altLang="en-US">
                <a:latin typeface="Arial" pitchFamily="34" charset="0"/>
                <a:cs typeface="Arial" pitchFamily="34" charset="0"/>
              </a:rPr>
            </a:br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017326"/>
              </p:ext>
            </p:extLst>
          </p:nvPr>
        </p:nvGraphicFramePr>
        <p:xfrm>
          <a:off x="2676737" y="1137336"/>
          <a:ext cx="2952328" cy="5546259"/>
        </p:xfrm>
        <a:graphic>
          <a:graphicData uri="http://schemas.openxmlformats.org/drawingml/2006/table">
            <a:tbl>
              <a:tblPr/>
              <a:tblGrid>
                <a:gridCol w="2952328"/>
              </a:tblGrid>
              <a:tr h="251262"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1" dirty="0">
                          <a:effectLst/>
                        </a:rPr>
                        <a:t>País</a:t>
                      </a:r>
                    </a:p>
                  </a:txBody>
                  <a:tcPr marL="16245" marR="16245" marT="19494" marB="16245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220950">
                <a:tc>
                  <a:txBody>
                    <a:bodyPr/>
                    <a:lstStyle/>
                    <a:p>
                      <a:pPr fontAlgn="t"/>
                      <a:r>
                        <a:rPr lang="en-GB" sz="2400" b="1" u="none" strike="noStrike" dirty="0" smtClean="0">
                          <a:solidFill>
                            <a:srgbClr val="0644AA"/>
                          </a:solidFill>
                          <a:effectLst/>
                          <a:hlinkClick r:id="rId3"/>
                        </a:rPr>
                        <a:t>Albania</a:t>
                      </a:r>
                      <a:endParaRPr lang="en-GB" sz="2400" b="1" dirty="0">
                        <a:effectLst/>
                      </a:endParaRPr>
                    </a:p>
                  </a:txBody>
                  <a:tcPr marL="16245" marR="16245" marT="16245" marB="162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0950">
                <a:tc>
                  <a:txBody>
                    <a:bodyPr/>
                    <a:lstStyle/>
                    <a:p>
                      <a:pPr fontAlgn="t"/>
                      <a:r>
                        <a:rPr lang="en-GB" sz="2400" b="1" u="none" strike="noStrike">
                          <a:solidFill>
                            <a:srgbClr val="0644AA"/>
                          </a:solidFill>
                          <a:effectLst/>
                          <a:hlinkClick r:id="rId4"/>
                        </a:rPr>
                        <a:t>Armenia</a:t>
                      </a:r>
                      <a:endParaRPr lang="en-GB" sz="2400" b="1">
                        <a:effectLst/>
                      </a:endParaRPr>
                    </a:p>
                  </a:txBody>
                  <a:tcPr marL="16245" marR="16245" marT="16245" marB="162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0950">
                <a:tc>
                  <a:txBody>
                    <a:bodyPr/>
                    <a:lstStyle/>
                    <a:p>
                      <a:pPr fontAlgn="t"/>
                      <a:r>
                        <a:rPr lang="en-GB" sz="2400" b="1" u="none" strike="noStrike">
                          <a:solidFill>
                            <a:srgbClr val="0644AA"/>
                          </a:solidFill>
                          <a:effectLst/>
                          <a:hlinkClick r:id="rId5"/>
                        </a:rPr>
                        <a:t>Benin</a:t>
                      </a:r>
                      <a:endParaRPr lang="en-GB" sz="2400" b="1">
                        <a:effectLst/>
                      </a:endParaRPr>
                    </a:p>
                  </a:txBody>
                  <a:tcPr marL="16245" marR="16245" marT="16245" marB="162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0950">
                <a:tc>
                  <a:txBody>
                    <a:bodyPr/>
                    <a:lstStyle/>
                    <a:p>
                      <a:pPr fontAlgn="t"/>
                      <a:r>
                        <a:rPr lang="en-GB" sz="2400" b="1" u="none" strike="noStrike">
                          <a:solidFill>
                            <a:srgbClr val="0644AA"/>
                          </a:solidFill>
                          <a:effectLst/>
                          <a:hlinkClick r:id="rId6"/>
                        </a:rPr>
                        <a:t>Bosnia y Herzegovina</a:t>
                      </a:r>
                      <a:endParaRPr lang="en-GB" sz="2400" b="1">
                        <a:effectLst/>
                      </a:endParaRPr>
                    </a:p>
                  </a:txBody>
                  <a:tcPr marL="16245" marR="16245" marT="16245" marB="162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0950">
                <a:tc>
                  <a:txBody>
                    <a:bodyPr/>
                    <a:lstStyle/>
                    <a:p>
                      <a:pPr fontAlgn="t"/>
                      <a:r>
                        <a:rPr lang="en-GB" sz="2400" b="1" u="none" strike="noStrike">
                          <a:solidFill>
                            <a:srgbClr val="0644AA"/>
                          </a:solidFill>
                          <a:effectLst/>
                          <a:hlinkClick r:id="rId7"/>
                        </a:rPr>
                        <a:t>Burkina Faso</a:t>
                      </a:r>
                      <a:endParaRPr lang="en-GB" sz="2400" b="1">
                        <a:effectLst/>
                      </a:endParaRPr>
                    </a:p>
                  </a:txBody>
                  <a:tcPr marL="16245" marR="16245" marT="16245" marB="162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0950">
                <a:tc>
                  <a:txBody>
                    <a:bodyPr/>
                    <a:lstStyle/>
                    <a:p>
                      <a:pPr fontAlgn="t"/>
                      <a:r>
                        <a:rPr lang="en-GB" sz="2400" b="1" u="none" strike="noStrike">
                          <a:solidFill>
                            <a:srgbClr val="0644AA"/>
                          </a:solidFill>
                          <a:effectLst/>
                          <a:hlinkClick r:id="rId8"/>
                        </a:rPr>
                        <a:t>Camerún</a:t>
                      </a:r>
                      <a:endParaRPr lang="en-GB" sz="2400" b="1">
                        <a:effectLst/>
                      </a:endParaRPr>
                    </a:p>
                  </a:txBody>
                  <a:tcPr marL="16245" marR="16245" marT="16245" marB="162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0950">
                <a:tc>
                  <a:txBody>
                    <a:bodyPr/>
                    <a:lstStyle/>
                    <a:p>
                      <a:pPr fontAlgn="t"/>
                      <a:r>
                        <a:rPr lang="en-GB" sz="2400" b="1" u="none" strike="noStrike">
                          <a:solidFill>
                            <a:srgbClr val="0644AA"/>
                          </a:solidFill>
                          <a:effectLst/>
                          <a:hlinkClick r:id="rId9"/>
                        </a:rPr>
                        <a:t>Chipre</a:t>
                      </a:r>
                      <a:endParaRPr lang="en-GB" sz="2400" b="1">
                        <a:effectLst/>
                      </a:endParaRPr>
                    </a:p>
                  </a:txBody>
                  <a:tcPr marL="16245" marR="16245" marT="16245" marB="162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0950">
                <a:tc>
                  <a:txBody>
                    <a:bodyPr/>
                    <a:lstStyle/>
                    <a:p>
                      <a:pPr fontAlgn="t"/>
                      <a:r>
                        <a:rPr lang="en-GB" sz="2400" b="1" u="none" strike="noStrike" dirty="0" err="1">
                          <a:solidFill>
                            <a:srgbClr val="0644AA"/>
                          </a:solidFill>
                          <a:effectLst/>
                          <a:hlinkClick r:id="rId10"/>
                        </a:rPr>
                        <a:t>Eslovenia</a:t>
                      </a:r>
                      <a:endParaRPr lang="en-GB" sz="2400" b="1" dirty="0">
                        <a:effectLst/>
                      </a:endParaRPr>
                    </a:p>
                  </a:txBody>
                  <a:tcPr marL="16245" marR="16245" marT="16245" marB="162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0950">
                <a:tc>
                  <a:txBody>
                    <a:bodyPr/>
                    <a:lstStyle/>
                    <a:p>
                      <a:pPr fontAlgn="t"/>
                      <a:r>
                        <a:rPr lang="pt-BR" sz="2400" b="1" u="none" strike="noStrike">
                          <a:solidFill>
                            <a:srgbClr val="0644AA"/>
                          </a:solidFill>
                          <a:effectLst/>
                          <a:hlinkClick r:id="rId11"/>
                        </a:rPr>
                        <a:t>Ex República Yugoslava de Macedonia</a:t>
                      </a:r>
                      <a:endParaRPr lang="pt-BR" sz="2400" b="1">
                        <a:effectLst/>
                      </a:endParaRPr>
                    </a:p>
                  </a:txBody>
                  <a:tcPr marL="16245" marR="16245" marT="16245" marB="162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0950">
                <a:tc>
                  <a:txBody>
                    <a:bodyPr/>
                    <a:lstStyle/>
                    <a:p>
                      <a:pPr fontAlgn="t"/>
                      <a:r>
                        <a:rPr lang="en-GB" sz="2400" b="1" u="none" strike="noStrike">
                          <a:solidFill>
                            <a:srgbClr val="0644AA"/>
                          </a:solidFill>
                          <a:effectLst/>
                          <a:hlinkClick r:id="rId12"/>
                        </a:rPr>
                        <a:t>Filipinas</a:t>
                      </a:r>
                      <a:endParaRPr lang="en-GB" sz="2400" b="1">
                        <a:effectLst/>
                      </a:endParaRPr>
                    </a:p>
                  </a:txBody>
                  <a:tcPr marL="16245" marR="16245" marT="16245" marB="162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0950">
                <a:tc>
                  <a:txBody>
                    <a:bodyPr/>
                    <a:lstStyle/>
                    <a:p>
                      <a:pPr fontAlgn="t"/>
                      <a:r>
                        <a:rPr lang="en-GB" sz="2400" b="1" u="none" strike="noStrike">
                          <a:solidFill>
                            <a:srgbClr val="0644AA"/>
                          </a:solidFill>
                          <a:effectLst/>
                          <a:hlinkClick r:id="rId13"/>
                        </a:rPr>
                        <a:t>Guinea</a:t>
                      </a:r>
                      <a:endParaRPr lang="en-GB" sz="2400" b="1">
                        <a:effectLst/>
                      </a:endParaRPr>
                    </a:p>
                  </a:txBody>
                  <a:tcPr marL="16245" marR="16245" marT="16245" marB="162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6431">
                <a:tc>
                  <a:txBody>
                    <a:bodyPr/>
                    <a:lstStyle/>
                    <a:p>
                      <a:pPr fontAlgn="t"/>
                      <a:r>
                        <a:rPr lang="en-GB" sz="2400" b="1" u="none" strike="noStrike" dirty="0">
                          <a:solidFill>
                            <a:srgbClr val="0644AA"/>
                          </a:solidFill>
                          <a:effectLst/>
                          <a:hlinkClick r:id="rId14"/>
                        </a:rPr>
                        <a:t>Italia</a:t>
                      </a:r>
                      <a:endParaRPr lang="en-GB" sz="2400" b="1" dirty="0">
                        <a:effectLst/>
                      </a:endParaRPr>
                    </a:p>
                  </a:txBody>
                  <a:tcPr marL="16245" marR="16245" marT="16245" marB="162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152901" y="1137336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Arial" pitchFamily="34" charset="0"/>
                <a:cs typeface="Arial" pitchFamily="34" charset="0"/>
              </a:rPr>
              <a:t/>
            </a:r>
            <a:br>
              <a:rPr lang="en-US" altLang="en-US">
                <a:latin typeface="Arial" pitchFamily="34" charset="0"/>
                <a:cs typeface="Arial" pitchFamily="34" charset="0"/>
              </a:rPr>
            </a:br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73989"/>
              </p:ext>
            </p:extLst>
          </p:nvPr>
        </p:nvGraphicFramePr>
        <p:xfrm>
          <a:off x="6517631" y="1326342"/>
          <a:ext cx="2952328" cy="5148009"/>
        </p:xfrm>
        <a:graphic>
          <a:graphicData uri="http://schemas.openxmlformats.org/drawingml/2006/table">
            <a:tbl>
              <a:tblPr/>
              <a:tblGrid>
                <a:gridCol w="2952328"/>
              </a:tblGrid>
              <a:tr h="157642"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1" dirty="0">
                          <a:effectLst/>
                        </a:rPr>
                        <a:t>País</a:t>
                      </a:r>
                    </a:p>
                  </a:txBody>
                  <a:tcPr marL="16245" marR="16245" marT="19494" marB="16245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154393">
                <a:tc>
                  <a:txBody>
                    <a:bodyPr/>
                    <a:lstStyle/>
                    <a:p>
                      <a:pPr fontAlgn="t"/>
                      <a:r>
                        <a:rPr lang="en-GB" sz="2400" b="1" u="none" strike="noStrike" dirty="0">
                          <a:solidFill>
                            <a:srgbClr val="0644AA"/>
                          </a:solidFill>
                          <a:effectLst/>
                          <a:hlinkClick r:id="rId15"/>
                        </a:rPr>
                        <a:t>Kenya</a:t>
                      </a:r>
                      <a:endParaRPr lang="en-GB" sz="2400" b="1" dirty="0">
                        <a:effectLst/>
                      </a:endParaRPr>
                    </a:p>
                  </a:txBody>
                  <a:tcPr marL="16245" marR="16245" marT="16245" marB="162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4393">
                <a:tc>
                  <a:txBody>
                    <a:bodyPr/>
                    <a:lstStyle/>
                    <a:p>
                      <a:pPr fontAlgn="t"/>
                      <a:r>
                        <a:rPr lang="en-GB" sz="2400" b="1" u="none" strike="noStrike">
                          <a:solidFill>
                            <a:srgbClr val="0644AA"/>
                          </a:solidFill>
                          <a:effectLst/>
                          <a:hlinkClick r:id="rId16"/>
                        </a:rPr>
                        <a:t>Montenegro</a:t>
                      </a:r>
                      <a:endParaRPr lang="en-GB" sz="2400" b="1">
                        <a:effectLst/>
                      </a:endParaRPr>
                    </a:p>
                  </a:txBody>
                  <a:tcPr marL="16245" marR="16245" marT="16245" marB="162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4393">
                <a:tc>
                  <a:txBody>
                    <a:bodyPr/>
                    <a:lstStyle/>
                    <a:p>
                      <a:pPr fontAlgn="t"/>
                      <a:r>
                        <a:rPr lang="en-GB" sz="2400" b="1" u="none" strike="noStrike">
                          <a:solidFill>
                            <a:srgbClr val="0644AA"/>
                          </a:solidFill>
                          <a:effectLst/>
                          <a:hlinkClick r:id="rId17"/>
                        </a:rPr>
                        <a:t>Noruega</a:t>
                      </a:r>
                      <a:endParaRPr lang="en-GB" sz="2400" b="1">
                        <a:effectLst/>
                      </a:endParaRPr>
                    </a:p>
                  </a:txBody>
                  <a:tcPr marL="16245" marR="16245" marT="16245" marB="162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395">
                <a:tc>
                  <a:txBody>
                    <a:bodyPr/>
                    <a:lstStyle/>
                    <a:p>
                      <a:pPr fontAlgn="t"/>
                      <a:r>
                        <a:rPr lang="en-GB" sz="2400" b="1" u="none" strike="noStrike">
                          <a:solidFill>
                            <a:srgbClr val="0644AA"/>
                          </a:solidFill>
                          <a:effectLst/>
                          <a:hlinkClick r:id="rId18"/>
                        </a:rPr>
                        <a:t>Portugal</a:t>
                      </a:r>
                      <a:endParaRPr lang="en-GB" sz="2400" b="1">
                        <a:effectLst/>
                      </a:endParaRPr>
                    </a:p>
                  </a:txBody>
                  <a:tcPr marL="16245" marR="16245" marT="16245" marB="162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4393">
                <a:tc>
                  <a:txBody>
                    <a:bodyPr/>
                    <a:lstStyle/>
                    <a:p>
                      <a:pPr fontAlgn="t"/>
                      <a:r>
                        <a:rPr lang="en-GB" sz="2400" b="1" u="none" strike="noStrike">
                          <a:solidFill>
                            <a:srgbClr val="0644AA"/>
                          </a:solidFill>
                          <a:effectLst/>
                          <a:hlinkClick r:id="rId19"/>
                        </a:rPr>
                        <a:t>San Marino</a:t>
                      </a:r>
                      <a:endParaRPr lang="en-GB" sz="2400" b="1">
                        <a:effectLst/>
                      </a:endParaRPr>
                    </a:p>
                  </a:txBody>
                  <a:tcPr marL="16245" marR="16245" marT="16245" marB="162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395">
                <a:tc>
                  <a:txBody>
                    <a:bodyPr/>
                    <a:lstStyle/>
                    <a:p>
                      <a:pPr fontAlgn="t"/>
                      <a:r>
                        <a:rPr lang="en-GB" sz="2400" b="1" u="none" strike="noStrike">
                          <a:solidFill>
                            <a:srgbClr val="0644AA"/>
                          </a:solidFill>
                          <a:effectLst/>
                          <a:hlinkClick r:id="rId20"/>
                        </a:rPr>
                        <a:t>Serbia</a:t>
                      </a:r>
                      <a:endParaRPr lang="en-GB" sz="2400" b="1">
                        <a:effectLst/>
                      </a:endParaRPr>
                    </a:p>
                  </a:txBody>
                  <a:tcPr marL="16245" marR="16245" marT="16245" marB="162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395">
                <a:tc>
                  <a:txBody>
                    <a:bodyPr/>
                    <a:lstStyle/>
                    <a:p>
                      <a:pPr fontAlgn="t"/>
                      <a:r>
                        <a:rPr lang="en-GB" sz="2400" b="1" u="none" strike="noStrike">
                          <a:solidFill>
                            <a:srgbClr val="0644AA"/>
                          </a:solidFill>
                          <a:effectLst/>
                          <a:hlinkClick r:id="rId21"/>
                        </a:rPr>
                        <a:t>Suecia</a:t>
                      </a:r>
                      <a:endParaRPr lang="en-GB" sz="2400" b="1">
                        <a:effectLst/>
                      </a:endParaRPr>
                    </a:p>
                  </a:txBody>
                  <a:tcPr marL="16245" marR="16245" marT="16245" marB="162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4393">
                <a:tc>
                  <a:txBody>
                    <a:bodyPr/>
                    <a:lstStyle/>
                    <a:p>
                      <a:pPr fontAlgn="t"/>
                      <a:r>
                        <a:rPr lang="en-GB" sz="2400" b="1" u="none" strike="noStrike">
                          <a:solidFill>
                            <a:srgbClr val="0644AA"/>
                          </a:solidFill>
                          <a:effectLst/>
                          <a:hlinkClick r:id="rId22"/>
                        </a:rPr>
                        <a:t>Tayikistán</a:t>
                      </a:r>
                      <a:endParaRPr lang="en-GB" sz="2400" b="1">
                        <a:effectLst/>
                      </a:endParaRPr>
                    </a:p>
                  </a:txBody>
                  <a:tcPr marL="16245" marR="16245" marT="16245" marB="162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395">
                <a:tc>
                  <a:txBody>
                    <a:bodyPr/>
                    <a:lstStyle/>
                    <a:p>
                      <a:pPr fontAlgn="t"/>
                      <a:r>
                        <a:rPr lang="en-GB" sz="2400" b="1" u="none" strike="noStrike">
                          <a:solidFill>
                            <a:srgbClr val="0644AA"/>
                          </a:solidFill>
                          <a:effectLst/>
                          <a:hlinkClick r:id="rId23"/>
                        </a:rPr>
                        <a:t>Togo</a:t>
                      </a:r>
                      <a:endParaRPr lang="en-GB" sz="2400" b="1">
                        <a:effectLst/>
                      </a:endParaRPr>
                    </a:p>
                  </a:txBody>
                  <a:tcPr marL="16245" marR="16245" marT="16245" marB="162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4393">
                <a:tc>
                  <a:txBody>
                    <a:bodyPr/>
                    <a:lstStyle/>
                    <a:p>
                      <a:pPr fontAlgn="t"/>
                      <a:r>
                        <a:rPr lang="en-GB" sz="2400" b="1" u="none" strike="noStrike">
                          <a:solidFill>
                            <a:srgbClr val="0644AA"/>
                          </a:solidFill>
                          <a:effectLst/>
                          <a:hlinkClick r:id="rId24"/>
                        </a:rPr>
                        <a:t>Uganda</a:t>
                      </a:r>
                      <a:endParaRPr lang="en-GB" sz="2400" b="1">
                        <a:effectLst/>
                      </a:endParaRPr>
                    </a:p>
                  </a:txBody>
                  <a:tcPr marL="16245" marR="16245" marT="16245" marB="162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7561">
                <a:tc>
                  <a:txBody>
                    <a:bodyPr/>
                    <a:lstStyle/>
                    <a:p>
                      <a:pPr fontAlgn="t"/>
                      <a:r>
                        <a:rPr lang="en-GB" sz="2400" b="1" u="none" strike="noStrike" dirty="0">
                          <a:solidFill>
                            <a:srgbClr val="0644AA"/>
                          </a:solidFill>
                          <a:effectLst/>
                          <a:hlinkClick r:id="rId25"/>
                        </a:rPr>
                        <a:t>Venezuela, </a:t>
                      </a:r>
                      <a:r>
                        <a:rPr lang="en-GB" sz="2400" b="1" u="none" strike="noStrike" dirty="0" err="1">
                          <a:solidFill>
                            <a:srgbClr val="0644AA"/>
                          </a:solidFill>
                          <a:effectLst/>
                          <a:hlinkClick r:id="rId25"/>
                        </a:rPr>
                        <a:t>República</a:t>
                      </a:r>
                      <a:r>
                        <a:rPr lang="en-GB" sz="2400" b="1" u="none" strike="noStrike" dirty="0">
                          <a:solidFill>
                            <a:srgbClr val="0644AA"/>
                          </a:solidFill>
                          <a:effectLst/>
                          <a:hlinkClick r:id="rId25"/>
                        </a:rPr>
                        <a:t> </a:t>
                      </a:r>
                      <a:r>
                        <a:rPr lang="en-GB" sz="2400" b="1" u="none" strike="noStrike" dirty="0" err="1">
                          <a:solidFill>
                            <a:srgbClr val="0644AA"/>
                          </a:solidFill>
                          <a:effectLst/>
                          <a:hlinkClick r:id="rId25"/>
                        </a:rPr>
                        <a:t>Bolivariana</a:t>
                      </a:r>
                      <a:r>
                        <a:rPr lang="en-GB" sz="2400" b="1" u="none" strike="noStrike" dirty="0">
                          <a:solidFill>
                            <a:srgbClr val="0644AA"/>
                          </a:solidFill>
                          <a:effectLst/>
                          <a:hlinkClick r:id="rId25"/>
                        </a:rPr>
                        <a:t> de</a:t>
                      </a:r>
                      <a:endParaRPr lang="en-GB" sz="2400" b="1" dirty="0">
                        <a:effectLst/>
                      </a:endParaRPr>
                    </a:p>
                  </a:txBody>
                  <a:tcPr marL="16245" marR="16245" marT="16245" marB="1624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7231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Rot="1" noChangeArrowheads="1"/>
          </p:cNvSpPr>
          <p:nvPr/>
        </p:nvSpPr>
        <p:spPr>
          <a:xfrm>
            <a:off x="779489" y="1379095"/>
            <a:ext cx="10709222" cy="497673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CR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Consideran </a:t>
            </a:r>
            <a:r>
              <a:rPr lang="es-C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la migración no solo afecta a </a:t>
            </a:r>
            <a:r>
              <a:rPr lang="es-C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y los </a:t>
            </a:r>
            <a:r>
              <a:rPr lang="es-C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trabajadores sino a sus familiares</a:t>
            </a:r>
            <a:r>
              <a:rPr lang="es-C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C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/>
            <a:r>
              <a:rPr lang="es-C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Prevén </a:t>
            </a:r>
            <a:r>
              <a:rPr lang="es-C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garantías y servicios a los trabajadores migrantes y sus familias durante las distintas fases del proceso migratorio:</a:t>
            </a:r>
          </a:p>
          <a:p>
            <a:pPr marL="1257300" lvl="2" indent="-342900" algn="just"/>
            <a:r>
              <a:rPr lang="es-C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Durante el </a:t>
            </a:r>
            <a:r>
              <a:rPr lang="es-C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reclutamiento.</a:t>
            </a:r>
            <a:endParaRPr lang="es-C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 algn="just"/>
            <a:r>
              <a:rPr lang="es-C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Antes de la salida del país de </a:t>
            </a:r>
            <a:r>
              <a:rPr lang="es-C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emigración.</a:t>
            </a:r>
            <a:endParaRPr lang="es-C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 algn="just"/>
            <a:r>
              <a:rPr lang="es-C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Durante el viaje al país de </a:t>
            </a:r>
            <a:r>
              <a:rPr lang="es-C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inmigración.</a:t>
            </a:r>
            <a:endParaRPr lang="es-C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 algn="just"/>
            <a:r>
              <a:rPr lang="es-C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su llegada al país de inmigración</a:t>
            </a:r>
            <a:r>
              <a:rPr lang="es-C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fontAlgn="t"/>
            <a:endParaRPr lang="es-C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Promueve la coordinación entre  las agencias de empleo de ambos países. </a:t>
            </a:r>
            <a:endParaRPr lang="es-CR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Buscan la protección de los </a:t>
            </a:r>
            <a:r>
              <a:rPr lang="es-C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trabajadores(as) </a:t>
            </a:r>
            <a:r>
              <a:rPr lang="es-C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 explotación y la discriminación.</a:t>
            </a:r>
          </a:p>
          <a:p>
            <a:pPr algn="just"/>
            <a:r>
              <a:rPr lang="es-C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Promueven la igualdad de trato entre nacionales y extranjeros.</a:t>
            </a:r>
          </a:p>
          <a:p>
            <a:pPr marL="342900" lvl="1" indent="-342900" algn="just">
              <a:spcBef>
                <a:spcPts val="1000"/>
              </a:spcBef>
            </a:pPr>
            <a:r>
              <a:rPr lang="es-C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aplican a países de origen y de destino. </a:t>
            </a:r>
          </a:p>
          <a:p>
            <a:pPr>
              <a:buNone/>
            </a:pPr>
            <a:endParaRPr lang="es-CR" b="1" dirty="0">
              <a:solidFill>
                <a:srgbClr val="C00000"/>
              </a:solidFill>
            </a:endParaRPr>
          </a:p>
          <a:p>
            <a:endParaRPr lang="es-C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/>
            <a:endParaRPr lang="es-CR" sz="2400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None/>
            </a:pPr>
            <a:endParaRPr lang="it-IT" alt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79489" y="293375"/>
            <a:ext cx="10515600" cy="740947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s-CR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R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Similitudes </a:t>
            </a:r>
            <a:r>
              <a:rPr lang="es-CR" sz="4000" b="1" dirty="0">
                <a:latin typeface="Arial" panose="020B0604020202020204" pitchFamily="34" charset="0"/>
                <a:cs typeface="Arial" panose="020B0604020202020204" pitchFamily="34" charset="0"/>
              </a:rPr>
              <a:t>entre los Convenios </a:t>
            </a:r>
            <a:r>
              <a:rPr lang="es-CR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núms</a:t>
            </a:r>
            <a:r>
              <a:rPr lang="es-CR" sz="4000" b="1" dirty="0">
                <a:latin typeface="Arial" panose="020B0604020202020204" pitchFamily="34" charset="0"/>
                <a:cs typeface="Arial" panose="020B0604020202020204" pitchFamily="34" charset="0"/>
              </a:rPr>
              <a:t>. 97 y 143</a:t>
            </a:r>
            <a:r>
              <a:rPr lang="es-CR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R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92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838200" y="365125"/>
            <a:ext cx="10515600" cy="924029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it-IT" alt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Convenio </a:t>
            </a:r>
            <a:r>
              <a:rPr lang="it-IT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s-E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ú</a:t>
            </a:r>
            <a:r>
              <a:rPr lang="it-IT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m. 97 sobre trabajadores migrantes</a:t>
            </a:r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825625"/>
            <a:ext cx="10515600" cy="3907518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it-IT" altLang="en-US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it-IT" altLang="en-US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Principios fundamentales del Convenio:</a:t>
            </a:r>
          </a:p>
          <a:p>
            <a:endParaRPr lang="it-IT" altLang="en-US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it-IT" altLang="en-US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 Estado debe acompañar y regular los procesos de migraciones laborales.</a:t>
            </a:r>
          </a:p>
          <a:p>
            <a:pPr lvl="1"/>
            <a:endParaRPr lang="it-IT" altLang="en-US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it-IT" altLang="en-US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 Estado debe reconocer la igualdad de trato entre migrantes en situación regular y nacionales.</a:t>
            </a:r>
          </a:p>
        </p:txBody>
      </p:sp>
    </p:spTree>
    <p:extLst>
      <p:ext uri="{BB962C8B-B14F-4D97-AF65-F5344CB8AC3E}">
        <p14:creationId xmlns:p14="http://schemas.microsoft.com/office/powerpoint/2010/main" val="395534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59567" y="365125"/>
            <a:ext cx="10694233" cy="1071789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alt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Particularidades del Convenio </a:t>
            </a:r>
            <a:r>
              <a:rPr lang="it-IT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s-ES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ú</a:t>
            </a:r>
            <a:r>
              <a:rPr lang="it-IT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m. 97 sobre trabajadores migrantes</a:t>
            </a:r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825625"/>
            <a:ext cx="10515600" cy="4440704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endParaRPr lang="it-IT" altLang="en-US" dirty="0" smtClean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R" b="1" dirty="0" smtClean="0">
                <a:latin typeface="Arial" panose="020B0604020202020204" pitchFamily="34" charset="0"/>
                <a:cs typeface="Arial" panose="020B0604020202020204" pitchFamily="34" charset="0"/>
              </a:rPr>
              <a:t>Origen: </a:t>
            </a:r>
            <a:r>
              <a:rPr lang="es-C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su finalidad fue facilitar la colocación de la mano de obra desempleada con posterioridad a la Segunda Guerra Mundial. Este desplazamiento se convirtió después en permanente.</a:t>
            </a:r>
          </a:p>
          <a:p>
            <a:endParaRPr lang="es-CR" alt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R" altLang="en-US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Flexibilidad en la ratificación del Convenio: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s-CR" altLang="en-US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s-CR" altLang="en-US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 Convenio contiene 3 anexos:</a:t>
            </a:r>
          </a:p>
          <a:p>
            <a:pPr lvl="2"/>
            <a:r>
              <a:rPr lang="es-CR" alt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Regulación de las migraciones fuera de acuerdos gubernamentales sobre migraciones colectivas</a:t>
            </a:r>
          </a:p>
          <a:p>
            <a:pPr lvl="2"/>
            <a:r>
              <a:rPr lang="es-CR" alt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Regulación de las migraciones en el marco de acuerdos gubernamentales</a:t>
            </a:r>
          </a:p>
          <a:p>
            <a:pPr lvl="2"/>
            <a:r>
              <a:rPr lang="es-CR" alt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Regulación sobre la importación de los efectos personales de los migrantes.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s-CR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R" altLang="en-US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 Estado puede excluir todos o algunos de estos anexos de su </a:t>
            </a:r>
            <a:r>
              <a:rPr lang="it-IT" altLang="en-US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ratificaci</a:t>
            </a:r>
            <a:r>
              <a:rPr lang="es-CO" altLang="en-US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ó</a:t>
            </a:r>
            <a:r>
              <a:rPr lang="it-IT" altLang="en-US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n.</a:t>
            </a:r>
          </a:p>
        </p:txBody>
      </p:sp>
    </p:spTree>
    <p:extLst>
      <p:ext uri="{BB962C8B-B14F-4D97-AF65-F5344CB8AC3E}">
        <p14:creationId xmlns:p14="http://schemas.microsoft.com/office/powerpoint/2010/main" val="158412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838200" y="365125"/>
            <a:ext cx="10515600" cy="1057275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alt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Algunas normas relevantes del Convenio </a:t>
            </a:r>
            <a:r>
              <a:rPr lang="it-IT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s-ES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ú</a:t>
            </a:r>
            <a:r>
              <a:rPr lang="it-IT" alt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m.97</a:t>
            </a:r>
            <a:endParaRPr lang="it-IT" alt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120000" y="1822319"/>
            <a:ext cx="10233800" cy="4605375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None/>
            </a:pPr>
            <a:endParaRPr lang="it-IT" altLang="en-US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R" dirty="0">
                <a:latin typeface="Arial" panose="020B0604020202020204" pitchFamily="34" charset="0"/>
                <a:cs typeface="Arial" panose="020B0604020202020204" pitchFamily="34" charset="0"/>
              </a:rPr>
              <a:t>Prohíbe las desigualdades de trato entre </a:t>
            </a:r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trabajadores(as) </a:t>
            </a:r>
            <a:r>
              <a:rPr lang="es-CR" dirty="0">
                <a:latin typeface="Arial" panose="020B0604020202020204" pitchFamily="34" charset="0"/>
                <a:cs typeface="Arial" panose="020B0604020202020204" pitchFamily="34" charset="0"/>
              </a:rPr>
              <a:t>migrantes en </a:t>
            </a:r>
            <a:r>
              <a:rPr lang="es-CR" b="1" u="sng" dirty="0">
                <a:latin typeface="Arial" panose="020B0604020202020204" pitchFamily="34" charset="0"/>
                <a:cs typeface="Arial" panose="020B0604020202020204" pitchFamily="34" charset="0"/>
              </a:rPr>
              <a:t>situación regular </a:t>
            </a:r>
            <a:r>
              <a:rPr lang="es-CR" dirty="0">
                <a:latin typeface="Arial" panose="020B0604020202020204" pitchFamily="34" charset="0"/>
                <a:cs typeface="Arial" panose="020B0604020202020204" pitchFamily="34" charset="0"/>
              </a:rPr>
              <a:t>y los </a:t>
            </a:r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trabajadores(as) nacionales.</a:t>
            </a:r>
          </a:p>
          <a:p>
            <a:pPr algn="just"/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Se enfoca en el papel </a:t>
            </a:r>
            <a:r>
              <a:rPr lang="es-CR" dirty="0">
                <a:latin typeface="Arial" panose="020B0604020202020204" pitchFamily="34" charset="0"/>
                <a:cs typeface="Arial" panose="020B0604020202020204" pitchFamily="34" charset="0"/>
              </a:rPr>
              <a:t>activo del Estado en la regulación de los flujos migratorios, en el rol de los servicios públicos de empleo y los acuerdos entre países</a:t>
            </a:r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Prevé un trato </a:t>
            </a:r>
            <a:r>
              <a:rPr lang="es-NI" dirty="0">
                <a:latin typeface="Arial" panose="020B0604020202020204" pitchFamily="34" charset="0"/>
                <a:cs typeface="Arial" panose="020B0604020202020204" pitchFamily="34" charset="0"/>
              </a:rPr>
              <a:t>no menos favorable que el aplicado a sus nacionales, sin discriminación de ningún tipo en cuanto a:</a:t>
            </a:r>
          </a:p>
          <a:p>
            <a:pPr marL="0" lvl="1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s-NI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3" indent="-342900" algn="just"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r>
              <a:rPr lang="es-NI" sz="2200" dirty="0">
                <a:latin typeface="Arial" panose="020B0604020202020204" pitchFamily="34" charset="0"/>
                <a:cs typeface="Arial" panose="020B0604020202020204" pitchFamily="34" charset="0"/>
              </a:rPr>
              <a:t>remuneración, </a:t>
            </a:r>
          </a:p>
          <a:p>
            <a:pPr marL="1257300" lvl="3" indent="-342900" algn="just"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r>
              <a:rPr lang="es-NI" sz="2200" dirty="0">
                <a:latin typeface="Arial" panose="020B0604020202020204" pitchFamily="34" charset="0"/>
                <a:cs typeface="Arial" panose="020B0604020202020204" pitchFamily="34" charset="0"/>
              </a:rPr>
              <a:t>afiliación a organizaciones sindicales, </a:t>
            </a:r>
          </a:p>
          <a:p>
            <a:pPr marL="1257300" lvl="3" indent="-342900" algn="just"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r>
              <a:rPr lang="es-NI" sz="2200" dirty="0">
                <a:latin typeface="Arial" panose="020B0604020202020204" pitchFamily="34" charset="0"/>
                <a:cs typeface="Arial" panose="020B0604020202020204" pitchFamily="34" charset="0"/>
              </a:rPr>
              <a:t>vivienda, </a:t>
            </a:r>
          </a:p>
          <a:p>
            <a:pPr marL="1257300" lvl="3" indent="-342900" algn="just"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r>
              <a:rPr lang="es-NI" sz="2200" dirty="0">
                <a:latin typeface="Arial" panose="020B0604020202020204" pitchFamily="34" charset="0"/>
                <a:cs typeface="Arial" panose="020B0604020202020204" pitchFamily="34" charset="0"/>
              </a:rPr>
              <a:t>protección frente a accidentes de trabajo, </a:t>
            </a:r>
          </a:p>
          <a:p>
            <a:pPr marL="1257300" lvl="3" indent="-342900" algn="just"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r>
              <a:rPr lang="es-NI" sz="2200" dirty="0">
                <a:latin typeface="Arial" panose="020B0604020202020204" pitchFamily="34" charset="0"/>
                <a:cs typeface="Arial" panose="020B0604020202020204" pitchFamily="34" charset="0"/>
              </a:rPr>
              <a:t>enfermedades profesionales,</a:t>
            </a:r>
          </a:p>
          <a:p>
            <a:pPr marL="1257300" lvl="3" indent="-342900" algn="just"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r>
              <a:rPr lang="es-NI" sz="2200" dirty="0">
                <a:latin typeface="Arial" panose="020B0604020202020204" pitchFamily="34" charset="0"/>
                <a:cs typeface="Arial" panose="020B0604020202020204" pitchFamily="34" charset="0"/>
              </a:rPr>
              <a:t>maternidad, vejez y muerte,</a:t>
            </a:r>
          </a:p>
          <a:p>
            <a:pPr marL="1257300" lvl="3" indent="-342900">
              <a:lnSpc>
                <a:spcPct val="100000"/>
              </a:lnSpc>
              <a:spcBef>
                <a:spcPts val="0"/>
              </a:spcBef>
              <a:buFontTx/>
              <a:buChar char="-"/>
              <a:defRPr/>
            </a:pPr>
            <a:r>
              <a:rPr lang="es-NI" sz="2200" dirty="0">
                <a:latin typeface="Arial" panose="020B0604020202020204" pitchFamily="34" charset="0"/>
                <a:cs typeface="Arial" panose="020B0604020202020204" pitchFamily="34" charset="0"/>
              </a:rPr>
              <a:t>desempleo. </a:t>
            </a:r>
          </a:p>
          <a:p>
            <a:pPr>
              <a:buNone/>
            </a:pPr>
            <a:endParaRPr lang="es-CR" dirty="0">
              <a:solidFill>
                <a:srgbClr val="002060"/>
              </a:solidFill>
            </a:endParaRPr>
          </a:p>
          <a:p>
            <a:pPr>
              <a:buNone/>
            </a:pPr>
            <a:endParaRPr lang="es-CR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None/>
            </a:pPr>
            <a:endParaRPr lang="it-IT" alt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20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838200" y="365125"/>
            <a:ext cx="10515600" cy="955675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s-CR" sz="3600" b="1" dirty="0" smtClean="0"/>
              <a:t/>
            </a:r>
            <a:br>
              <a:rPr lang="es-CR" sz="3600" b="1" dirty="0" smtClean="0"/>
            </a:br>
            <a:r>
              <a:rPr lang="es-C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Recomendación </a:t>
            </a:r>
            <a:r>
              <a:rPr lang="es-CR" sz="3600" b="1" dirty="0">
                <a:latin typeface="Arial" panose="020B0604020202020204" pitchFamily="34" charset="0"/>
                <a:cs typeface="Arial" panose="020B0604020202020204" pitchFamily="34" charset="0"/>
              </a:rPr>
              <a:t>núm. 86 del </a:t>
            </a:r>
            <a:r>
              <a:rPr lang="es-C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Convenio </a:t>
            </a:r>
            <a:r>
              <a:rPr lang="es-CR" sz="3600" b="1" dirty="0">
                <a:latin typeface="Arial" panose="020B0604020202020204" pitchFamily="34" charset="0"/>
                <a:cs typeface="Arial" panose="020B0604020202020204" pitchFamily="34" charset="0"/>
              </a:rPr>
              <a:t>núm. 97</a:t>
            </a:r>
            <a:r>
              <a:rPr lang="es-NI" sz="3600" b="1" dirty="0">
                <a:solidFill>
                  <a:schemeClr val="bg1"/>
                </a:solidFill>
              </a:rPr>
              <a:t/>
            </a:r>
            <a:br>
              <a:rPr lang="es-NI" sz="3600" b="1" dirty="0">
                <a:solidFill>
                  <a:schemeClr val="bg1"/>
                </a:solidFill>
              </a:rPr>
            </a:br>
            <a:endParaRPr lang="it-IT" alt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3" name="Rectangle 3"/>
          <p:cNvSpPr>
            <a:spLocks noGrp="1" noRot="1" noChangeArrowheads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es-NI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NI" b="1" dirty="0" smtClean="0">
                <a:latin typeface="Arial" panose="020B0604020202020204" pitchFamily="34" charset="0"/>
                <a:cs typeface="Arial" panose="020B0604020202020204" pitchFamily="34" charset="0"/>
              </a:rPr>
              <a:t>ANEXO </a:t>
            </a:r>
            <a:endParaRPr lang="es-NI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NI" dirty="0">
                <a:latin typeface="Arial" panose="020B0604020202020204" pitchFamily="34" charset="0"/>
                <a:cs typeface="Arial" panose="020B0604020202020204" pitchFamily="34" charset="0"/>
              </a:rPr>
              <a:t>Acuerdo-tipo sobre las migraciones temporales y permanentes de trabajadores, con inclusión de la migración de refugiados y personas desplazadas.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s-E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1725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b="1" dirty="0" smtClean="0">
                <a:latin typeface="Arial" panose="020B0604020202020204" pitchFamily="34" charset="0"/>
                <a:cs typeface="Arial" panose="020B0604020202020204" pitchFamily="34" charset="0"/>
              </a:rPr>
              <a:t>Marco jurídico internacional</a:t>
            </a:r>
            <a:endParaRPr lang="es-C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R" b="1" dirty="0" smtClean="0">
                <a:latin typeface="Arial" panose="020B0604020202020204" pitchFamily="34" charset="0"/>
                <a:cs typeface="Arial" panose="020B0604020202020204" pitchFamily="34" charset="0"/>
              </a:rPr>
              <a:t>Sistema de las Naciones Unidas:</a:t>
            </a:r>
          </a:p>
          <a:p>
            <a:pPr algn="just"/>
            <a:endParaRPr lang="es-C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Declaración Universal de los Derechos del Hombres, 1948.</a:t>
            </a:r>
          </a:p>
          <a:p>
            <a:pPr algn="just"/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Siete instrumentos relativos a los derechos humanos.</a:t>
            </a:r>
          </a:p>
          <a:p>
            <a:pPr algn="just"/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Instrumento especializado: «Convención sobre la protección de los derechos de todos los trabajadores migratorios y de sus familiares », 1990.</a:t>
            </a:r>
            <a:endParaRPr lang="es-C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2073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838200" y="365125"/>
            <a:ext cx="10515600" cy="99921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alt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Convenio </a:t>
            </a:r>
            <a:r>
              <a:rPr lang="it-IT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s-E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ú</a:t>
            </a:r>
            <a:r>
              <a:rPr lang="it-IT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m. 143 sobre trabajadores migrantes (disposiciones complementarias)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type="body"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it-IT" altLang="en-US" b="1" dirty="0" smtClean="0">
              <a:solidFill>
                <a:schemeClr val="bg1"/>
              </a:solidFill>
              <a:effectLst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t-IT" altLang="en-US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Principios fundamentales: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it-IT" altLang="en-US" b="1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it-IT" altLang="en-US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Lucha contra las migraciones ilegales y abusivas.</a:t>
            </a:r>
          </a:p>
          <a:p>
            <a:pPr lvl="1" algn="just"/>
            <a:r>
              <a:rPr lang="it-IT" altLang="en-US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Reconocimiento de los derechos humanos fundamentales de todos los trabajadores migrantes, incluido aquellos  en situaci</a:t>
            </a:r>
            <a:r>
              <a:rPr lang="es-CO" altLang="en-US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ó</a:t>
            </a:r>
            <a:r>
              <a:rPr lang="it-IT" altLang="en-US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 irregular.</a:t>
            </a:r>
          </a:p>
          <a:p>
            <a:pPr lvl="1" algn="just"/>
            <a:r>
              <a:rPr lang="it-IT" altLang="en-US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Igualdad de oportunidades y de trato entre migrantes en situaci</a:t>
            </a:r>
            <a:r>
              <a:rPr lang="es-CO" altLang="en-US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ó</a:t>
            </a:r>
            <a:r>
              <a:rPr lang="it-IT" altLang="en-US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 regular y los nacionales.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it-IT" altLang="en-US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2392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838200" y="365125"/>
            <a:ext cx="10515600" cy="941161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Particularidades del Convenio n</a:t>
            </a:r>
            <a:r>
              <a:rPr lang="es-E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ú</a:t>
            </a:r>
            <a:r>
              <a:rPr lang="it-IT" alt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m.143</a:t>
            </a:r>
            <a:endParaRPr lang="it-IT" alt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3" name="Rectangle 3"/>
          <p:cNvSpPr>
            <a:spLocks noGrp="1" noRot="1" noChangeArrowheads="1"/>
          </p:cNvSpPr>
          <p:nvPr>
            <p:ph type="body"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algn="just"/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Preocupación </a:t>
            </a:r>
            <a:r>
              <a:rPr lang="es-CR" dirty="0">
                <a:latin typeface="Arial" panose="020B0604020202020204" pitchFamily="34" charset="0"/>
                <a:cs typeface="Arial" panose="020B0604020202020204" pitchFamily="34" charset="0"/>
              </a:rPr>
              <a:t>por </a:t>
            </a:r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las personas trabajadoras empleadas </a:t>
            </a:r>
            <a:r>
              <a:rPr lang="es-CR" dirty="0">
                <a:latin typeface="Arial" panose="020B0604020202020204" pitchFamily="34" charset="0"/>
                <a:cs typeface="Arial" panose="020B0604020202020204" pitchFamily="34" charset="0"/>
              </a:rPr>
              <a:t>ilegalmente; control y sanción para los responsables del empleo ilegal de </a:t>
            </a:r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trabajadores(as) </a:t>
            </a:r>
            <a:r>
              <a:rPr lang="es-CR" dirty="0">
                <a:latin typeface="Arial" panose="020B0604020202020204" pitchFamily="34" charset="0"/>
                <a:cs typeface="Arial" panose="020B0604020202020204" pitchFamily="34" charset="0"/>
              </a:rPr>
              <a:t>migrantes y de la  organización de migraciones abusivas</a:t>
            </a:r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C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Flexibilidad </a:t>
            </a:r>
            <a:r>
              <a:rPr lang="it-IT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en la </a:t>
            </a:r>
            <a:r>
              <a:rPr lang="it-IT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ratificación del Convenio:</a:t>
            </a:r>
          </a:p>
          <a:p>
            <a:pPr algn="just"/>
            <a:endParaRPr lang="it-IT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it-IT" altLang="en-US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 Convenio núm. 143 consta de dos partes: </a:t>
            </a:r>
          </a:p>
          <a:p>
            <a:pPr lvl="2" algn="just"/>
            <a:r>
              <a:rPr lang="it-IT" altLang="en-US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migraciones irregulares;</a:t>
            </a:r>
          </a:p>
          <a:p>
            <a:pPr lvl="2" algn="just"/>
            <a:r>
              <a:rPr lang="it-IT" altLang="en-US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igualdad de oportunidades para trabajadores en situaci</a:t>
            </a:r>
            <a:r>
              <a:rPr lang="es-CO" altLang="en-US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ó</a:t>
            </a:r>
            <a:r>
              <a:rPr lang="it-IT" altLang="en-US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 regular.</a:t>
            </a:r>
          </a:p>
          <a:p>
            <a:pPr lvl="2" algn="just"/>
            <a:endParaRPr lang="it-IT" altLang="en-US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it-IT" altLang="en-US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 Estado </a:t>
            </a:r>
            <a:r>
              <a:rPr lang="it-IT" altLang="en-US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puede</a:t>
            </a:r>
            <a:r>
              <a:rPr lang="it-IT" altLang="en-US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ratificar </a:t>
            </a:r>
            <a:r>
              <a:rPr lang="it-IT" altLang="en-US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ambas</a:t>
            </a:r>
            <a:r>
              <a:rPr lang="it-IT" altLang="en-US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it-IT" altLang="en-US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sólo</a:t>
            </a:r>
            <a:r>
              <a:rPr lang="it-IT" altLang="en-US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una de las dos partes.</a:t>
            </a:r>
          </a:p>
        </p:txBody>
      </p:sp>
    </p:spTree>
    <p:extLst>
      <p:ext uri="{BB962C8B-B14F-4D97-AF65-F5344CB8AC3E}">
        <p14:creationId xmlns:p14="http://schemas.microsoft.com/office/powerpoint/2010/main" val="396227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838200" y="321582"/>
            <a:ext cx="10515600" cy="839561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alt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Algunas normas relevantes del Convenio </a:t>
            </a:r>
            <a:r>
              <a:rPr lang="it-IT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s-ES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ú</a:t>
            </a:r>
            <a:r>
              <a:rPr lang="it-IT" alt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m.143</a:t>
            </a:r>
            <a:endParaRPr lang="it-IT" alt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3" name="Rectangle 3"/>
          <p:cNvSpPr>
            <a:spLocks noGrp="1" noRot="1" noChangeArrowheads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Consagra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la igualdad de oportunidades y de trato en materia de empleo y profesión, seguridad social, derechos sindicales y culturales y libertades individuales y colectivas para trabajadores migrantes y miembros de su familia, </a:t>
            </a:r>
            <a:r>
              <a:rPr lang="es-ES" b="1" u="sng" dirty="0">
                <a:latin typeface="Arial" panose="020B0604020202020204" pitchFamily="34" charset="0"/>
                <a:cs typeface="Arial" panose="020B0604020202020204" pitchFamily="34" charset="0"/>
              </a:rPr>
              <a:t>que se encuentren legalmente en su territorio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Garantiza el respeto a los derechos humanos de toda persona trabajadora migrante:</a:t>
            </a:r>
          </a:p>
          <a:p>
            <a:pPr algn="just">
              <a:buNone/>
            </a:pPr>
            <a:r>
              <a:rPr lang="es-E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“Art</a:t>
            </a: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. 1: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Todo Miembro para el cual se halle en vigor el presente Convenio se compromete a respetar los derechos humanos fundamentales de todos los trabajadores 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migrantes”.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s-CR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None/>
            </a:pPr>
            <a:endParaRPr lang="it-IT" alt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71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838200" y="365125"/>
            <a:ext cx="10515600" cy="82504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alt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Algunas normas relevantes del Convenio </a:t>
            </a:r>
            <a:r>
              <a:rPr lang="it-IT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s-ES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ú</a:t>
            </a:r>
            <a:r>
              <a:rPr lang="it-IT" alt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m.143</a:t>
            </a:r>
            <a:endParaRPr lang="it-IT" alt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3" name="Rectangle 3"/>
          <p:cNvSpPr>
            <a:spLocks noGrp="1" noRot="1" noChangeArrowheads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pPr marL="285750" indent="-285750"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s-CR" b="1" dirty="0">
                <a:latin typeface="Arial" panose="020B0604020202020204" pitchFamily="34" charset="0"/>
                <a:cs typeface="Arial" panose="020B0604020202020204" pitchFamily="34" charset="0"/>
              </a:rPr>
              <a:t>Art. 9: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en los casos en que dicha legislación no haya sido respetada y en los que su situación no pueda regularizarse, el trabajador migrante y su familia deberán disfrutar de: 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defRPr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         - Igualdad de trato en cuanto a derechos derivados de empleos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           anteriores (remuneración, seguridad social y otros beneficios).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         - Defender sus derechos ante un organismo competente.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         - En caso de expulsión del trabajador o su familia, no deberían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           éstos correr con los costos de la expulsión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s-E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s-CR" b="1" dirty="0" smtClean="0"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es-CR" b="1" dirty="0">
                <a:latin typeface="Arial" panose="020B0604020202020204" pitchFamily="34" charset="0"/>
                <a:cs typeface="Arial" panose="020B0604020202020204" pitchFamily="34" charset="0"/>
              </a:rPr>
              <a:t>. 9.4</a:t>
            </a:r>
            <a:r>
              <a:rPr lang="es-C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Nada en el presente Convenio impedirá a los Miembros la concesión, a las personas que residen o trabajan de manera ilegal en el país, del derecho a permanecer en él y ser legalmente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empleadas.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NI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NI" dirty="0">
                <a:latin typeface="Arial" panose="020B0604020202020204" pitchFamily="34" charset="0"/>
                <a:cs typeface="Arial" panose="020B0604020202020204" pitchFamily="34" charset="0"/>
              </a:rPr>
              <a:t>trabajador migrante no será considerado en situación irregular por pérdida de </a:t>
            </a:r>
            <a:r>
              <a:rPr lang="es-NI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s-NI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NI" dirty="0" smtClean="0">
                <a:latin typeface="Arial" panose="020B0604020202020204" pitchFamily="34" charset="0"/>
                <a:cs typeface="Arial" panose="020B0604020202020204" pitchFamily="34" charset="0"/>
              </a:rPr>
              <a:t>  su </a:t>
            </a:r>
            <a:r>
              <a:rPr lang="es-NI" dirty="0">
                <a:latin typeface="Arial" panose="020B0604020202020204" pitchFamily="34" charset="0"/>
                <a:cs typeface="Arial" panose="020B0604020202020204" pitchFamily="34" charset="0"/>
              </a:rPr>
              <a:t>empleo.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s-E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61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838200" y="365125"/>
            <a:ext cx="10515600" cy="91213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alt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Algunas normas relevantes del Convenio </a:t>
            </a:r>
            <a:r>
              <a:rPr lang="it-IT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s-ES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ú</a:t>
            </a:r>
            <a:r>
              <a:rPr lang="it-IT" alt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m.143</a:t>
            </a:r>
            <a:endParaRPr lang="it-IT" alt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3" name="Rectangle 3"/>
          <p:cNvSpPr>
            <a:spLocks noGrp="1" noRot="1" noChangeArrowheads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285750" indent="-285750">
              <a:lnSpc>
                <a:spcPct val="100000"/>
              </a:lnSpc>
              <a:spcBef>
                <a:spcPts val="0"/>
              </a:spcBef>
              <a:defRPr/>
            </a:pPr>
            <a:endParaRPr lang="es-CR" dirty="0" smtClean="0">
              <a:solidFill>
                <a:schemeClr val="bg1"/>
              </a:solidFill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Política </a:t>
            </a:r>
            <a:r>
              <a:rPr lang="es-CR" dirty="0">
                <a:latin typeface="Arial" panose="020B0604020202020204" pitchFamily="34" charset="0"/>
                <a:cs typeface="Arial" panose="020B0604020202020204" pitchFamily="34" charset="0"/>
              </a:rPr>
              <a:t>nacional para promover igualdad de trato en empleo, profesión, seguridad social, derechos </a:t>
            </a:r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sindicales.</a:t>
            </a:r>
            <a:endParaRPr lang="es-C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defRPr/>
            </a:pPr>
            <a:endParaRPr lang="es-C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s-CR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s-NI" dirty="0" err="1">
                <a:latin typeface="Arial" panose="020B0604020202020204" pitchFamily="34" charset="0"/>
                <a:cs typeface="Arial" panose="020B0604020202020204" pitchFamily="34" charset="0"/>
              </a:rPr>
              <a:t>eglamentar</a:t>
            </a:r>
            <a:r>
              <a:rPr lang="es-NI" dirty="0">
                <a:latin typeface="Arial" panose="020B0604020202020204" pitchFamily="34" charset="0"/>
                <a:cs typeface="Arial" panose="020B0604020202020204" pitchFamily="34" charset="0"/>
              </a:rPr>
              <a:t> lo relativo a </a:t>
            </a:r>
            <a:r>
              <a:rPr lang="es-NI" b="1" dirty="0">
                <a:latin typeface="Arial" panose="020B0604020202020204" pitchFamily="34" charset="0"/>
                <a:cs typeface="Arial" panose="020B0604020202020204" pitchFamily="34" charset="0"/>
              </a:rPr>
              <a:t>reconocimiento de calificaciones laborales, certificados y diplomas </a:t>
            </a:r>
            <a:r>
              <a:rPr lang="es-NI" dirty="0">
                <a:latin typeface="Arial" panose="020B0604020202020204" pitchFamily="34" charset="0"/>
                <a:cs typeface="Arial" panose="020B0604020202020204" pitchFamily="34" charset="0"/>
              </a:rPr>
              <a:t>obtenidos en el extranjero.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defRPr/>
            </a:pPr>
            <a:endParaRPr lang="es-N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es-CR" dirty="0">
                <a:latin typeface="Arial" panose="020B0604020202020204" pitchFamily="34" charset="0"/>
                <a:cs typeface="Arial" panose="020B0604020202020204" pitchFamily="34" charset="0"/>
              </a:rPr>
              <a:t>Política nacional para promover igualdad de trato en empleo, profesión, seguridad social, derechos </a:t>
            </a:r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sindicales.</a:t>
            </a:r>
            <a:endParaRPr lang="es-C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s-E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50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614488" y="1892273"/>
            <a:ext cx="9072562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es-NI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Preámbulo: </a:t>
            </a:r>
          </a:p>
          <a:p>
            <a:pPr algn="just"/>
            <a:endParaRPr lang="es-NI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NI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“Considerando </a:t>
            </a:r>
            <a:r>
              <a:rPr lang="es-NI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el trabajo doméstico sigue siendo infravalorado e invisible y que lo realizan principalmente las mujeres y las niñas, muchas de las cuales son migrantes o forman parte de comunidades desfavorecidas…”.</a:t>
            </a:r>
          </a:p>
          <a:p>
            <a:pPr marL="0" indent="0" algn="just">
              <a:buNone/>
            </a:pPr>
            <a:endParaRPr lang="es-NI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NI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Reconoce la igualdad </a:t>
            </a:r>
            <a:r>
              <a:rPr lang="es-NI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trato y c</a:t>
            </a:r>
            <a:r>
              <a:rPr lang="es-E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ondiciones</a:t>
            </a:r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 menos favorables </a:t>
            </a:r>
            <a:r>
              <a:rPr lang="es-NI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 trabajadores </a:t>
            </a:r>
            <a:r>
              <a:rPr lang="es-NI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trabajadoras domésticas y </a:t>
            </a:r>
            <a:r>
              <a:rPr lang="es-NI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trabajadores en </a:t>
            </a:r>
            <a:r>
              <a:rPr lang="es-NI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</a:t>
            </a:r>
            <a:r>
              <a:rPr lang="es-NI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874255" y="543197"/>
            <a:ext cx="965360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R" sz="3000" b="1" dirty="0">
                <a:latin typeface="Arial" panose="020B0604020202020204" pitchFamily="34" charset="0"/>
                <a:cs typeface="Arial" panose="020B0604020202020204" pitchFamily="34" charset="0"/>
              </a:rPr>
              <a:t>Convenio </a:t>
            </a:r>
            <a:r>
              <a:rPr lang="es-C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sobre las trabajadoras y los trabajadores </a:t>
            </a:r>
          </a:p>
          <a:p>
            <a:r>
              <a:rPr lang="es-C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Domésticos (núm</a:t>
            </a:r>
            <a:r>
              <a:rPr lang="es-CR" sz="3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C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189)</a:t>
            </a:r>
            <a:endParaRPr lang="es-NI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60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536" y="1767840"/>
            <a:ext cx="8280920" cy="2885296"/>
          </a:xfrm>
        </p:spPr>
        <p:txBody>
          <a:bodyPr>
            <a:normAutofit/>
          </a:bodyPr>
          <a:lstStyle/>
          <a:p>
            <a:r>
              <a:rPr lang="es-CR" b="1" dirty="0" smtClean="0">
                <a:solidFill>
                  <a:srgbClr val="002060"/>
                </a:solidFill>
              </a:rPr>
              <a:t/>
            </a:r>
            <a:br>
              <a:rPr lang="es-CR" b="1" dirty="0" smtClean="0">
                <a:solidFill>
                  <a:srgbClr val="002060"/>
                </a:solidFill>
              </a:rPr>
            </a:b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354514" y="1240524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Arial" pitchFamily="34" charset="0"/>
                <a:cs typeface="Arial" pitchFamily="34" charset="0"/>
              </a:rPr>
              <a:t/>
            </a:r>
            <a:br>
              <a:rPr lang="en-US" altLang="en-US">
                <a:latin typeface="Arial" pitchFamily="34" charset="0"/>
                <a:cs typeface="Arial" pitchFamily="34" charset="0"/>
              </a:rPr>
            </a:br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840164" y="1277036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altLang="fr-FR">
                <a:latin typeface="Arial" charset="0"/>
                <a:cs typeface="Arial" charset="0"/>
              </a:rPr>
              <a:t/>
            </a:r>
            <a:br>
              <a:rPr lang="fr-FR" altLang="fr-FR">
                <a:latin typeface="Arial" charset="0"/>
                <a:cs typeface="Arial" charset="0"/>
              </a:rPr>
            </a:br>
            <a:endParaRPr lang="fr-FR" altLang="fr-FR">
              <a:latin typeface="Arial" charset="0"/>
              <a:cs typeface="Arial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3346854"/>
              </p:ext>
            </p:extLst>
          </p:nvPr>
        </p:nvGraphicFramePr>
        <p:xfrm>
          <a:off x="6926262" y="903188"/>
          <a:ext cx="4288585" cy="5160587"/>
        </p:xfrm>
        <a:graphic>
          <a:graphicData uri="http://schemas.openxmlformats.org/drawingml/2006/table">
            <a:tbl>
              <a:tblPr/>
              <a:tblGrid>
                <a:gridCol w="4288585"/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s-CR" sz="2400" dirty="0">
                          <a:effectLst/>
                        </a:rPr>
                        <a:t>País</a:t>
                      </a:r>
                    </a:p>
                  </a:txBody>
                  <a:tcPr marL="15485" marR="15485" marT="18582" marB="15485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142464">
                <a:tc>
                  <a:txBody>
                    <a:bodyPr/>
                    <a:lstStyle/>
                    <a:p>
                      <a:pPr fontAlgn="t"/>
                      <a:r>
                        <a:rPr lang="es-CR" sz="2400" b="1" u="none" strike="noStrike" dirty="0">
                          <a:solidFill>
                            <a:srgbClr val="0644AA"/>
                          </a:solidFill>
                          <a:effectLst/>
                          <a:hlinkClick r:id="rId3"/>
                        </a:rPr>
                        <a:t>Guyana</a:t>
                      </a:r>
                      <a:endParaRPr lang="es-CR" sz="2400" b="1" dirty="0">
                        <a:effectLst/>
                      </a:endParaRPr>
                    </a:p>
                  </a:txBody>
                  <a:tcPr marL="15485" marR="15485" marT="15485" marB="1548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2464">
                <a:tc>
                  <a:txBody>
                    <a:bodyPr/>
                    <a:lstStyle/>
                    <a:p>
                      <a:pPr fontAlgn="t"/>
                      <a:r>
                        <a:rPr lang="es-CR" sz="2400" b="1" u="none" strike="noStrike">
                          <a:solidFill>
                            <a:srgbClr val="0644AA"/>
                          </a:solidFill>
                          <a:effectLst/>
                          <a:hlinkClick r:id="rId4"/>
                        </a:rPr>
                        <a:t>Irlanda</a:t>
                      </a:r>
                      <a:endParaRPr lang="es-CR" sz="2400" b="1">
                        <a:effectLst/>
                      </a:endParaRPr>
                    </a:p>
                  </a:txBody>
                  <a:tcPr marL="15485" marR="15485" marT="15485" marB="1548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2464">
                <a:tc>
                  <a:txBody>
                    <a:bodyPr/>
                    <a:lstStyle/>
                    <a:p>
                      <a:pPr fontAlgn="t"/>
                      <a:r>
                        <a:rPr lang="es-CR" sz="2400" b="1" u="none" strike="noStrike">
                          <a:solidFill>
                            <a:srgbClr val="0644AA"/>
                          </a:solidFill>
                          <a:effectLst/>
                          <a:hlinkClick r:id="rId5"/>
                        </a:rPr>
                        <a:t>Italia</a:t>
                      </a:r>
                      <a:endParaRPr lang="es-CR" sz="2400" b="1">
                        <a:effectLst/>
                      </a:endParaRPr>
                    </a:p>
                  </a:txBody>
                  <a:tcPr marL="15485" marR="15485" marT="15485" marB="1548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2464">
                <a:tc>
                  <a:txBody>
                    <a:bodyPr/>
                    <a:lstStyle/>
                    <a:p>
                      <a:pPr fontAlgn="t"/>
                      <a:r>
                        <a:rPr lang="es-CR" sz="2400" b="1" u="none" strike="noStrike">
                          <a:solidFill>
                            <a:srgbClr val="0644AA"/>
                          </a:solidFill>
                          <a:effectLst/>
                          <a:hlinkClick r:id="rId6"/>
                        </a:rPr>
                        <a:t>Jamaica</a:t>
                      </a:r>
                      <a:endParaRPr lang="es-CR" sz="2400" b="1">
                        <a:effectLst/>
                      </a:endParaRPr>
                    </a:p>
                  </a:txBody>
                  <a:tcPr marL="15485" marR="15485" marT="15485" marB="1548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3957">
                <a:tc>
                  <a:txBody>
                    <a:bodyPr/>
                    <a:lstStyle/>
                    <a:p>
                      <a:pPr fontAlgn="t"/>
                      <a:r>
                        <a:rPr lang="es-CR" sz="2400" b="1" u="none" strike="noStrike">
                          <a:solidFill>
                            <a:srgbClr val="0644AA"/>
                          </a:solidFill>
                          <a:effectLst/>
                          <a:hlinkClick r:id="rId7"/>
                        </a:rPr>
                        <a:t>Mauricio</a:t>
                      </a:r>
                      <a:endParaRPr lang="es-CR" sz="2400" b="1">
                        <a:effectLst/>
                      </a:endParaRPr>
                    </a:p>
                  </a:txBody>
                  <a:tcPr marL="15485" marR="15485" marT="15485" marB="1548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2464">
                <a:tc>
                  <a:txBody>
                    <a:bodyPr/>
                    <a:lstStyle/>
                    <a:p>
                      <a:pPr fontAlgn="t"/>
                      <a:r>
                        <a:rPr lang="es-CR" sz="2400" b="1" u="none" strike="noStrike">
                          <a:solidFill>
                            <a:srgbClr val="0644AA"/>
                          </a:solidFill>
                          <a:effectLst/>
                          <a:hlinkClick r:id="rId8"/>
                        </a:rPr>
                        <a:t>Nicaragua</a:t>
                      </a:r>
                      <a:endParaRPr lang="es-CR" sz="2400" b="1">
                        <a:effectLst/>
                      </a:endParaRPr>
                    </a:p>
                  </a:txBody>
                  <a:tcPr marL="15485" marR="15485" marT="15485" marB="1548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2464">
                <a:tc>
                  <a:txBody>
                    <a:bodyPr/>
                    <a:lstStyle/>
                    <a:p>
                      <a:pPr fontAlgn="t"/>
                      <a:r>
                        <a:rPr lang="es-CR" sz="2400" b="1" u="none" strike="noStrike">
                          <a:solidFill>
                            <a:srgbClr val="0644AA"/>
                          </a:solidFill>
                          <a:effectLst/>
                          <a:hlinkClick r:id="rId9"/>
                        </a:rPr>
                        <a:t>Panamá</a:t>
                      </a:r>
                      <a:endParaRPr lang="es-CR" sz="2400" b="1">
                        <a:effectLst/>
                      </a:endParaRPr>
                    </a:p>
                  </a:txBody>
                  <a:tcPr marL="15485" marR="15485" marT="15485" marB="1548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2464">
                <a:tc>
                  <a:txBody>
                    <a:bodyPr/>
                    <a:lstStyle/>
                    <a:p>
                      <a:pPr fontAlgn="t"/>
                      <a:r>
                        <a:rPr lang="es-CR" sz="2400" b="1" u="none" strike="noStrike">
                          <a:solidFill>
                            <a:srgbClr val="0644AA"/>
                          </a:solidFill>
                          <a:effectLst/>
                          <a:hlinkClick r:id="rId10"/>
                        </a:rPr>
                        <a:t>Paraguay</a:t>
                      </a:r>
                      <a:endParaRPr lang="es-CR" sz="2400" b="1">
                        <a:effectLst/>
                      </a:endParaRPr>
                    </a:p>
                  </a:txBody>
                  <a:tcPr marL="15485" marR="15485" marT="15485" marB="1548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2464">
                <a:tc>
                  <a:txBody>
                    <a:bodyPr/>
                    <a:lstStyle/>
                    <a:p>
                      <a:pPr fontAlgn="t"/>
                      <a:r>
                        <a:rPr lang="es-CR" sz="2400" b="1" u="none" strike="noStrike">
                          <a:solidFill>
                            <a:srgbClr val="0644AA"/>
                          </a:solidFill>
                          <a:effectLst/>
                          <a:hlinkClick r:id="rId11"/>
                        </a:rPr>
                        <a:t>Portugal</a:t>
                      </a:r>
                      <a:endParaRPr lang="es-CR" sz="2400" b="1">
                        <a:effectLst/>
                      </a:endParaRPr>
                    </a:p>
                  </a:txBody>
                  <a:tcPr marL="15485" marR="15485" marT="15485" marB="1548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2464">
                <a:tc>
                  <a:txBody>
                    <a:bodyPr/>
                    <a:lstStyle/>
                    <a:p>
                      <a:pPr fontAlgn="t"/>
                      <a:r>
                        <a:rPr lang="es-CR" sz="2400" b="1" u="none" strike="noStrike">
                          <a:solidFill>
                            <a:srgbClr val="0644AA"/>
                          </a:solidFill>
                          <a:effectLst/>
                          <a:hlinkClick r:id="rId12"/>
                        </a:rPr>
                        <a:t>Sudáfrica</a:t>
                      </a:r>
                      <a:endParaRPr lang="es-CR" sz="2400" b="1">
                        <a:effectLst/>
                      </a:endParaRPr>
                    </a:p>
                  </a:txBody>
                  <a:tcPr marL="15485" marR="15485" marT="15485" marB="1548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3957">
                <a:tc>
                  <a:txBody>
                    <a:bodyPr/>
                    <a:lstStyle/>
                    <a:p>
                      <a:pPr fontAlgn="t"/>
                      <a:r>
                        <a:rPr lang="es-CR" sz="2400" b="1" u="none" strike="noStrike">
                          <a:solidFill>
                            <a:srgbClr val="0644AA"/>
                          </a:solidFill>
                          <a:effectLst/>
                          <a:hlinkClick r:id="rId13"/>
                        </a:rPr>
                        <a:t>Suiza</a:t>
                      </a:r>
                      <a:endParaRPr lang="es-CR" sz="2400" b="1">
                        <a:effectLst/>
                      </a:endParaRPr>
                    </a:p>
                  </a:txBody>
                  <a:tcPr marL="15485" marR="15485" marT="15485" marB="1548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8658">
                <a:tc>
                  <a:txBody>
                    <a:bodyPr/>
                    <a:lstStyle/>
                    <a:p>
                      <a:pPr fontAlgn="t"/>
                      <a:r>
                        <a:rPr lang="es-CR" sz="2400" b="1" u="none" strike="noStrike" dirty="0">
                          <a:solidFill>
                            <a:srgbClr val="0644AA"/>
                          </a:solidFill>
                          <a:effectLst/>
                          <a:hlinkClick r:id="rId14"/>
                        </a:rPr>
                        <a:t>Uruguay</a:t>
                      </a:r>
                      <a:endParaRPr lang="es-CR" sz="2400" b="1" dirty="0">
                        <a:effectLst/>
                      </a:endParaRPr>
                    </a:p>
                  </a:txBody>
                  <a:tcPr marL="15485" marR="15485" marT="15485" marB="1548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203947"/>
              </p:ext>
            </p:extLst>
          </p:nvPr>
        </p:nvGraphicFramePr>
        <p:xfrm>
          <a:off x="838200" y="870884"/>
          <a:ext cx="4288585" cy="5240801"/>
        </p:xfrm>
        <a:graphic>
          <a:graphicData uri="http://schemas.openxmlformats.org/drawingml/2006/table">
            <a:tbl>
              <a:tblPr/>
              <a:tblGrid>
                <a:gridCol w="4288585"/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s-CR" sz="2400" dirty="0">
                          <a:effectLst/>
                        </a:rPr>
                        <a:t>País</a:t>
                      </a:r>
                    </a:p>
                  </a:txBody>
                  <a:tcPr marL="15485" marR="15485" marT="18582" marB="15485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253957">
                <a:tc>
                  <a:txBody>
                    <a:bodyPr/>
                    <a:lstStyle/>
                    <a:p>
                      <a:pPr fontAlgn="t"/>
                      <a:r>
                        <a:rPr lang="es-CR" sz="2400" b="1" u="none" strike="noStrike" dirty="0">
                          <a:solidFill>
                            <a:srgbClr val="0644AA"/>
                          </a:solidFill>
                          <a:effectLst/>
                          <a:hlinkClick r:id="rId15"/>
                        </a:rPr>
                        <a:t>Alemania</a:t>
                      </a:r>
                      <a:endParaRPr lang="es-CR" sz="2400" b="1" dirty="0">
                        <a:effectLst/>
                      </a:endParaRPr>
                    </a:p>
                  </a:txBody>
                  <a:tcPr marL="15485" marR="15485" marT="15485" marB="1548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2464">
                <a:tc>
                  <a:txBody>
                    <a:bodyPr/>
                    <a:lstStyle/>
                    <a:p>
                      <a:pPr fontAlgn="t"/>
                      <a:r>
                        <a:rPr lang="es-CR" sz="2400" b="1" u="none" strike="noStrike">
                          <a:solidFill>
                            <a:srgbClr val="0644AA"/>
                          </a:solidFill>
                          <a:effectLst/>
                          <a:hlinkClick r:id="rId16"/>
                        </a:rPr>
                        <a:t>Argentina</a:t>
                      </a:r>
                      <a:endParaRPr lang="es-CR" sz="2400" b="1">
                        <a:effectLst/>
                      </a:endParaRPr>
                    </a:p>
                  </a:txBody>
                  <a:tcPr marL="15485" marR="15485" marT="15485" marB="1548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2464">
                <a:tc>
                  <a:txBody>
                    <a:bodyPr/>
                    <a:lstStyle/>
                    <a:p>
                      <a:pPr fontAlgn="t"/>
                      <a:r>
                        <a:rPr lang="es-CR" sz="2400" b="1" u="none" strike="noStrike">
                          <a:solidFill>
                            <a:srgbClr val="0644AA"/>
                          </a:solidFill>
                          <a:effectLst/>
                          <a:hlinkClick r:id="rId17"/>
                        </a:rPr>
                        <a:t>Bélgica</a:t>
                      </a:r>
                      <a:endParaRPr lang="es-CR" sz="2400" b="1">
                        <a:effectLst/>
                      </a:endParaRPr>
                    </a:p>
                  </a:txBody>
                  <a:tcPr marL="15485" marR="15485" marT="15485" marB="1548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2464">
                <a:tc>
                  <a:txBody>
                    <a:bodyPr/>
                    <a:lstStyle/>
                    <a:p>
                      <a:pPr fontAlgn="t"/>
                      <a:r>
                        <a:rPr lang="es-CR" sz="2400" b="1" u="none" strike="noStrike">
                          <a:solidFill>
                            <a:srgbClr val="0644AA"/>
                          </a:solidFill>
                          <a:effectLst/>
                          <a:hlinkClick r:id="rId18"/>
                        </a:rPr>
                        <a:t>Bolivia, Estado Plurinacional de</a:t>
                      </a:r>
                      <a:endParaRPr lang="es-CR" sz="2400" b="1">
                        <a:effectLst/>
                      </a:endParaRPr>
                    </a:p>
                  </a:txBody>
                  <a:tcPr marL="15485" marR="15485" marT="15485" marB="1548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2464">
                <a:tc>
                  <a:txBody>
                    <a:bodyPr/>
                    <a:lstStyle/>
                    <a:p>
                      <a:pPr fontAlgn="t"/>
                      <a:r>
                        <a:rPr lang="es-CR" sz="2400" b="1" u="none" strike="noStrike">
                          <a:solidFill>
                            <a:srgbClr val="0644AA"/>
                          </a:solidFill>
                          <a:effectLst/>
                          <a:hlinkClick r:id="rId19"/>
                        </a:rPr>
                        <a:t>Chile</a:t>
                      </a:r>
                      <a:endParaRPr lang="es-CR" sz="2400" b="1">
                        <a:effectLst/>
                      </a:endParaRPr>
                    </a:p>
                  </a:txBody>
                  <a:tcPr marL="15485" marR="15485" marT="15485" marB="1548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2464">
                <a:tc>
                  <a:txBody>
                    <a:bodyPr/>
                    <a:lstStyle/>
                    <a:p>
                      <a:pPr fontAlgn="t"/>
                      <a:r>
                        <a:rPr lang="es-CR" sz="2400" b="1" u="none" strike="noStrike">
                          <a:solidFill>
                            <a:srgbClr val="0644AA"/>
                          </a:solidFill>
                          <a:effectLst/>
                          <a:hlinkClick r:id="rId20"/>
                        </a:rPr>
                        <a:t>Colombia</a:t>
                      </a:r>
                      <a:endParaRPr lang="es-CR" sz="2400" b="1">
                        <a:effectLst/>
                      </a:endParaRPr>
                    </a:p>
                  </a:txBody>
                  <a:tcPr marL="15485" marR="15485" marT="15485" marB="1548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2464">
                <a:tc>
                  <a:txBody>
                    <a:bodyPr/>
                    <a:lstStyle/>
                    <a:p>
                      <a:pPr fontAlgn="t"/>
                      <a:r>
                        <a:rPr lang="es-CR" sz="2400" b="1" u="none" strike="noStrike">
                          <a:solidFill>
                            <a:srgbClr val="0644AA"/>
                          </a:solidFill>
                          <a:effectLst/>
                          <a:hlinkClick r:id="rId21"/>
                        </a:rPr>
                        <a:t>Costa Rica</a:t>
                      </a:r>
                      <a:endParaRPr lang="es-CR" sz="2400" b="1">
                        <a:effectLst/>
                      </a:endParaRPr>
                    </a:p>
                  </a:txBody>
                  <a:tcPr marL="15485" marR="15485" marT="15485" marB="1548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2464">
                <a:tc>
                  <a:txBody>
                    <a:bodyPr/>
                    <a:lstStyle/>
                    <a:p>
                      <a:pPr fontAlgn="t"/>
                      <a:r>
                        <a:rPr lang="es-CR" sz="2400" b="1" u="none" strike="noStrike">
                          <a:solidFill>
                            <a:srgbClr val="0644AA"/>
                          </a:solidFill>
                          <a:effectLst/>
                          <a:hlinkClick r:id="rId22"/>
                        </a:rPr>
                        <a:t>Dominicana, República</a:t>
                      </a:r>
                      <a:endParaRPr lang="es-CR" sz="2400" b="1">
                        <a:effectLst/>
                      </a:endParaRPr>
                    </a:p>
                  </a:txBody>
                  <a:tcPr marL="15485" marR="15485" marT="15485" marB="1548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2464">
                <a:tc>
                  <a:txBody>
                    <a:bodyPr/>
                    <a:lstStyle/>
                    <a:p>
                      <a:pPr fontAlgn="t"/>
                      <a:r>
                        <a:rPr lang="es-CR" sz="2400" b="1" u="none" strike="noStrike">
                          <a:solidFill>
                            <a:srgbClr val="0644AA"/>
                          </a:solidFill>
                          <a:effectLst/>
                          <a:hlinkClick r:id="rId23"/>
                        </a:rPr>
                        <a:t>Ecuador</a:t>
                      </a:r>
                      <a:endParaRPr lang="es-CR" sz="2400" b="1">
                        <a:effectLst/>
                      </a:endParaRPr>
                    </a:p>
                  </a:txBody>
                  <a:tcPr marL="15485" marR="15485" marT="15485" marB="1548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3957">
                <a:tc>
                  <a:txBody>
                    <a:bodyPr/>
                    <a:lstStyle/>
                    <a:p>
                      <a:pPr fontAlgn="t"/>
                      <a:r>
                        <a:rPr lang="es-CR" sz="2400" b="1" u="none" strike="noStrike">
                          <a:solidFill>
                            <a:srgbClr val="0644AA"/>
                          </a:solidFill>
                          <a:effectLst/>
                          <a:hlinkClick r:id="rId24"/>
                        </a:rPr>
                        <a:t>Filipinas</a:t>
                      </a:r>
                      <a:endParaRPr lang="es-CR" sz="2400" b="1">
                        <a:effectLst/>
                      </a:endParaRPr>
                    </a:p>
                  </a:txBody>
                  <a:tcPr marL="15485" marR="15485" marT="15485" marB="1548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2464">
                <a:tc>
                  <a:txBody>
                    <a:bodyPr/>
                    <a:lstStyle/>
                    <a:p>
                      <a:pPr fontAlgn="t"/>
                      <a:r>
                        <a:rPr lang="es-CR" sz="2400" b="1" u="none" strike="noStrike">
                          <a:solidFill>
                            <a:srgbClr val="0644AA"/>
                          </a:solidFill>
                          <a:effectLst/>
                          <a:hlinkClick r:id="rId25"/>
                        </a:rPr>
                        <a:t>Finlandia</a:t>
                      </a:r>
                      <a:endParaRPr lang="es-CR" sz="2400" b="1">
                        <a:effectLst/>
                      </a:endParaRPr>
                    </a:p>
                  </a:txBody>
                  <a:tcPr marL="15485" marR="15485" marT="15485" marB="1548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6944">
                <a:tc>
                  <a:txBody>
                    <a:bodyPr/>
                    <a:lstStyle/>
                    <a:p>
                      <a:pPr fontAlgn="t"/>
                      <a:r>
                        <a:rPr lang="es-CR" sz="2400" b="1" u="none" strike="noStrike" dirty="0">
                          <a:solidFill>
                            <a:srgbClr val="777777"/>
                          </a:solidFill>
                          <a:effectLst/>
                          <a:hlinkClick r:id="rId26"/>
                        </a:rPr>
                        <a:t>Guinea</a:t>
                      </a:r>
                      <a:endParaRPr lang="es-CR" sz="2400" b="1" dirty="0">
                        <a:effectLst/>
                      </a:endParaRPr>
                    </a:p>
                  </a:txBody>
                  <a:tcPr marL="15485" marR="15485" marT="15485" marB="15485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4024895" y="242047"/>
            <a:ext cx="49577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800" b="1" dirty="0" smtClean="0"/>
              <a:t>Ratificaciones Convenio No. 189</a:t>
            </a:r>
            <a:endParaRPr lang="es-CR" sz="2800" b="1" dirty="0"/>
          </a:p>
        </p:txBody>
      </p:sp>
    </p:spTree>
    <p:extLst>
      <p:ext uri="{BB962C8B-B14F-4D97-AF65-F5344CB8AC3E}">
        <p14:creationId xmlns:p14="http://schemas.microsoft.com/office/powerpoint/2010/main" val="1723736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NI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Establece normas mínimas sobre:</a:t>
            </a:r>
          </a:p>
          <a:p>
            <a:pPr lvl="1"/>
            <a:r>
              <a:rPr lang="es-NI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Jornada de trabajo.</a:t>
            </a:r>
          </a:p>
          <a:p>
            <a:pPr lvl="1"/>
            <a:r>
              <a:rPr lang="es-NI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Período de descanso.</a:t>
            </a:r>
          </a:p>
          <a:p>
            <a:pPr lvl="1"/>
            <a:r>
              <a:rPr lang="es-NI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Remuneración (salario mínimo).</a:t>
            </a:r>
          </a:p>
          <a:p>
            <a:pPr lvl="1"/>
            <a:r>
              <a:rPr lang="es-NI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Información sobre los términos del contrato (escrito).</a:t>
            </a:r>
          </a:p>
          <a:p>
            <a:pPr lvl="1"/>
            <a:r>
              <a:rPr lang="es-NI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Seguridad social.</a:t>
            </a:r>
          </a:p>
          <a:p>
            <a:pPr lvl="1"/>
            <a:r>
              <a:rPr lang="es-NI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Seguridad y salud en el trabajo.</a:t>
            </a:r>
          </a:p>
          <a:p>
            <a:pPr lvl="1"/>
            <a:r>
              <a:rPr lang="es-NI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Trabajo de personas menores de edad.</a:t>
            </a:r>
          </a:p>
          <a:p>
            <a:pPr lvl="1"/>
            <a:r>
              <a:rPr lang="es-NI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Libertad sindical y derecho de negociación colectiva.</a:t>
            </a:r>
          </a:p>
          <a:p>
            <a:pPr lvl="1"/>
            <a:r>
              <a:rPr lang="es-NI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Acceso a la justicia y mecanismos de resolución de conflictos.</a:t>
            </a:r>
          </a:p>
          <a:p>
            <a:pPr lvl="1"/>
            <a:endParaRPr lang="es-NI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044596" y="548681"/>
            <a:ext cx="4180953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R" sz="3400" b="1" dirty="0">
                <a:latin typeface="Arial" panose="020B0604020202020204" pitchFamily="34" charset="0"/>
                <a:cs typeface="Arial" panose="020B0604020202020204" pitchFamily="34" charset="0"/>
              </a:rPr>
              <a:t>Convenio núm. 189</a:t>
            </a:r>
            <a:endParaRPr lang="es-NI" sz="3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79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085850" y="692697"/>
            <a:ext cx="9729788" cy="5433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R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Algunas disposiciones del </a:t>
            </a:r>
            <a:r>
              <a:rPr lang="es-CR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Convenio </a:t>
            </a:r>
            <a:r>
              <a:rPr lang="es-CR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núm. </a:t>
            </a:r>
            <a:r>
              <a:rPr lang="es-CR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189, en </a:t>
            </a:r>
            <a:r>
              <a:rPr lang="es-CR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relación con personas </a:t>
            </a:r>
            <a:r>
              <a:rPr lang="es-CR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trabajadoras migrantes</a:t>
            </a:r>
            <a:endParaRPr lang="es-CR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CR" sz="3600" b="1" dirty="0">
              <a:solidFill>
                <a:srgbClr val="002060"/>
              </a:solidFill>
            </a:endParaRPr>
          </a:p>
          <a:p>
            <a:pPr algn="just"/>
            <a:r>
              <a:rPr lang="es-C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personas trabajadoras migrantes deben </a:t>
            </a:r>
            <a:r>
              <a:rPr lang="es-C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recibir una oferta de empleo o contrato por escrito antes de cruzar </a:t>
            </a:r>
            <a:r>
              <a:rPr lang="es-C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fronteras.</a:t>
            </a:r>
          </a:p>
          <a:p>
            <a:pPr algn="just"/>
            <a:r>
              <a:rPr lang="es-C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Tienen derecho </a:t>
            </a:r>
            <a:r>
              <a:rPr lang="es-C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conservar sus documentos de viaje y de </a:t>
            </a:r>
            <a:r>
              <a:rPr lang="es-C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identidad.</a:t>
            </a:r>
            <a:endParaRPr lang="es-C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Estados </a:t>
            </a:r>
            <a:r>
              <a:rPr lang="es-C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Miembros deben adoptar medidas para cooperar entre sí para asegurar la aplicación efectiva del </a:t>
            </a:r>
            <a:r>
              <a:rPr lang="es-C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Convenio.</a:t>
            </a:r>
            <a:endParaRPr lang="es-C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NI" dirty="0"/>
          </a:p>
        </p:txBody>
      </p:sp>
    </p:spTree>
    <p:extLst>
      <p:ext uri="{BB962C8B-B14F-4D97-AF65-F5344CB8AC3E}">
        <p14:creationId xmlns:p14="http://schemas.microsoft.com/office/powerpoint/2010/main" val="205225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157287" y="1885925"/>
            <a:ext cx="9572625" cy="3929088"/>
          </a:xfrm>
        </p:spPr>
        <p:txBody>
          <a:bodyPr>
            <a:normAutofit lnSpcReduction="10000"/>
          </a:bodyPr>
          <a:lstStyle/>
          <a:p>
            <a:endParaRPr lang="es-CR" dirty="0">
              <a:solidFill>
                <a:srgbClr val="002060"/>
              </a:solidFill>
            </a:endParaRPr>
          </a:p>
          <a:p>
            <a:pPr algn="just"/>
            <a:endParaRPr lang="es-CR" dirty="0">
              <a:solidFill>
                <a:srgbClr val="002060"/>
              </a:solidFill>
            </a:endParaRPr>
          </a:p>
          <a:p>
            <a:pPr algn="just"/>
            <a:r>
              <a:rPr lang="es-C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los contratos de trabajo deben establecerse medidas </a:t>
            </a:r>
            <a:r>
              <a:rPr lang="es-C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especificar las condiciones de la repatriación al finalizar su empleo dentro del contrato</a:t>
            </a:r>
            <a:r>
              <a:rPr lang="es-C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C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Estados Miembros deben establecer las </a:t>
            </a:r>
            <a:r>
              <a:rPr lang="es-C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condiciones que regirán el funcionamiento de las agencias de empleo </a:t>
            </a:r>
            <a:r>
              <a:rPr lang="es-C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privadas.</a:t>
            </a:r>
            <a:endParaRPr lang="es-NI" dirty="0"/>
          </a:p>
        </p:txBody>
      </p:sp>
      <p:sp>
        <p:nvSpPr>
          <p:cNvPr id="4" name="Rectangle 3"/>
          <p:cNvSpPr/>
          <p:nvPr/>
        </p:nvSpPr>
        <p:spPr>
          <a:xfrm>
            <a:off x="1157288" y="808706"/>
            <a:ext cx="92581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R" sz="3200" b="1" dirty="0">
                <a:latin typeface="Arial" panose="020B0604020202020204" pitchFamily="34" charset="0"/>
                <a:cs typeface="Arial" panose="020B0604020202020204" pitchFamily="34" charset="0"/>
              </a:rPr>
              <a:t>Algunas disposiciones del C. núm. 189 en relación con personas </a:t>
            </a:r>
            <a:r>
              <a:rPr lang="es-C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trabajadoras migrantes</a:t>
            </a:r>
            <a:endParaRPr lang="es-C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98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b="1" dirty="0" smtClean="0">
                <a:latin typeface="Arial" panose="020B0604020202020204" pitchFamily="34" charset="0"/>
                <a:cs typeface="Arial" panose="020B0604020202020204" pitchFamily="34" charset="0"/>
              </a:rPr>
              <a:t>Marco normativo de la OIT</a:t>
            </a:r>
            <a:endParaRPr lang="es-C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C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protección de los derechos fundamentales de hombres y mujeres trabajadores migrantes y la promoción de la igualdad de tratos y de oportunidades está contempladas en: </a:t>
            </a:r>
          </a:p>
          <a:p>
            <a:pPr algn="just"/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s-C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Constitución de la OIT, 1919;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s-C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Declaración de Filadelfia, 1944;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s-C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Declaración de Principios y Derechos Fundamentales en el trabajo (1998). </a:t>
            </a:r>
          </a:p>
          <a:p>
            <a:pPr algn="just"/>
            <a:r>
              <a:rPr lang="es-C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Declaración sobre la Justicia social (2008), que reafirma el papel de las normas internacionales del trabajo y destaca la transversalidad del género y de la no discriminación.</a:t>
            </a:r>
            <a:endParaRPr lang="es-C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3351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257300" y="1988841"/>
            <a:ext cx="9386888" cy="4525963"/>
          </a:xfrm>
        </p:spPr>
        <p:txBody>
          <a:bodyPr>
            <a:normAutofit/>
          </a:bodyPr>
          <a:lstStyle/>
          <a:p>
            <a:pPr algn="just"/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Estados Miembros deben asegurar </a:t>
            </a: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los honorarios cobrados por las agencias de empleo privadas no se descuenten de la remuneración de los trabajadores domésticos</a:t>
            </a:r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Deben concertar acuerdos </a:t>
            </a: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bilaterales, regionales o multilaterales con el fin de prevenir abusos y prácticas fraudulentas</a:t>
            </a:r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inspección de las condiciones de trabajo y cumplimiento de derechos se llevará a cabo de conformidad </a:t>
            </a:r>
            <a:r>
              <a:rPr lang="es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la legislación nacional.</a:t>
            </a:r>
          </a:p>
          <a:p>
            <a:pPr lvl="1"/>
            <a:endParaRPr lang="es-NI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00125" y="433790"/>
            <a:ext cx="978693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R" sz="3200" b="1" dirty="0">
                <a:latin typeface="Arial" panose="020B0604020202020204" pitchFamily="34" charset="0"/>
                <a:cs typeface="Arial" panose="020B0604020202020204" pitchFamily="34" charset="0"/>
              </a:rPr>
              <a:t>Algunas disposiciones del C. núm. 189 en relación con personas </a:t>
            </a:r>
            <a:r>
              <a:rPr lang="es-C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trabajadoras migrantes</a:t>
            </a:r>
            <a:endParaRPr lang="es-C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27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Marco Multilateral de la OIT para las migraciones laborales</a:t>
            </a:r>
            <a:endParaRPr lang="es-C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84499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Instrumento no vinculante de la OIT.</a:t>
            </a:r>
          </a:p>
          <a:p>
            <a:pPr algn="just"/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Contienen un conjunto de principios, directrices y buenas prácticas dirigidas a los gobiernos, las organizaciones de empleadores y de trabajadores, con el fin de seguir y aplicar un enfoque sobre la migración laboral basado en los derechos </a:t>
            </a:r>
          </a:p>
          <a:p>
            <a:pPr algn="just"/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Constituye una guía para apoyar  a los gobiernos a poner en práctica políticas eficaces para gestionar la migración laboral. </a:t>
            </a:r>
          </a:p>
          <a:p>
            <a:pPr algn="just"/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Se fundamenta en los instrumentos internacionales más importantes y en el mandato de la OIT. </a:t>
            </a:r>
          </a:p>
          <a:p>
            <a:pPr algn="just"/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Contiene nueve secciones, 15 principios y cerca de 120 directrices: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s-C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Cooperación internacional.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s-C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Desarrollo de conocimientos.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s-C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Trabajo decente para todos.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s-C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Gobernanza.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s-C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Protección de los trabajadores migrantes.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s-C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Prevención de prácticas migratorias abusivas.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s-C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Integración e inclusión social de las personas trabajadoras migrantes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s-C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,migración y desarrollo..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s-C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Anexo: buenas prácticas en armonía con las normas internacionales del trabajo y provienen de todas las regiones del mundo. </a:t>
            </a:r>
            <a:endParaRPr lang="es-CR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939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400174" y="1717440"/>
            <a:ext cx="9386888" cy="4525963"/>
          </a:xfrm>
        </p:spPr>
        <p:txBody>
          <a:bodyPr>
            <a:normAutofit fontScale="70000" lnSpcReduction="20000"/>
          </a:bodyPr>
          <a:lstStyle/>
          <a:p>
            <a:endParaRPr lang="es-CR" dirty="0"/>
          </a:p>
          <a:p>
            <a:pPr algn="just"/>
            <a:r>
              <a:rPr lang="es-CR" dirty="0">
                <a:solidFill>
                  <a:schemeClr val="tx1"/>
                </a:solidFill>
              </a:rPr>
              <a:t> </a:t>
            </a:r>
            <a:r>
              <a:rPr lang="es-CR" sz="3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Analizó las oportunidades, retos y riesgos de la migración laboral.</a:t>
            </a:r>
          </a:p>
          <a:p>
            <a:pPr algn="just"/>
            <a:r>
              <a:rPr lang="es-CR" sz="3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Señaló ciertas esferas que requieren especial atención para procurar una gobernanza equitativa y eficaz de la migración laboral:</a:t>
            </a:r>
          </a:p>
          <a:p>
            <a:pPr lvl="3" algn="just"/>
            <a:r>
              <a:rPr lang="es-CR" sz="2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Protección de los trabajadores migrantes e integración en el mercado de trabajo. </a:t>
            </a:r>
          </a:p>
          <a:p>
            <a:pPr lvl="3" algn="just"/>
            <a:r>
              <a:rPr lang="es-CR" sz="2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Reconocimiento y desarrollo de las </a:t>
            </a:r>
            <a:r>
              <a:rPr lang="es-CR" sz="2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competencias. </a:t>
            </a:r>
            <a:endParaRPr lang="es-CR" sz="2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algn="just"/>
            <a:r>
              <a:rPr lang="es-CR" sz="2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Contratación </a:t>
            </a:r>
            <a:r>
              <a:rPr lang="es-CR" sz="2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equitativa.</a:t>
            </a:r>
            <a:endParaRPr lang="es-CR" sz="23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 algn="just"/>
            <a:r>
              <a:rPr lang="es-CR" sz="2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Protección social.</a:t>
            </a:r>
          </a:p>
          <a:p>
            <a:pPr lvl="3" algn="just"/>
            <a:r>
              <a:rPr lang="es-CR" sz="2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Libertad sindical.</a:t>
            </a:r>
          </a:p>
          <a:p>
            <a:pPr lvl="3" algn="just"/>
            <a:r>
              <a:rPr lang="es-CR" sz="2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Datos y estadísticas.</a:t>
            </a:r>
          </a:p>
          <a:p>
            <a:pPr lvl="3" algn="just"/>
            <a:r>
              <a:rPr lang="es-CR" sz="2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Migración laboral temporal.</a:t>
            </a:r>
          </a:p>
          <a:p>
            <a:pPr lvl="3" algn="just"/>
            <a:r>
              <a:rPr lang="es-CR" sz="2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Migración laboral irregular.</a:t>
            </a:r>
          </a:p>
          <a:p>
            <a:pPr lvl="3" algn="just"/>
            <a:r>
              <a:rPr lang="es-CR" sz="2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Acuerdos bilaterales.</a:t>
            </a:r>
          </a:p>
          <a:p>
            <a:pPr lvl="3" algn="just"/>
            <a:r>
              <a:rPr lang="es-CR" sz="23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Marcos de gobernanza regionales sobre migración laboral</a:t>
            </a:r>
            <a:r>
              <a:rPr lang="es-CR" sz="23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3" algn="just"/>
            <a:endParaRPr lang="es-E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NI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Destacó las prioridades para la acción de la OIT.</a:t>
            </a:r>
          </a:p>
        </p:txBody>
      </p:sp>
      <p:sp>
        <p:nvSpPr>
          <p:cNvPr id="5" name="Rectangle 4"/>
          <p:cNvSpPr/>
          <p:nvPr/>
        </p:nvSpPr>
        <p:spPr>
          <a:xfrm>
            <a:off x="1000125" y="433790"/>
            <a:ext cx="978693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Resolución </a:t>
            </a:r>
            <a:r>
              <a:rPr lang="es-CR" sz="2800" b="1" dirty="0">
                <a:latin typeface="Arial" panose="020B0604020202020204" pitchFamily="34" charset="0"/>
                <a:cs typeface="Arial" panose="020B0604020202020204" pitchFamily="34" charset="0"/>
              </a:rPr>
              <a:t>relativa a la gobernanza equitativa y eficaz de la migración </a:t>
            </a:r>
            <a:r>
              <a:rPr lang="es-C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laboral, </a:t>
            </a:r>
            <a:r>
              <a:rPr lang="es-C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Conferencia </a:t>
            </a:r>
            <a:r>
              <a:rPr lang="es-CR" sz="2400" dirty="0">
                <a:latin typeface="Arial" panose="020B0604020202020204" pitchFamily="34" charset="0"/>
                <a:cs typeface="Arial" panose="020B0604020202020204" pitchFamily="34" charset="0"/>
              </a:rPr>
              <a:t>General de la </a:t>
            </a:r>
            <a:r>
              <a:rPr lang="es-C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OIT, </a:t>
            </a:r>
            <a:r>
              <a:rPr lang="es-CR" sz="2400" dirty="0">
                <a:latin typeface="Arial" panose="020B0604020202020204" pitchFamily="34" charset="0"/>
                <a:cs typeface="Arial" panose="020B0604020202020204" pitchFamily="34" charset="0"/>
              </a:rPr>
              <a:t>106.ª reunión de </a:t>
            </a:r>
            <a:r>
              <a:rPr lang="es-C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endParaRPr lang="es-C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16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b="1" dirty="0" smtClean="0">
                <a:latin typeface="Arial" panose="020B0604020202020204" pitchFamily="34" charset="0"/>
                <a:cs typeface="Arial" panose="020B0604020202020204" pitchFamily="34" charset="0"/>
              </a:rPr>
              <a:t>Hacia una migración equitativa</a:t>
            </a:r>
            <a:endParaRPr lang="es-C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Iniciativas y encuentros multilaterales en materia de migración: </a:t>
            </a:r>
          </a:p>
          <a:p>
            <a:endParaRPr lang="es-C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Grupo Mundial sobre la Migración: grupo </a:t>
            </a:r>
            <a:r>
              <a:rPr lang="es-C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interagencial</a:t>
            </a:r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 donde par5ticipan 16 entidades: 14 agencias de la ONU, el Banco Mundial u la OIM. </a:t>
            </a:r>
          </a:p>
          <a:p>
            <a:pPr lvl="1" algn="just"/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El Foro Mundial sobre las Migraciones Internacionales y el Desarrollo: proceso gubernamental informal, voluntario y no vinculante, que tiene como mandato promover la comprensión y la cooperación en el vínculo migración y desarrollo. </a:t>
            </a:r>
          </a:p>
          <a:p>
            <a:pPr lvl="1" algn="just"/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El Diálogo de alto Nivel sobre las Migraciones Internacionales: ONU. </a:t>
            </a:r>
            <a:endParaRPr lang="es-C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0198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0604"/>
          </a:xfrm>
        </p:spPr>
        <p:txBody>
          <a:bodyPr>
            <a:normAutofit/>
          </a:bodyPr>
          <a:lstStyle/>
          <a:p>
            <a:r>
              <a:rPr lang="es-CR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Objetivos de Desarrollo sostenible</a:t>
            </a:r>
            <a:endParaRPr lang="es-C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s-C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 8: </a:t>
            </a:r>
            <a:r>
              <a:rPr lang="es-C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Promover el crecimiento económico sostenido, inclusivo y sostenible, el empleo pleno y productivo y el trabajo decente para </a:t>
            </a:r>
            <a:r>
              <a:rPr lang="es-C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todos.</a:t>
            </a:r>
            <a:endParaRPr lang="es-C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 8.8. </a:t>
            </a:r>
            <a:r>
              <a:rPr lang="es-C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Proteger </a:t>
            </a:r>
            <a:r>
              <a:rPr lang="es-C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derechos laborales y promover un entorno de trabajo seguro y sin riesgos para todos los trabajadores, incluidos los trabajadores migrantes, en particular las mujeres migrantes y las personas con empleos </a:t>
            </a:r>
            <a:r>
              <a:rPr lang="es-C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precarios.</a:t>
            </a:r>
            <a:endParaRPr lang="es-C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R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 </a:t>
            </a:r>
            <a:r>
              <a:rPr lang="es-C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10: </a:t>
            </a:r>
            <a:r>
              <a:rPr lang="es-C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Reducir la desigualdad en y entre los </a:t>
            </a:r>
            <a:r>
              <a:rPr lang="es-C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países.</a:t>
            </a:r>
            <a:endParaRPr lang="es-C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 </a:t>
            </a:r>
            <a:r>
              <a:rPr lang="es-C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10.7. </a:t>
            </a:r>
            <a:r>
              <a:rPr lang="es-C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Facilitar la migración y la movilidad ordenadas, seguras, regulares y responsables de las personas, incluso mediante la aplicación de políticas migratorias planificadas y bien gestionadas.</a:t>
            </a:r>
          </a:p>
          <a:p>
            <a:pPr algn="just"/>
            <a:r>
              <a:rPr lang="es-C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 10.7.c. </a:t>
            </a:r>
            <a:r>
              <a:rPr lang="es-C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aquí a 2030, reducir a menos del 3% los costos de transacción de las remesas de los migrantes y eliminar los corredores de remesas con un costo superior al 5</a:t>
            </a:r>
            <a:r>
              <a:rPr lang="es-C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%.</a:t>
            </a:r>
            <a:endParaRPr lang="es-C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2384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Declaración de Nueva York para los Refugiados y los Migrantes, 19 de setiembre de 2016, ONU</a:t>
            </a:r>
            <a:endParaRPr lang="es-CR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2479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Establece una serie de </a:t>
            </a:r>
            <a:r>
              <a:rPr lang="es-CR" dirty="0">
                <a:latin typeface="Arial" panose="020B0604020202020204" pitchFamily="34" charset="0"/>
                <a:cs typeface="Arial" panose="020B0604020202020204" pitchFamily="34" charset="0"/>
              </a:rPr>
              <a:t>compromisos </a:t>
            </a:r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para afrontar las situaciones presentes y los desafíos para salvaguardar la vida, la seguridad y los derechos de las personas migrantes y refugiadas y llama a los Estados a compartir la responsabilidad en su abordaje. </a:t>
            </a:r>
          </a:p>
          <a:p>
            <a:pPr algn="just"/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Algunos de estos son:</a:t>
            </a:r>
          </a:p>
          <a:p>
            <a:pPr marL="0" indent="0">
              <a:buNone/>
            </a:pPr>
            <a:endParaRPr lang="es-C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es-CR" dirty="0">
                <a:latin typeface="Arial" panose="020B0604020202020204" pitchFamily="34" charset="0"/>
                <a:cs typeface="Arial" panose="020B0604020202020204" pitchFamily="34" charset="0"/>
              </a:rPr>
              <a:t>Proteger los derechos humanos de todos los refugiados y migrantes, independientemente de su condición. Esto incluye los derechos de las mujeres y las niñas, así como promover su participación plena, fructífera y en pie de igualdad en la búsqueda de soluciones.</a:t>
            </a:r>
          </a:p>
          <a:p>
            <a:pPr lvl="1" algn="just"/>
            <a:r>
              <a:rPr lang="es-CR" dirty="0">
                <a:latin typeface="Arial" panose="020B0604020202020204" pitchFamily="34" charset="0"/>
                <a:cs typeface="Arial" panose="020B0604020202020204" pitchFamily="34" charset="0"/>
              </a:rPr>
              <a:t>Asegurar que todos los niños refugiados y migrantes estén estudiando en un plazo de unos meses después de su llegada.</a:t>
            </a:r>
          </a:p>
          <a:p>
            <a:pPr lvl="1" algn="just"/>
            <a:r>
              <a:rPr lang="es-CR" dirty="0">
                <a:latin typeface="Arial" panose="020B0604020202020204" pitchFamily="34" charset="0"/>
                <a:cs typeface="Arial" panose="020B0604020202020204" pitchFamily="34" charset="0"/>
              </a:rPr>
              <a:t>Prevenir la violencia sexual y por razón de género, y responder ante ella.</a:t>
            </a:r>
          </a:p>
          <a:p>
            <a:pPr lvl="1" algn="just"/>
            <a:r>
              <a:rPr lang="es-CR" dirty="0">
                <a:latin typeface="Arial" panose="020B0604020202020204" pitchFamily="34" charset="0"/>
                <a:cs typeface="Arial" panose="020B0604020202020204" pitchFamily="34" charset="0"/>
              </a:rPr>
              <a:t>Prestar apoyo a los países que rescaten, reciban y acojan a un gran número de refugiados y migrantes.</a:t>
            </a:r>
          </a:p>
          <a:p>
            <a:pPr lvl="1" algn="just"/>
            <a:r>
              <a:rPr lang="es-CR" dirty="0">
                <a:latin typeface="Arial" panose="020B0604020202020204" pitchFamily="34" charset="0"/>
                <a:cs typeface="Arial" panose="020B0604020202020204" pitchFamily="34" charset="0"/>
              </a:rPr>
              <a:t>Trabajar para poner fin a la práctica de detener a los </a:t>
            </a:r>
            <a:r>
              <a:rPr lang="es-CR">
                <a:latin typeface="Arial" panose="020B0604020202020204" pitchFamily="34" charset="0"/>
                <a:cs typeface="Arial" panose="020B0604020202020204" pitchFamily="34" charset="0"/>
              </a:rPr>
              <a:t>niños </a:t>
            </a:r>
            <a:r>
              <a:rPr lang="es-CR" smtClean="0">
                <a:latin typeface="Arial" panose="020B0604020202020204" pitchFamily="34" charset="0"/>
                <a:cs typeface="Arial" panose="020B0604020202020204" pitchFamily="34" charset="0"/>
              </a:rPr>
              <a:t>que migran irregularmente</a:t>
            </a:r>
            <a:endParaRPr lang="es-C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es-CR" dirty="0">
                <a:latin typeface="Arial" panose="020B0604020202020204" pitchFamily="34" charset="0"/>
                <a:cs typeface="Arial" panose="020B0604020202020204" pitchFamily="34" charset="0"/>
              </a:rPr>
              <a:t>Condenar enérgicamente la xenofobia contra los refugiados y los migrantes, y respaldar una campaña mundial para combatirla</a:t>
            </a:r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C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4950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5675"/>
          </a:xfrm>
        </p:spPr>
        <p:txBody>
          <a:bodyPr>
            <a:noAutofit/>
          </a:bodyPr>
          <a:lstStyle/>
          <a:p>
            <a:r>
              <a:rPr lang="es-CR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Declaración de Nueva York para los Refugiados y los </a:t>
            </a:r>
            <a:r>
              <a:rPr lang="es-CR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Migrantes, 19 de setiembre de 2016, ONU</a:t>
            </a:r>
            <a:endParaRPr lang="es-CR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546412"/>
            <a:ext cx="10515600" cy="5057587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es-CR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Reforzar </a:t>
            </a:r>
            <a:r>
              <a:rPr lang="es-CR" sz="4600" dirty="0">
                <a:latin typeface="Arial" panose="020B0604020202020204" pitchFamily="34" charset="0"/>
                <a:cs typeface="Arial" panose="020B0604020202020204" pitchFamily="34" charset="0"/>
              </a:rPr>
              <a:t>la contribución positiva de los migrantes al desarrollo económico y social de los países de acogida</a:t>
            </a:r>
            <a:r>
              <a:rPr lang="es-CR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CR" sz="4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R" sz="4600" dirty="0">
                <a:latin typeface="Arial" panose="020B0604020202020204" pitchFamily="34" charset="0"/>
                <a:cs typeface="Arial" panose="020B0604020202020204" pitchFamily="34" charset="0"/>
              </a:rPr>
              <a:t>Mejorar la prestación de asistencia humanitaria y para el desarrollo en los países más afectados, en particular mediante modalidades innovadoras de soluciones financieras multilaterales, con el objetivo de subsanar todos los déficits de financiación</a:t>
            </a:r>
            <a:r>
              <a:rPr lang="es-CR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CR" sz="4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R" sz="4600" dirty="0">
                <a:latin typeface="Arial" panose="020B0604020202020204" pitchFamily="34" charset="0"/>
                <a:cs typeface="Arial" panose="020B0604020202020204" pitchFamily="34" charset="0"/>
              </a:rPr>
              <a:t>Aplicar una respuesta integral para los refugiados, sobre la base de un nuevo marco que establezca la responsabilidad de los Estados Miembros, los asociados de la sociedad civil y el sistema de las Naciones Unidas, cuando se produzca un gran desplazamiento de refugiados o exista una situación prolongada de refugiados </a:t>
            </a:r>
            <a:r>
              <a:rPr lang="es-CR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CR" sz="4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R" sz="4600" dirty="0">
                <a:latin typeface="Arial" panose="020B0604020202020204" pitchFamily="34" charset="0"/>
                <a:cs typeface="Arial" panose="020B0604020202020204" pitchFamily="34" charset="0"/>
              </a:rPr>
              <a:t>Encontrar nuevas viviendas para todos los refugiados que la Oficina del Alto Comisionado de las Naciones Unidas para los Refugiados haya considerado que necesitan reasentamiento; y ampliar las oportunidades de los refugiados para reasentarse en otros países mediante, por ejemplo, planes de movilidad de la mano de obra o programas educativos</a:t>
            </a:r>
            <a:r>
              <a:rPr lang="es-CR" sz="4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CR" sz="4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R" sz="4600" dirty="0">
                <a:latin typeface="Arial" panose="020B0604020202020204" pitchFamily="34" charset="0"/>
                <a:cs typeface="Arial" panose="020B0604020202020204" pitchFamily="34" charset="0"/>
              </a:rPr>
              <a:t>Fortalecer la gobernanza mundial de la migración incorporando a la Organización Internacional para las Migraciones en el sistema de las Naciones Unidas.</a:t>
            </a:r>
          </a:p>
          <a:p>
            <a:endParaRPr lang="es-CR" dirty="0"/>
          </a:p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6520933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0981"/>
          </a:xfrm>
        </p:spPr>
        <p:txBody>
          <a:bodyPr/>
          <a:lstStyle/>
          <a:p>
            <a:r>
              <a:rPr lang="es-CR" b="1" dirty="0" smtClean="0">
                <a:latin typeface="Arial" panose="020B0604020202020204" pitchFamily="34" charset="0"/>
                <a:cs typeface="Arial" panose="020B0604020202020204" pitchFamily="34" charset="0"/>
              </a:rPr>
              <a:t>Los 2 Pactos Mundiales</a:t>
            </a:r>
            <a:endParaRPr lang="es-C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12321" y="1483743"/>
            <a:ext cx="10515600" cy="49520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R" b="1" dirty="0" smtClean="0">
                <a:latin typeface="Arial" panose="020B0604020202020204" pitchFamily="34" charset="0"/>
                <a:cs typeface="Arial" panose="020B0604020202020204" pitchFamily="34" charset="0"/>
              </a:rPr>
              <a:t>Pacto Mundial para los Refugiados</a:t>
            </a:r>
          </a:p>
          <a:p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Marco internacional más claro (Convención de Ginebra, etc.)</a:t>
            </a:r>
          </a:p>
          <a:p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Desarrollo del borrador realizado por ACNUR</a:t>
            </a:r>
          </a:p>
          <a:p>
            <a:pPr marL="0" indent="0">
              <a:buNone/>
            </a:pPr>
            <a:endParaRPr lang="es-C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Mundial 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para una Migración Regular, Segura y Ordenada</a:t>
            </a:r>
            <a:endParaRPr lang="es-C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Nuevo Documento en fase de nogociación en Nueva York</a:t>
            </a:r>
          </a:p>
          <a:p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Consultas temáticas y regionales realizadas en 2017</a:t>
            </a:r>
          </a:p>
          <a:p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No vinculante: las aspiraciones de la comunidad internacional</a:t>
            </a:r>
          </a:p>
          <a:p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¿Referencias a las normas internacionales?</a:t>
            </a:r>
          </a:p>
          <a:p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Adopción en Marrakech, Marruecos, en diciembre de 2018</a:t>
            </a:r>
          </a:p>
        </p:txBody>
      </p:sp>
    </p:spTree>
    <p:extLst>
      <p:ext uri="{BB962C8B-B14F-4D97-AF65-F5344CB8AC3E}">
        <p14:creationId xmlns:p14="http://schemas.microsoft.com/office/powerpoint/2010/main" val="1177628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b="1" dirty="0" smtClean="0">
                <a:latin typeface="Arial" panose="020B0604020202020204" pitchFamily="34" charset="0"/>
                <a:cs typeface="Arial" panose="020B0604020202020204" pitchFamily="34" charset="0"/>
              </a:rPr>
              <a:t>Marco normativo de la OIT</a:t>
            </a:r>
            <a:endParaRPr lang="es-C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20000" y="1690688"/>
            <a:ext cx="10233800" cy="4351338"/>
          </a:xfrm>
        </p:spPr>
        <p:txBody>
          <a:bodyPr>
            <a:normAutofit fontScale="92500" lnSpcReduction="10000"/>
          </a:bodyPr>
          <a:lstStyle/>
          <a:p>
            <a:endParaRPr lang="es-CR" dirty="0"/>
          </a:p>
          <a:p>
            <a:pPr algn="just"/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En principio, las normas internacionales del trabajo aplican para toda persona trabajadora, independientemente de su nacionalidad o su estatus migratorio, a menos que se indique expresamente lo contrario. </a:t>
            </a:r>
          </a:p>
          <a:p>
            <a:pPr algn="just"/>
            <a:endParaRPr lang="es-C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Existen normas que aplican específicamente a trabajadores y trabajadoras migrantes.</a:t>
            </a:r>
          </a:p>
          <a:p>
            <a:pPr algn="just"/>
            <a:endParaRPr lang="es-C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La OIT reconoce la potestad de los Estados para regular el acceso a su territorio y el mercado de trabajo nacional. </a:t>
            </a:r>
            <a:endParaRPr lang="es-C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7542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Convenios fundamentales de la OIT</a:t>
            </a:r>
            <a:endParaRPr lang="es-C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s-CR" sz="2000" dirty="0" smtClean="0"/>
          </a:p>
          <a:p>
            <a:r>
              <a:rPr lang="es-C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Convenio </a:t>
            </a:r>
            <a:r>
              <a:rPr lang="es-CR" sz="2400" dirty="0">
                <a:latin typeface="Arial" panose="020B0604020202020204" pitchFamily="34" charset="0"/>
                <a:cs typeface="Arial" panose="020B0604020202020204" pitchFamily="34" charset="0"/>
              </a:rPr>
              <a:t>sobre la libertad sindical y la protección del derecho de sindicación, 1948 (núm. 87</a:t>
            </a:r>
            <a:r>
              <a:rPr lang="es-C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es-C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R" sz="2400" dirty="0">
                <a:latin typeface="Arial" panose="020B0604020202020204" pitchFamily="34" charset="0"/>
                <a:cs typeface="Arial" panose="020B0604020202020204" pitchFamily="34" charset="0"/>
              </a:rPr>
              <a:t>Convenio sobre el derecho de sindicación y de negociación colectiva, 1949 (núm. 98</a:t>
            </a:r>
            <a:r>
              <a:rPr lang="es-C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es-C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R" sz="2400" dirty="0">
                <a:latin typeface="Arial" panose="020B0604020202020204" pitchFamily="34" charset="0"/>
                <a:cs typeface="Arial" panose="020B0604020202020204" pitchFamily="34" charset="0"/>
              </a:rPr>
              <a:t>Convenio sobre el trabajo forzoso, 1930 (núm. 29</a:t>
            </a:r>
            <a:r>
              <a:rPr lang="es-C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es-C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R" sz="2400" dirty="0">
                <a:latin typeface="Arial" panose="020B0604020202020204" pitchFamily="34" charset="0"/>
                <a:cs typeface="Arial" panose="020B0604020202020204" pitchFamily="34" charset="0"/>
              </a:rPr>
              <a:t>Convenio sobre la abolición del trabajo forzoso, 1957 (núm. 105</a:t>
            </a:r>
            <a:r>
              <a:rPr lang="es-C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es-C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R" sz="2400" dirty="0">
                <a:latin typeface="Arial" panose="020B0604020202020204" pitchFamily="34" charset="0"/>
                <a:cs typeface="Arial" panose="020B0604020202020204" pitchFamily="34" charset="0"/>
              </a:rPr>
              <a:t>Convenio sobre la edad mínima, 1973 (núm. 138</a:t>
            </a:r>
            <a:r>
              <a:rPr lang="es-C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es-C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R" sz="2400" dirty="0">
                <a:latin typeface="Arial" panose="020B0604020202020204" pitchFamily="34" charset="0"/>
                <a:cs typeface="Arial" panose="020B0604020202020204" pitchFamily="34" charset="0"/>
              </a:rPr>
              <a:t>Convenio sobre las peores formas de trabajo infantil, 1999 (núm. 182</a:t>
            </a:r>
            <a:r>
              <a:rPr lang="es-C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es-C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R" sz="2400" dirty="0">
                <a:latin typeface="Arial" panose="020B0604020202020204" pitchFamily="34" charset="0"/>
                <a:cs typeface="Arial" panose="020B0604020202020204" pitchFamily="34" charset="0"/>
              </a:rPr>
              <a:t>Convenio sobre igualdad de remuneración, 1951 (núm. 100</a:t>
            </a:r>
            <a:r>
              <a:rPr lang="es-C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es-C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R" sz="2400" dirty="0">
                <a:latin typeface="Arial" panose="020B0604020202020204" pitchFamily="34" charset="0"/>
                <a:cs typeface="Arial" panose="020B0604020202020204" pitchFamily="34" charset="0"/>
              </a:rPr>
              <a:t>Convenio sobre la discriminación (empleo y ocupación), 1958 (núm. 111</a:t>
            </a:r>
            <a:r>
              <a:rPr lang="es-C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es-C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R" sz="2000" dirty="0"/>
          </a:p>
        </p:txBody>
      </p:sp>
    </p:spTree>
    <p:extLst>
      <p:ext uri="{BB962C8B-B14F-4D97-AF65-F5344CB8AC3E}">
        <p14:creationId xmlns:p14="http://schemas.microsoft.com/office/powerpoint/2010/main" val="35401114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sz="3600" b="1" dirty="0">
                <a:latin typeface="Arial" panose="020B0604020202020204" pitchFamily="34" charset="0"/>
                <a:cs typeface="Arial" panose="020B0604020202020204" pitchFamily="34" charset="0"/>
              </a:rPr>
              <a:t>Instrumentos de la OIT de especial aplicación a las personas trabajadoras migrantes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fr-HT" dirty="0" smtClean="0"/>
          </a:p>
          <a:p>
            <a:pPr algn="just"/>
            <a:r>
              <a:rPr lang="es-C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Convenio sobre los trabajadores migrantes (revisado), 1949 (núm. 97) y Recomendación sobre los trabajadores migrantes (revisado), 1949 (núm. 86).</a:t>
            </a:r>
          </a:p>
          <a:p>
            <a:pPr algn="just"/>
            <a:r>
              <a:rPr lang="es-C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Convenio sobre los trabajadores migrantes (disposiciones complementarias), 1975 (núm. 143) y Recomendación sobre los trabajadores migrantes, 1975 (núm. 151).</a:t>
            </a:r>
          </a:p>
          <a:p>
            <a:pPr algn="just"/>
            <a:r>
              <a:rPr lang="es-C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Convenio sobre las agencias de empleo privadas, 1997 (núm. 181).</a:t>
            </a:r>
          </a:p>
          <a:p>
            <a:pPr algn="just"/>
            <a:r>
              <a:rPr lang="es-C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Convenio sobre las trabajadoras y los trabajadores domésticos, 2011 (núm. 189) y Recomendación sobre las trabajadoras y trabajadores domésticos, 2011 (núm. 201)</a:t>
            </a:r>
          </a:p>
          <a:p>
            <a:pPr algn="just"/>
            <a:r>
              <a:rPr lang="es-C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Marco Multilateral de la OIT para las migraciones laborales.</a:t>
            </a:r>
          </a:p>
          <a:p>
            <a:pPr algn="just"/>
            <a:endParaRPr lang="fr-H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4856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R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Derechos</a:t>
            </a:r>
            <a:r>
              <a:rPr lang="fr-HT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s-CR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personas trabajadoras migrantes, Convención ONU</a:t>
            </a:r>
            <a:endParaRPr lang="es-CR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fr-HT" dirty="0" smtClean="0"/>
          </a:p>
          <a:p>
            <a:pPr lvl="1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Derecho a la no discriminación.</a:t>
            </a:r>
          </a:p>
          <a:p>
            <a:pPr lvl="1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Derecho salir libremente de cualquier Estado y de su </a:t>
            </a:r>
          </a:p>
          <a:p>
            <a:pPr marL="457200" lvl="1" indent="0">
              <a:buClr>
                <a:schemeClr val="tx1">
                  <a:lumMod val="65000"/>
                  <a:lumOff val="35000"/>
                </a:schemeClr>
              </a:buClr>
              <a:buNone/>
            </a:pPr>
            <a:r>
              <a:rPr lang="es-C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  país de origen.</a:t>
            </a:r>
          </a:p>
          <a:p>
            <a:pPr lvl="1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Derecho a regresar a su país de origen.</a:t>
            </a:r>
          </a:p>
          <a:p>
            <a:pPr lvl="1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Derecho a la vida.</a:t>
            </a:r>
          </a:p>
          <a:p>
            <a:pPr lvl="1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Derecho a no ser sometido a torturas, tratos o penas crueles, inhumanos </a:t>
            </a:r>
            <a:r>
              <a:rPr lang="es-CR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 degradantes.</a:t>
            </a:r>
          </a:p>
          <a:p>
            <a:pPr lvl="1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Derecho a no ser sometido a esclavitud ni servidumbre.</a:t>
            </a:r>
          </a:p>
          <a:p>
            <a:pPr lvl="1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Derecho a la libertad de pensamiento, de conciencia y de religión.</a:t>
            </a:r>
          </a:p>
          <a:p>
            <a:pPr lvl="1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Derecho a la libertad de expresión y de tener sus propias opiniones.</a:t>
            </a:r>
          </a:p>
          <a:p>
            <a:pPr lvl="1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Derecho a no sufrir injerencias en su vida privada, familiar y en su hogar.</a:t>
            </a:r>
          </a:p>
          <a:p>
            <a:pPr lvl="1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es-CR" dirty="0" smtClean="0">
                <a:latin typeface="Arial" panose="020B0604020202020204" pitchFamily="34" charset="0"/>
                <a:cs typeface="Arial" panose="020B0604020202020204" pitchFamily="34" charset="0"/>
              </a:rPr>
              <a:t>Derecho a la propiedad.</a:t>
            </a:r>
          </a:p>
          <a:p>
            <a:pPr lvl="1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endParaRPr lang="es-CR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9528" y="1196787"/>
            <a:ext cx="3182471" cy="2043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275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R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Derechos de las personas trabajadoras migrantes, Convención ONU</a:t>
            </a:r>
            <a:endParaRPr lang="es-C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20000" y="1690688"/>
            <a:ext cx="10233800" cy="4573015"/>
          </a:xfrm>
        </p:spPr>
        <p:txBody>
          <a:bodyPr>
            <a:normAutofit/>
          </a:bodyPr>
          <a:lstStyle/>
          <a:p>
            <a:pPr lvl="1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endParaRPr lang="es-CR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 algn="just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es-CR" sz="2200" dirty="0">
                <a:latin typeface="Arial" panose="020B0604020202020204" pitchFamily="34" charset="0"/>
                <a:cs typeface="Arial" panose="020B0604020202020204" pitchFamily="34" charset="0"/>
              </a:rPr>
              <a:t>Derecho a la libertad y a la seguridad personal, </a:t>
            </a:r>
          </a:p>
          <a:p>
            <a:pPr lvl="1" algn="just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es-C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Protección </a:t>
            </a:r>
            <a:r>
              <a:rPr lang="es-CR" sz="2200" dirty="0">
                <a:latin typeface="Arial" panose="020B0604020202020204" pitchFamily="34" charset="0"/>
                <a:cs typeface="Arial" panose="020B0604020202020204" pitchFamily="34" charset="0"/>
              </a:rPr>
              <a:t>contra las detenciones arbitrarias</a:t>
            </a:r>
          </a:p>
          <a:p>
            <a:pPr lvl="1" algn="just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es-CR" sz="2200" dirty="0">
                <a:latin typeface="Arial" panose="020B0604020202020204" pitchFamily="34" charset="0"/>
                <a:cs typeface="Arial" panose="020B0604020202020204" pitchFamily="34" charset="0"/>
              </a:rPr>
              <a:t>Derecho a un trato digno en caso de privación de libertad.</a:t>
            </a:r>
          </a:p>
          <a:p>
            <a:pPr lvl="1" algn="just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es-C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Derecho de acceso a la justicia y al debido proceso.</a:t>
            </a:r>
          </a:p>
          <a:p>
            <a:pPr lvl="1" algn="just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es-C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Derecho a no ser detenido o privado de autorización de residencia en caso de incumplimiento del contrato de trabajo.</a:t>
            </a:r>
          </a:p>
          <a:p>
            <a:pPr lvl="1" algn="just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es-C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Derecho a la protección contra la confiscación de documentos personales como el pasaporte.</a:t>
            </a:r>
          </a:p>
          <a:p>
            <a:pPr lvl="1" algn="just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es-C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Derecho a la protección contra las expulsiones colectivas.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6082" y="1290916"/>
            <a:ext cx="3195918" cy="2043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623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05466"/>
            <a:ext cx="10515600" cy="1325563"/>
          </a:xfrm>
        </p:spPr>
        <p:txBody>
          <a:bodyPr>
            <a:noAutofit/>
          </a:bodyPr>
          <a:lstStyle/>
          <a:p>
            <a:r>
              <a:rPr lang="es-CR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Derechos de las personas trabajadoras migrantes, Convención ONU</a:t>
            </a:r>
            <a:endParaRPr lang="es-C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79100" y="2296774"/>
            <a:ext cx="10233800" cy="3909153"/>
          </a:xfrm>
        </p:spPr>
        <p:txBody>
          <a:bodyPr>
            <a:normAutofit/>
          </a:bodyPr>
          <a:lstStyle/>
          <a:p>
            <a:pPr lvl="1" algn="just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es-C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Derecho a recurrir a la asistencia consular o </a:t>
            </a:r>
          </a:p>
          <a:p>
            <a:pPr marL="457200" lvl="1" indent="0" algn="just">
              <a:buClr>
                <a:schemeClr val="tx1">
                  <a:lumMod val="65000"/>
                  <a:lumOff val="35000"/>
                </a:schemeClr>
              </a:buClr>
              <a:buNone/>
            </a:pPr>
            <a:r>
              <a:rPr lang="es-C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diplomática de su Estado de origen.</a:t>
            </a:r>
          </a:p>
          <a:p>
            <a:pPr lvl="1" algn="just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es-C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Derecho al reconocimiento de su personalidad jurídica.</a:t>
            </a:r>
          </a:p>
          <a:p>
            <a:pPr lvl="1" algn="just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es-C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Derecho a las mismas condiciones de trabajo que</a:t>
            </a:r>
          </a:p>
          <a:p>
            <a:pPr marL="457200" lvl="1" indent="0" algn="just">
              <a:buClr>
                <a:schemeClr val="tx1">
                  <a:lumMod val="65000"/>
                  <a:lumOff val="35000"/>
                </a:schemeClr>
              </a:buClr>
              <a:buNone/>
            </a:pPr>
            <a:r>
              <a:rPr lang="es-C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las personas trabajadoras del país de acogida.</a:t>
            </a:r>
          </a:p>
          <a:p>
            <a:pPr lvl="1" algn="just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es-C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Derecho a la sindicalización y a formar asociaciones.</a:t>
            </a:r>
          </a:p>
          <a:p>
            <a:pPr lvl="1" algn="just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es-C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Derecho a la seguridad social en las mismas condiciones que las personas trabajadoras del país de acogida.</a:t>
            </a:r>
          </a:p>
          <a:p>
            <a:pPr lvl="1" algn="just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</a:pPr>
            <a:r>
              <a:rPr lang="es-C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Derecho a los cuidados médicos en casos de emergencias</a:t>
            </a:r>
            <a:r>
              <a:rPr lang="es-CR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C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5740" y="1041353"/>
            <a:ext cx="3236259" cy="2043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0874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</TotalTime>
  <Words>3492</Words>
  <Application>Microsoft Office PowerPoint</Application>
  <PresentationFormat>Personalizzato</PresentationFormat>
  <Paragraphs>444</Paragraphs>
  <Slides>37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37</vt:i4>
      </vt:variant>
    </vt:vector>
  </HeadingPairs>
  <TitlesOfParts>
    <vt:vector size="39" baseType="lpstr">
      <vt:lpstr>Tema de Office</vt:lpstr>
      <vt:lpstr>1_Tema de Office</vt:lpstr>
      <vt:lpstr> TALLER:  FORTALECIMIENTO DE LAS CAPACIDADES DEL PERSONAL CONSULAR EN SU FUNCIÓN DE PROTECCIÓN DE LOS DERECHOS DE LAS PERSONAS TRABAJADORAS MIGRANTES</vt:lpstr>
      <vt:lpstr>Marco jurídico internacional</vt:lpstr>
      <vt:lpstr>Marco normativo de la OIT</vt:lpstr>
      <vt:lpstr>Marco normativo de la OIT</vt:lpstr>
      <vt:lpstr>Convenios fundamentales de la OIT</vt:lpstr>
      <vt:lpstr>Instrumentos de la OIT de especial aplicación a las personas trabajadoras migrantes</vt:lpstr>
      <vt:lpstr>Derechos de las personas trabajadoras migrantes, Convención ONU</vt:lpstr>
      <vt:lpstr>Derechos de las personas trabajadoras migrantes, Convención ONU</vt:lpstr>
      <vt:lpstr>Derechos de las personas trabajadoras migrantes, Convención ONU</vt:lpstr>
      <vt:lpstr>Derechos de las personas trabajadoras migrantes, Convención ONU</vt:lpstr>
      <vt:lpstr>La Convención de la ONU y los Convenios de la OIT núms. 97 y 143</vt:lpstr>
      <vt:lpstr>La Convención de la ONU y los Convenios de la OIT núms. 97 y 143</vt:lpstr>
      <vt:lpstr> </vt:lpstr>
      <vt:lpstr> </vt:lpstr>
      <vt:lpstr> Similitudes entre los Convenios núms. 97 y 143 </vt:lpstr>
      <vt:lpstr>Convenio núm. 97 sobre trabajadores migrantes</vt:lpstr>
      <vt:lpstr>Particularidades del Convenio núm. 97 sobre trabajadores migrantes</vt:lpstr>
      <vt:lpstr>Algunas normas relevantes del Convenio núm.97</vt:lpstr>
      <vt:lpstr> Recomendación núm. 86 del Convenio núm. 97 </vt:lpstr>
      <vt:lpstr>Convenio núm. 143 sobre trabajadores migrantes (disposiciones complementarias)</vt:lpstr>
      <vt:lpstr>Particularidades del Convenio núm.143</vt:lpstr>
      <vt:lpstr>Algunas normas relevantes del Convenio núm.143</vt:lpstr>
      <vt:lpstr>Algunas normas relevantes del Convenio núm.143</vt:lpstr>
      <vt:lpstr>Algunas normas relevantes del Convenio núm.143</vt:lpstr>
      <vt:lpstr>Presentazione standard di PowerPoint</vt:lpstr>
      <vt:lpstr>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Marco Multilateral de la OIT para las migraciones laborales</vt:lpstr>
      <vt:lpstr>Presentazione standard di PowerPoint</vt:lpstr>
      <vt:lpstr>Hacia una migración equitativa</vt:lpstr>
      <vt:lpstr>Objetivos de Desarrollo sostenible</vt:lpstr>
      <vt:lpstr>Declaración de Nueva York para los Refugiados y los Migrantes, 19 de setiembre de 2016, ONU</vt:lpstr>
      <vt:lpstr>Declaración de Nueva York para los Refugiados y los Migrantes, 19 de setiembre de 2016, ONU</vt:lpstr>
      <vt:lpstr>Los 2 Pactos Mundiales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AH</dc:creator>
  <cp:lastModifiedBy>fcarella</cp:lastModifiedBy>
  <cp:revision>22</cp:revision>
  <dcterms:created xsi:type="dcterms:W3CDTF">2017-10-13T23:28:36Z</dcterms:created>
  <dcterms:modified xsi:type="dcterms:W3CDTF">2018-04-20T16:29:38Z</dcterms:modified>
</cp:coreProperties>
</file>