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74" r:id="rId6"/>
    <p:sldId id="276" r:id="rId7"/>
    <p:sldId id="275" r:id="rId8"/>
    <p:sldId id="267" r:id="rId9"/>
    <p:sldId id="268" r:id="rId10"/>
    <p:sldId id="269" r:id="rId11"/>
    <p:sldId id="270" r:id="rId12"/>
    <p:sldId id="272" r:id="rId13"/>
    <p:sldId id="271" r:id="rId14"/>
    <p:sldId id="273" r:id="rId15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-28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60A6-CD90-43B6-92C0-79F958FA158E}" type="datetimeFigureOut">
              <a:rPr lang="es-SV" smtClean="0"/>
              <a:t>7/13/16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F86-5F1B-4DEE-B549-1B6A1A4946A5}" type="slidenum">
              <a:rPr lang="es-SV" smtClean="0"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87678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60A6-CD90-43B6-92C0-79F958FA158E}" type="datetimeFigureOut">
              <a:rPr lang="es-SV" smtClean="0"/>
              <a:t>7/13/16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F86-5F1B-4DEE-B549-1B6A1A4946A5}" type="slidenum">
              <a:rPr lang="es-SV" smtClean="0"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27572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60A6-CD90-43B6-92C0-79F958FA158E}" type="datetimeFigureOut">
              <a:rPr lang="es-SV" smtClean="0"/>
              <a:t>7/13/16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F86-5F1B-4DEE-B549-1B6A1A4946A5}" type="slidenum">
              <a:rPr lang="es-SV" smtClean="0"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0909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60A6-CD90-43B6-92C0-79F958FA158E}" type="datetimeFigureOut">
              <a:rPr lang="es-SV" smtClean="0"/>
              <a:t>7/13/16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F86-5F1B-4DEE-B549-1B6A1A4946A5}" type="slidenum">
              <a:rPr lang="es-SV" smtClean="0"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3721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60A6-CD90-43B6-92C0-79F958FA158E}" type="datetimeFigureOut">
              <a:rPr lang="es-SV" smtClean="0"/>
              <a:t>7/13/16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F86-5F1B-4DEE-B549-1B6A1A4946A5}" type="slidenum">
              <a:rPr lang="es-SV" smtClean="0"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4902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60A6-CD90-43B6-92C0-79F958FA158E}" type="datetimeFigureOut">
              <a:rPr lang="es-SV" smtClean="0"/>
              <a:t>7/13/16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F86-5F1B-4DEE-B549-1B6A1A4946A5}" type="slidenum">
              <a:rPr lang="es-SV" smtClean="0"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93138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60A6-CD90-43B6-92C0-79F958FA158E}" type="datetimeFigureOut">
              <a:rPr lang="es-SV" smtClean="0"/>
              <a:t>7/13/16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F86-5F1B-4DEE-B549-1B6A1A4946A5}" type="slidenum">
              <a:rPr lang="es-SV" smtClean="0"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79552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60A6-CD90-43B6-92C0-79F958FA158E}" type="datetimeFigureOut">
              <a:rPr lang="es-SV" smtClean="0"/>
              <a:t>7/13/16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F86-5F1B-4DEE-B549-1B6A1A4946A5}" type="slidenum">
              <a:rPr lang="es-SV" smtClean="0"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494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60A6-CD90-43B6-92C0-79F958FA158E}" type="datetimeFigureOut">
              <a:rPr lang="es-SV" smtClean="0"/>
              <a:t>7/13/16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F86-5F1B-4DEE-B549-1B6A1A4946A5}" type="slidenum">
              <a:rPr lang="es-SV" smtClean="0"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4798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60A6-CD90-43B6-92C0-79F958FA158E}" type="datetimeFigureOut">
              <a:rPr lang="es-SV" smtClean="0"/>
              <a:t>7/13/16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F86-5F1B-4DEE-B549-1B6A1A4946A5}" type="slidenum">
              <a:rPr lang="es-SV" smtClean="0"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48249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60A6-CD90-43B6-92C0-79F958FA158E}" type="datetimeFigureOut">
              <a:rPr lang="es-SV" smtClean="0"/>
              <a:t>7/13/16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7F86-5F1B-4DEE-B549-1B6A1A4946A5}" type="slidenum">
              <a:rPr lang="es-SV" smtClean="0"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71843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F60A6-CD90-43B6-92C0-79F958FA158E}" type="datetimeFigureOut">
              <a:rPr lang="es-SV" smtClean="0"/>
              <a:t>7/13/16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F7F86-5F1B-4DEE-B549-1B6A1A4946A5}" type="slidenum">
              <a:rPr lang="es-SV" smtClean="0"/>
              <a:t>‹Nr.›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92639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1872207"/>
          </a:xfrm>
        </p:spPr>
        <p:txBody>
          <a:bodyPr>
            <a:normAutofit fontScale="90000"/>
          </a:bodyPr>
          <a:lstStyle/>
          <a:p>
            <a:r>
              <a:rPr lang="en-GB" sz="3300" b="1" dirty="0" smtClean="0">
                <a:latin typeface="Arial"/>
                <a:ea typeface="Times New Roman"/>
                <a:cs typeface="Times New Roman"/>
              </a:rPr>
              <a:t>A CRITICAL MAPPING OF </a:t>
            </a:r>
            <a:br>
              <a:rPr lang="en-GB" sz="3300" b="1" dirty="0" smtClean="0">
                <a:latin typeface="Arial"/>
                <a:ea typeface="Times New Roman"/>
                <a:cs typeface="Times New Roman"/>
              </a:rPr>
            </a:br>
            <a:r>
              <a:rPr lang="en-GB" sz="3300" b="1" dirty="0" smtClean="0">
                <a:latin typeface="Arial"/>
                <a:ea typeface="Times New Roman"/>
                <a:cs typeface="Times New Roman"/>
              </a:rPr>
              <a:t>RESPONSE MECHANISMS FOR </a:t>
            </a:r>
            <a:br>
              <a:rPr lang="en-GB" sz="3300" b="1" dirty="0" smtClean="0">
                <a:latin typeface="Arial"/>
                <a:ea typeface="Times New Roman"/>
                <a:cs typeface="Times New Roman"/>
              </a:rPr>
            </a:br>
            <a:r>
              <a:rPr lang="en-GB" sz="3300" b="1" dirty="0" smtClean="0">
                <a:latin typeface="Arial"/>
                <a:ea typeface="Times New Roman"/>
                <a:cs typeface="Times New Roman"/>
              </a:rPr>
              <a:t>EXTRAREGOINAL MIGRATION FLOWS</a:t>
            </a:r>
            <a:endParaRPr lang="en-GB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3356992"/>
            <a:ext cx="7016824" cy="288032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b="1" i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BASELINE FOR ANALYSIS</a:t>
            </a:r>
            <a:endParaRPr lang="en-GB" b="1" i="1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800" b="1" i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First Development</a:t>
            </a:r>
            <a:endParaRPr lang="en-GB" sz="2800" dirty="0" smtClean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endParaRPr lang="en-GB" b="1" dirty="0" smtClean="0"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endParaRPr lang="en-GB" b="1" dirty="0" smtClean="0"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en-GB" b="1" dirty="0" smtClean="0">
                <a:ea typeface="Calibri"/>
                <a:cs typeface="Times New Roman"/>
              </a:rPr>
              <a:t>IOM/Regional Office</a:t>
            </a:r>
            <a:endParaRPr lang="en-GB" dirty="0" smtClean="0"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en-GB" b="1" dirty="0" smtClean="0">
                <a:ea typeface="Calibri"/>
                <a:cs typeface="Times New Roman"/>
              </a:rPr>
              <a:t>San José, Costa Rica</a:t>
            </a:r>
            <a:endParaRPr lang="en-GB" dirty="0" smtClean="0"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en-GB" b="1" dirty="0" smtClean="0">
                <a:ea typeface="Calibri"/>
                <a:cs typeface="Times New Roman"/>
              </a:rPr>
              <a:t>July 13, 2016</a:t>
            </a:r>
            <a:endParaRPr lang="en-GB" dirty="0" smtClean="0">
              <a:ea typeface="Calibri"/>
              <a:cs typeface="Times New Roman"/>
            </a:endParaRPr>
          </a:p>
          <a:p>
            <a:endParaRPr lang="en-GB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2335" y="5013177"/>
            <a:ext cx="214924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273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43408"/>
            <a:ext cx="9087653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REJECTION</a:t>
            </a:r>
            <a:endParaRPr lang="en-GB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281317"/>
              </p:ext>
            </p:extLst>
          </p:nvPr>
        </p:nvGraphicFramePr>
        <p:xfrm>
          <a:off x="123165" y="724195"/>
          <a:ext cx="8964488" cy="520020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76033"/>
                <a:gridCol w="1368152"/>
                <a:gridCol w="1476658"/>
                <a:gridCol w="1440160"/>
                <a:gridCol w="1656184"/>
                <a:gridCol w="1347301"/>
              </a:tblGrid>
              <a:tr h="601361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175452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800" dirty="0" smtClean="0"/>
                    </a:p>
                  </a:txBody>
                  <a:tcPr/>
                </a:tc>
              </a:tr>
              <a:tr h="53752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88586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264" y="732988"/>
            <a:ext cx="853893" cy="56524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2509" y="732987"/>
            <a:ext cx="769638" cy="5652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1668" y="732988"/>
            <a:ext cx="934433" cy="56524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418" y="3501008"/>
            <a:ext cx="886723" cy="52093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11623" y="3501008"/>
            <a:ext cx="795910" cy="52093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63941" y="3501008"/>
            <a:ext cx="853894" cy="52093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5468" y="3501008"/>
            <a:ext cx="853893" cy="52093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40784" y="732990"/>
            <a:ext cx="795910" cy="56524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871" y="3501008"/>
            <a:ext cx="934433" cy="52093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4" y="716871"/>
            <a:ext cx="886723" cy="58136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716871"/>
            <a:ext cx="831641" cy="58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754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71400"/>
            <a:ext cx="9087653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DEPORTATION/REMOVAL</a:t>
            </a:r>
            <a:endParaRPr lang="en-GB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688883"/>
              </p:ext>
            </p:extLst>
          </p:nvPr>
        </p:nvGraphicFramePr>
        <p:xfrm>
          <a:off x="123165" y="724195"/>
          <a:ext cx="8964488" cy="520020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76033"/>
                <a:gridCol w="1368152"/>
                <a:gridCol w="1476658"/>
                <a:gridCol w="1440160"/>
                <a:gridCol w="1656184"/>
                <a:gridCol w="1347301"/>
              </a:tblGrid>
              <a:tr h="601361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175452"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noProof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noProof="0" dirty="0" smtClean="0">
                          <a:ea typeface="Calibri"/>
                          <a:cs typeface="Times New Roman"/>
                        </a:rPr>
                        <a:t>Absence</a:t>
                      </a:r>
                      <a:r>
                        <a:rPr lang="en-GB" sz="1800" baseline="0" noProof="0" dirty="0" smtClean="0">
                          <a:ea typeface="Calibri"/>
                          <a:cs typeface="Times New Roman"/>
                        </a:rPr>
                        <a:t> of an established term to complete the removal or deportation process </a:t>
                      </a:r>
                      <a:endParaRPr lang="en-GB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noProof="0" smtClean="0"/>
                    </a:p>
                  </a:txBody>
                  <a:tcPr/>
                </a:tc>
              </a:tr>
              <a:tr h="537524"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</a:tr>
              <a:tr h="1885864"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264" y="732988"/>
            <a:ext cx="853893" cy="56524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2509" y="732987"/>
            <a:ext cx="769638" cy="5652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1668" y="732988"/>
            <a:ext cx="934433" cy="56524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7426" y="3501008"/>
            <a:ext cx="886723" cy="52093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83631" y="3501008"/>
            <a:ext cx="795910" cy="52093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35949" y="3501008"/>
            <a:ext cx="853894" cy="52093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27476" y="3501008"/>
            <a:ext cx="853893" cy="52093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40784" y="732990"/>
            <a:ext cx="795910" cy="56524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879" y="3501008"/>
            <a:ext cx="934433" cy="52093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4" y="716871"/>
            <a:ext cx="886723" cy="58136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716871"/>
            <a:ext cx="831641" cy="58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514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71400"/>
            <a:ext cx="9144000" cy="1143000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OTHER IMMIGRATION CONTROL ACTIONS</a:t>
            </a:r>
            <a:endParaRPr lang="en-GB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581339"/>
              </p:ext>
            </p:extLst>
          </p:nvPr>
        </p:nvGraphicFramePr>
        <p:xfrm>
          <a:off x="123165" y="724195"/>
          <a:ext cx="8964488" cy="520020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76033"/>
                <a:gridCol w="1368152"/>
                <a:gridCol w="1476658"/>
                <a:gridCol w="1440160"/>
                <a:gridCol w="1656184"/>
                <a:gridCol w="1347301"/>
              </a:tblGrid>
              <a:tr h="601361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175452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800" dirty="0" smtClean="0"/>
                    </a:p>
                  </a:txBody>
                  <a:tcPr/>
                </a:tc>
              </a:tr>
              <a:tr h="53752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88586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264" y="732988"/>
            <a:ext cx="853893" cy="56524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2509" y="732987"/>
            <a:ext cx="769638" cy="5652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1668" y="732988"/>
            <a:ext cx="934433" cy="56524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434" y="3501008"/>
            <a:ext cx="886723" cy="52093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55639" y="3501008"/>
            <a:ext cx="795910" cy="52093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07957" y="3501008"/>
            <a:ext cx="853894" cy="52093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99484" y="3501008"/>
            <a:ext cx="853893" cy="52093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40784" y="732990"/>
            <a:ext cx="795910" cy="56524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7887" y="3501008"/>
            <a:ext cx="934433" cy="52093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4" y="716871"/>
            <a:ext cx="886723" cy="58136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716871"/>
            <a:ext cx="831641" cy="58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919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71400"/>
            <a:ext cx="9087653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INTERNATIONAL PROTECTION</a:t>
            </a:r>
            <a:endParaRPr lang="en-GB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652934"/>
              </p:ext>
            </p:extLst>
          </p:nvPr>
        </p:nvGraphicFramePr>
        <p:xfrm>
          <a:off x="123165" y="724195"/>
          <a:ext cx="8964488" cy="520020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76033"/>
                <a:gridCol w="1368152"/>
                <a:gridCol w="1476658"/>
                <a:gridCol w="1440160"/>
                <a:gridCol w="1656184"/>
                <a:gridCol w="1347301"/>
              </a:tblGrid>
              <a:tr h="601361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175452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Inter-national</a:t>
                      </a:r>
                      <a:r>
                        <a:rPr lang="es-SV" sz="1800" baseline="0" dirty="0" smtClean="0"/>
                        <a:t> standards on the matter</a:t>
                      </a:r>
                      <a:endParaRPr lang="es-SV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International</a:t>
                      </a:r>
                      <a:r>
                        <a:rPr lang="es-SV" sz="1800" baseline="0" dirty="0" smtClean="0"/>
                        <a:t> standards on the matter</a:t>
                      </a:r>
                      <a:endParaRPr lang="es-SV" sz="1800" dirty="0" smtClean="0"/>
                    </a:p>
                    <a:p>
                      <a:pPr algn="l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Inter-national</a:t>
                      </a:r>
                      <a:r>
                        <a:rPr lang="es-SV" sz="1800" baseline="0" dirty="0" smtClean="0"/>
                        <a:t> standards on the matter</a:t>
                      </a:r>
                      <a:endParaRPr lang="es-SV" sz="1800" dirty="0" smtClean="0"/>
                    </a:p>
                    <a:p>
                      <a:pPr algn="l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Secondary legislation on refuge and asylum</a:t>
                      </a:r>
                      <a:endParaRPr lang="es-SV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Inter-national</a:t>
                      </a:r>
                      <a:r>
                        <a:rPr lang="es-SV" sz="1800" baseline="0" dirty="0" smtClean="0"/>
                        <a:t> standards on the matter</a:t>
                      </a:r>
                      <a:endParaRPr lang="es-SV" sz="1800" dirty="0" smtClean="0"/>
                    </a:p>
                  </a:txBody>
                  <a:tcPr/>
                </a:tc>
              </a:tr>
              <a:tr h="53752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8858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International</a:t>
                      </a:r>
                      <a:r>
                        <a:rPr lang="es-SV" sz="1800" baseline="0" dirty="0" smtClean="0"/>
                        <a:t> standards on the matter</a:t>
                      </a:r>
                      <a:endParaRPr lang="es-SV" sz="1800" dirty="0" smtClean="0"/>
                    </a:p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Inter-national</a:t>
                      </a:r>
                      <a:r>
                        <a:rPr lang="es-SV" sz="1800" baseline="0" dirty="0" smtClean="0"/>
                        <a:t> standards on the matter</a:t>
                      </a:r>
                      <a:endParaRPr lang="es-SV" sz="1800" dirty="0" smtClean="0"/>
                    </a:p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International</a:t>
                      </a:r>
                      <a:r>
                        <a:rPr lang="es-SV" sz="1800" baseline="0" dirty="0" smtClean="0"/>
                        <a:t> standards on the matter</a:t>
                      </a:r>
                      <a:endParaRPr lang="es-SV" sz="1800" dirty="0" smtClean="0"/>
                    </a:p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Inter-national</a:t>
                      </a:r>
                      <a:r>
                        <a:rPr lang="es-SV" sz="1800" baseline="0" dirty="0" smtClean="0"/>
                        <a:t> standards on the matter</a:t>
                      </a:r>
                      <a:endParaRPr lang="es-SV" sz="1800" dirty="0" smtClean="0"/>
                    </a:p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International</a:t>
                      </a:r>
                      <a:r>
                        <a:rPr lang="es-SV" sz="1800" baseline="0" dirty="0" smtClean="0"/>
                        <a:t> standards on the matter</a:t>
                      </a:r>
                      <a:endParaRPr lang="es-SV" sz="1800" dirty="0" smtClean="0"/>
                    </a:p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264" y="732988"/>
            <a:ext cx="853893" cy="56524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2509" y="732987"/>
            <a:ext cx="769638" cy="5652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1668" y="732988"/>
            <a:ext cx="934433" cy="56524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158" y="3514474"/>
            <a:ext cx="886723" cy="52093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37868" y="3486975"/>
            <a:ext cx="795910" cy="52093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59029" y="3486975"/>
            <a:ext cx="853894" cy="52093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38174" y="3486975"/>
            <a:ext cx="853893" cy="52093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40784" y="732990"/>
            <a:ext cx="795910" cy="56524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566" y="3501008"/>
            <a:ext cx="934433" cy="52093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4" y="716871"/>
            <a:ext cx="886723" cy="58136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716871"/>
            <a:ext cx="831641" cy="58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501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171400"/>
            <a:ext cx="9087653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VULNERABLE POPULATIONS</a:t>
            </a:r>
            <a:endParaRPr lang="en-GB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336706"/>
              </p:ext>
            </p:extLst>
          </p:nvPr>
        </p:nvGraphicFramePr>
        <p:xfrm>
          <a:off x="123165" y="724195"/>
          <a:ext cx="8964488" cy="560033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76033"/>
                <a:gridCol w="1260634"/>
                <a:gridCol w="1584176"/>
                <a:gridCol w="1440160"/>
                <a:gridCol w="1656184"/>
                <a:gridCol w="1347301"/>
              </a:tblGrid>
              <a:tr h="601361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175452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800" dirty="0" smtClean="0"/>
                    </a:p>
                  </a:txBody>
                  <a:tcPr/>
                </a:tc>
              </a:tr>
              <a:tr h="53752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88586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800" dirty="0" smtClean="0"/>
                        <a:t>Persons under 18 years of age should be placed under the</a:t>
                      </a:r>
                      <a:r>
                        <a:rPr lang="es-SV" sz="1800" baseline="0" dirty="0" smtClean="0"/>
                        <a:t> </a:t>
                      </a:r>
                      <a:r>
                        <a:rPr lang="es-SV" sz="1800" dirty="0" smtClean="0"/>
                        <a:t>protection of the</a:t>
                      </a:r>
                      <a:r>
                        <a:rPr lang="es-SV" sz="1800" baseline="0" dirty="0" smtClean="0"/>
                        <a:t> </a:t>
                      </a:r>
                      <a:r>
                        <a:rPr lang="es-SV" sz="1800" dirty="0" smtClean="0"/>
                        <a:t>Ministry of Social Development</a:t>
                      </a:r>
                      <a:endParaRPr lang="es-SV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264" y="732988"/>
            <a:ext cx="853893" cy="56524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2509" y="732987"/>
            <a:ext cx="769638" cy="5652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1668" y="732988"/>
            <a:ext cx="934433" cy="56524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7373" y="3501008"/>
            <a:ext cx="886723" cy="52093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83578" y="3501008"/>
            <a:ext cx="795910" cy="52093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35896" y="3501008"/>
            <a:ext cx="853894" cy="52093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20072" y="3517890"/>
            <a:ext cx="853893" cy="52093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40784" y="732990"/>
            <a:ext cx="795910" cy="56524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5826" y="3501008"/>
            <a:ext cx="934433" cy="52093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4" y="716871"/>
            <a:ext cx="886723" cy="58136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716871"/>
            <a:ext cx="831641" cy="58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052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dirty="0" smtClean="0"/>
              <a:t>METHODOLOGY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328592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10000"/>
              </a:lnSpc>
            </a:pPr>
            <a:r>
              <a:rPr lang="en-GB" dirty="0" smtClean="0">
                <a:solidFill>
                  <a:prstClr val="black"/>
                </a:solidFill>
              </a:rPr>
              <a:t>Consultation with countries through questionnaires aimed at Ministries of Foreign Affairs and Immigration Institutions to identify PROCEDURES, MANAGEMENT, FIGURES, COORDINATION, HUMANITARIAN AID, etc. in each country. </a:t>
            </a:r>
            <a:r>
              <a:rPr lang="en-GB" dirty="0" smtClean="0">
                <a:solidFill>
                  <a:prstClr val="black"/>
                </a:solidFill>
              </a:rPr>
              <a:t>Answers have been received from the following</a:t>
            </a:r>
            <a:r>
              <a:rPr lang="en-GB" dirty="0" smtClean="0">
                <a:solidFill>
                  <a:prstClr val="black"/>
                </a:solidFill>
              </a:rPr>
              <a:t>:</a:t>
            </a:r>
          </a:p>
          <a:p>
            <a:pPr marL="0" lvl="0" indent="0">
              <a:lnSpc>
                <a:spcPct val="110000"/>
              </a:lnSpc>
              <a:buNone/>
            </a:pPr>
            <a:endParaRPr lang="en-GB" dirty="0" smtClean="0">
              <a:solidFill>
                <a:prstClr val="black"/>
              </a:solidFill>
            </a:endParaRP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i="1" dirty="0" smtClean="0">
                <a:solidFill>
                  <a:prstClr val="black"/>
                </a:solidFill>
              </a:rPr>
              <a:t>General Office of Migration and Immigration of Costa Rica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i="1" dirty="0" smtClean="0">
                <a:solidFill>
                  <a:prstClr val="black"/>
                </a:solidFill>
              </a:rPr>
              <a:t>National Institute of Migration of Honduras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i="1" dirty="0" smtClean="0">
                <a:solidFill>
                  <a:prstClr val="black"/>
                </a:solidFill>
              </a:rPr>
              <a:t>Secretariat of Foreign Affairs of Honduras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i="1" dirty="0" smtClean="0">
                <a:solidFill>
                  <a:prstClr val="black"/>
                </a:solidFill>
              </a:rPr>
              <a:t>General Office of Migration and Immigration of El Salvador</a:t>
            </a:r>
          </a:p>
          <a:p>
            <a:pPr lvl="1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n-GB" i="1" dirty="0" smtClean="0">
                <a:solidFill>
                  <a:prstClr val="black"/>
                </a:solidFill>
              </a:rPr>
              <a:t>Department of </a:t>
            </a:r>
            <a:r>
              <a:rPr lang="en-GB" i="1" dirty="0" smtClean="0">
                <a:solidFill>
                  <a:prstClr val="black"/>
                </a:solidFill>
              </a:rPr>
              <a:t>Homeland Security of the United States</a:t>
            </a:r>
          </a:p>
          <a:p>
            <a:pPr marL="0" lvl="0" indent="0">
              <a:lnSpc>
                <a:spcPct val="110000"/>
              </a:lnSpc>
              <a:buNone/>
            </a:pPr>
            <a:endParaRPr lang="en-GB" dirty="0" smtClean="0"/>
          </a:p>
          <a:p>
            <a:pPr>
              <a:lnSpc>
                <a:spcPct val="110000"/>
              </a:lnSpc>
            </a:pPr>
            <a:r>
              <a:rPr lang="en-GB" dirty="0" smtClean="0"/>
              <a:t>Reviewing the national regulations governing the entry, exit and transit of foreign nationals.</a:t>
            </a:r>
          </a:p>
          <a:p>
            <a:pPr marL="457200" lvl="1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0292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-171400"/>
            <a:ext cx="8229600" cy="1143000"/>
          </a:xfrm>
        </p:spPr>
        <p:txBody>
          <a:bodyPr/>
          <a:lstStyle/>
          <a:p>
            <a:r>
              <a:rPr lang="en-GB" b="1" dirty="0" smtClean="0"/>
              <a:t>NATIONAL REGULATIONS</a:t>
            </a:r>
            <a:endParaRPr lang="en-GB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32859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 smtClean="0"/>
          </a:p>
          <a:p>
            <a:pPr marL="457200" lvl="1" indent="0">
              <a:buNone/>
            </a:pPr>
            <a:endParaRPr lang="en-GB" smtClean="0"/>
          </a:p>
          <a:p>
            <a:endParaRPr lang="en-GB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471277"/>
              </p:ext>
            </p:extLst>
          </p:nvPr>
        </p:nvGraphicFramePr>
        <p:xfrm>
          <a:off x="61662" y="836712"/>
          <a:ext cx="9041364" cy="5406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8224"/>
                <a:gridCol w="1084378"/>
                <a:gridCol w="1084378"/>
                <a:gridCol w="1012085"/>
                <a:gridCol w="867502"/>
                <a:gridCol w="1445836"/>
                <a:gridCol w="1228961"/>
              </a:tblGrid>
              <a:tr h="623041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REGULATION/COUNTRY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CANADA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UNITED STATES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MEXICO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BELIZE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smtClean="0"/>
                        <a:t>GUATEMALA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smtClean="0"/>
                        <a:t>EL</a:t>
                      </a:r>
                      <a:r>
                        <a:rPr lang="en-GB" baseline="0" noProof="0" smtClean="0"/>
                        <a:t> SALVADOR</a:t>
                      </a:r>
                      <a:endParaRPr lang="en-GB" noProof="0"/>
                    </a:p>
                  </a:txBody>
                  <a:tcPr/>
                </a:tc>
              </a:tr>
              <a:tr h="353349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Constitution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</a:tr>
              <a:tr h="347629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Migration/Immigration</a:t>
                      </a:r>
                      <a:r>
                        <a:rPr lang="en-GB" baseline="0" noProof="0" dirty="0" smtClean="0"/>
                        <a:t> Policy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</a:tr>
              <a:tr h="6299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 smtClean="0"/>
                        <a:t>Migration/immigration Law</a:t>
                      </a:r>
                      <a:endParaRPr lang="en-GB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 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</a:tr>
              <a:tr h="3773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 smtClean="0"/>
                        <a:t>Aliens Act</a:t>
                      </a:r>
                      <a:endParaRPr lang="en-GB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</a:tr>
              <a:tr h="6230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 smtClean="0"/>
                        <a:t>Bylaws</a:t>
                      </a:r>
                      <a:r>
                        <a:rPr lang="en-GB" baseline="0" noProof="0" dirty="0" smtClean="0"/>
                        <a:t> to the Migration</a:t>
                      </a:r>
                      <a:r>
                        <a:rPr lang="en-GB" noProof="0" dirty="0" smtClean="0"/>
                        <a:t>/immigration Law</a:t>
                      </a:r>
                      <a:endParaRPr lang="en-GB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</a:tr>
              <a:tr h="62304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 smtClean="0"/>
                        <a:t>Special Law on International Protection for Refugees and Asylum Seekers</a:t>
                      </a:r>
                      <a:endParaRPr lang="en-GB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</a:tr>
              <a:tr h="209128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Other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dirty="0" smtClean="0"/>
                        <a:t>X</a:t>
                      </a:r>
                      <a:endParaRPr lang="en-GB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793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13692" y="-99392"/>
            <a:ext cx="8229600" cy="1143000"/>
          </a:xfrm>
        </p:spPr>
        <p:txBody>
          <a:bodyPr/>
          <a:lstStyle/>
          <a:p>
            <a:r>
              <a:rPr lang="en-GB" b="1" dirty="0"/>
              <a:t>NATIONAL REGULATIONS</a:t>
            </a:r>
            <a:endParaRPr lang="en-GB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32859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GB" smtClean="0"/>
          </a:p>
          <a:p>
            <a:pPr marL="457200" lvl="1" indent="0">
              <a:buNone/>
            </a:pPr>
            <a:endParaRPr lang="en-GB" smtClean="0"/>
          </a:p>
          <a:p>
            <a:endParaRPr lang="en-GB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347623"/>
              </p:ext>
            </p:extLst>
          </p:nvPr>
        </p:nvGraphicFramePr>
        <p:xfrm>
          <a:off x="100100" y="873505"/>
          <a:ext cx="8964488" cy="5680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660"/>
                <a:gridCol w="1368152"/>
                <a:gridCol w="1368152"/>
                <a:gridCol w="1296144"/>
                <a:gridCol w="1080120"/>
                <a:gridCol w="1540260"/>
              </a:tblGrid>
              <a:tr h="623041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REGULATION/COUNTRY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smtClean="0"/>
                        <a:t>HONDURAS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smtClean="0"/>
                        <a:t>NICARAGUA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smtClean="0"/>
                        <a:t>COSTA RICA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PANAMA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 smtClean="0"/>
                        <a:t>DOMINICAN REPUBLIC</a:t>
                      </a:r>
                    </a:p>
                    <a:p>
                      <a:endParaRPr lang="en-GB" noProof="0" dirty="0"/>
                    </a:p>
                  </a:txBody>
                  <a:tcPr/>
                </a:tc>
              </a:tr>
              <a:tr h="353349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Constitution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</a:tr>
              <a:tr h="347629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Migration/Immigration</a:t>
                      </a:r>
                      <a:r>
                        <a:rPr lang="en-GB" baseline="0" noProof="0" dirty="0" smtClean="0"/>
                        <a:t> Policy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</a:tr>
              <a:tr h="5990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 smtClean="0"/>
                        <a:t>Migration/immigration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</a:tr>
              <a:tr h="3773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 smtClean="0"/>
                        <a:t>Aliens 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</a:tr>
              <a:tr h="6230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 smtClean="0"/>
                        <a:t>Bylaws</a:t>
                      </a:r>
                      <a:r>
                        <a:rPr lang="en-GB" baseline="0" noProof="0" dirty="0" smtClean="0"/>
                        <a:t> to the Migration</a:t>
                      </a:r>
                      <a:r>
                        <a:rPr lang="en-GB" noProof="0" dirty="0" smtClean="0"/>
                        <a:t>/immigration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</a:tr>
              <a:tr h="62304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 smtClean="0"/>
                        <a:t>Special Law on International Protection for </a:t>
                      </a:r>
                      <a:r>
                        <a:rPr lang="en-GB" noProof="0" dirty="0" smtClean="0"/>
                        <a:t>Refugees </a:t>
                      </a:r>
                      <a:r>
                        <a:rPr lang="en-GB" noProof="0" dirty="0" smtClean="0"/>
                        <a:t>and Asylum Seekers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GB" noProof="0"/>
                    </a:p>
                  </a:txBody>
                  <a:tcPr/>
                </a:tc>
              </a:tr>
              <a:tr h="209128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Other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smtClean="0"/>
                        <a:t>X</a:t>
                      </a:r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noProof="0" dirty="0" smtClean="0"/>
                        <a:t>X</a:t>
                      </a:r>
                      <a:endParaRPr lang="en-GB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666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9787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INSTITUTIONS</a:t>
            </a:r>
            <a:endParaRPr lang="en-GB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573824"/>
              </p:ext>
            </p:extLst>
          </p:nvPr>
        </p:nvGraphicFramePr>
        <p:xfrm>
          <a:off x="123165" y="724195"/>
          <a:ext cx="8964488" cy="520020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76033"/>
                <a:gridCol w="1404650"/>
                <a:gridCol w="1440160"/>
                <a:gridCol w="1440160"/>
                <a:gridCol w="1656184"/>
                <a:gridCol w="1347301"/>
              </a:tblGrid>
              <a:tr h="601361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175452"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noProof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noProof="0" dirty="0" smtClean="0"/>
                        <a:t>Secretariat</a:t>
                      </a:r>
                      <a:r>
                        <a:rPr lang="en-GB" baseline="0" noProof="0" dirty="0" smtClean="0"/>
                        <a:t> of the Interior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 smtClean="0"/>
                        <a:t>Department of Security</a:t>
                      </a:r>
                      <a:endParaRPr lang="en-GB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Ministry of the Interior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noProof="0" dirty="0" smtClean="0"/>
                        <a:t>Ministry of Justice and Public Security</a:t>
                      </a:r>
                      <a:endParaRPr lang="en-GB" sz="1800" noProof="0" dirty="0" smtClean="0"/>
                    </a:p>
                  </a:txBody>
                  <a:tcPr/>
                </a:tc>
              </a:tr>
              <a:tr h="53752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885864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Ministry of the Interior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Ministry of the Interior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Ministry</a:t>
                      </a:r>
                      <a:r>
                        <a:rPr lang="en-GB" baseline="0" noProof="0" dirty="0" smtClean="0"/>
                        <a:t> of Justice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Ministry of Public Security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Ministry of the Interior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264" y="732988"/>
            <a:ext cx="853893" cy="56524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2509" y="732987"/>
            <a:ext cx="769638" cy="5652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1668" y="732988"/>
            <a:ext cx="934433" cy="56524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518" y="3501008"/>
            <a:ext cx="886723" cy="52093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85683" y="3501008"/>
            <a:ext cx="795910" cy="52093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81579" y="3501008"/>
            <a:ext cx="853894" cy="52093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14585" y="3501008"/>
            <a:ext cx="853893" cy="52093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40784" y="732990"/>
            <a:ext cx="795910" cy="56524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668" y="3501008"/>
            <a:ext cx="934433" cy="52093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4" y="716871"/>
            <a:ext cx="886723" cy="58136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716871"/>
            <a:ext cx="831641" cy="58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209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746896"/>
              </p:ext>
            </p:extLst>
          </p:nvPr>
        </p:nvGraphicFramePr>
        <p:xfrm>
          <a:off x="117848" y="677730"/>
          <a:ext cx="8928991" cy="620397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509936"/>
                <a:gridCol w="1584176"/>
                <a:gridCol w="2016224"/>
                <a:gridCol w="1440160"/>
                <a:gridCol w="1378495"/>
              </a:tblGrid>
              <a:tr h="851961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Institution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Control</a:t>
                      </a:r>
                      <a:r>
                        <a:rPr lang="en-GB" baseline="0" noProof="0" dirty="0" smtClean="0"/>
                        <a:t> Actions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Verifying</a:t>
                      </a:r>
                      <a:r>
                        <a:rPr lang="en-GB" baseline="0" noProof="0" dirty="0" smtClean="0"/>
                        <a:t> the Migration Status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Detention/Deprivation of Liberty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Rejection</a:t>
                      </a:r>
                      <a:endParaRPr lang="en-GB" noProof="0" dirty="0"/>
                    </a:p>
                  </a:txBody>
                  <a:tcPr/>
                </a:tc>
              </a:tr>
              <a:tr h="1514656">
                <a:tc>
                  <a:txBody>
                    <a:bodyPr/>
                    <a:lstStyle/>
                    <a:p>
                      <a:r>
                        <a:rPr lang="en-GB" noProof="0" dirty="0" smtClean="0"/>
                        <a:t>Secretariat of the Interior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 smtClean="0"/>
                        <a:t>National</a:t>
                      </a:r>
                      <a:r>
                        <a:rPr lang="en-GB" baseline="0" noProof="0" dirty="0" smtClean="0"/>
                        <a:t> Institute of Migration</a:t>
                      </a:r>
                      <a:r>
                        <a:rPr lang="en-GB" noProof="0" dirty="0" smtClean="0"/>
                        <a:t>, the Federal Police Force</a:t>
                      </a:r>
                      <a:r>
                        <a:rPr lang="en-GB" baseline="0" noProof="0" dirty="0" smtClean="0"/>
                        <a:t>, federal, municipal and local public forces</a:t>
                      </a:r>
                      <a:endParaRPr lang="en-GB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noProof="0" dirty="0" smtClean="0"/>
                        <a:t>Previously established checkpoints</a:t>
                      </a:r>
                      <a:r>
                        <a:rPr lang="en-GB" baseline="0" noProof="0" dirty="0" smtClean="0"/>
                        <a:t> requiring to show documents in national territory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noProof="0" dirty="0" smtClean="0"/>
                        <a:t>Called</a:t>
                      </a:r>
                      <a:r>
                        <a:rPr lang="en-GB" baseline="0" noProof="0" dirty="0" smtClean="0"/>
                        <a:t> </a:t>
                      </a:r>
                      <a:r>
                        <a:rPr lang="en-GB" i="1" baseline="0" noProof="0" dirty="0" err="1" smtClean="0"/>
                        <a:t>asegura-miento</a:t>
                      </a:r>
                      <a:r>
                        <a:rPr lang="en-GB" i="1" baseline="0" noProof="0" dirty="0" smtClean="0"/>
                        <a:t>;</a:t>
                      </a:r>
                    </a:p>
                    <a:p>
                      <a:pPr algn="l"/>
                      <a:r>
                        <a:rPr lang="en-GB" baseline="0" noProof="0" dirty="0" smtClean="0"/>
                        <a:t>a maximum term of 90 days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noProof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noProof="0" dirty="0" smtClean="0"/>
                        <a:t>Deportation/Removal</a:t>
                      </a:r>
                      <a:endParaRPr lang="en-GB" b="1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noProof="0" dirty="0" err="1" smtClean="0"/>
                        <a:t>Refoulement</a:t>
                      </a:r>
                      <a:r>
                        <a:rPr lang="en-GB" b="1" noProof="0" dirty="0" smtClean="0"/>
                        <a:t>/Repatriation</a:t>
                      </a:r>
                      <a:endParaRPr lang="en-GB" b="1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noProof="0" dirty="0" smtClean="0"/>
                        <a:t>Other Immigration Control 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noProof="0" dirty="0" smtClean="0"/>
                        <a:t>International Protection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noProof="0" dirty="0" smtClean="0"/>
                        <a:t>Vulnerable Populations</a:t>
                      </a:r>
                    </a:p>
                  </a:txBody>
                  <a:tcPr/>
                </a:tc>
              </a:tr>
              <a:tr h="23634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noProof="0" dirty="0" smtClean="0"/>
                        <a:t>Incompliance with terms to determine and implement the deportation of individuals.</a:t>
                      </a:r>
                      <a:endParaRPr lang="en-GB" noProof="0" dirty="0" smtClean="0"/>
                    </a:p>
                    <a:p>
                      <a:r>
                        <a:rPr lang="en-GB" sz="1800" noProof="0" dirty="0" smtClean="0"/>
                        <a:t>Deportation is a serious punishment. A</a:t>
                      </a:r>
                      <a:r>
                        <a:rPr lang="en-GB" sz="1800" baseline="0" noProof="0" dirty="0" smtClean="0"/>
                        <a:t> d</a:t>
                      </a:r>
                      <a:r>
                        <a:rPr lang="en-GB" sz="1800" noProof="0" dirty="0" smtClean="0"/>
                        <a:t>ifference of terms.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" name="Imagen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112482"/>
            <a:ext cx="795910" cy="565248"/>
          </a:xfrm>
          <a:prstGeom prst="rect">
            <a:avLst/>
          </a:prstGeom>
        </p:spPr>
      </p:pic>
      <p:sp>
        <p:nvSpPr>
          <p:cNvPr id="17" name="1 Título"/>
          <p:cNvSpPr>
            <a:spLocks noGrp="1"/>
          </p:cNvSpPr>
          <p:nvPr>
            <p:ph type="title"/>
          </p:nvPr>
        </p:nvSpPr>
        <p:spPr>
          <a:xfrm>
            <a:off x="2386100" y="-41488"/>
            <a:ext cx="4392488" cy="878200"/>
          </a:xfrm>
        </p:spPr>
        <p:txBody>
          <a:bodyPr>
            <a:normAutofit/>
          </a:bodyPr>
          <a:lstStyle/>
          <a:p>
            <a:r>
              <a:rPr lang="en-GB" b="1" dirty="0" smtClean="0"/>
              <a:t>MEXICO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299518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9787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/>
              <a:t>CONTROL ACTIONS</a:t>
            </a:r>
            <a:endParaRPr lang="en-GB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347720"/>
              </p:ext>
            </p:extLst>
          </p:nvPr>
        </p:nvGraphicFramePr>
        <p:xfrm>
          <a:off x="123165" y="724195"/>
          <a:ext cx="8964488" cy="607771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76033"/>
                <a:gridCol w="1368152"/>
                <a:gridCol w="1476658"/>
                <a:gridCol w="1440160"/>
                <a:gridCol w="1656184"/>
                <a:gridCol w="1347301"/>
              </a:tblGrid>
              <a:tr h="53935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1951137"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noProof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noProof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noProof="0" dirty="0" smtClean="0"/>
                        <a:t>Police</a:t>
                      </a:r>
                      <a:r>
                        <a:rPr lang="en-GB" sz="1800" baseline="0" noProof="0" dirty="0" smtClean="0"/>
                        <a:t> Force and National Defence Force - </a:t>
                      </a:r>
                      <a:r>
                        <a:rPr lang="en-GB" sz="1800" noProof="0" dirty="0" smtClean="0"/>
                        <a:t> surveillance, operations</a:t>
                      </a:r>
                      <a:endParaRPr lang="en-GB" sz="1800" noProof="0" dirty="0" smtClean="0"/>
                    </a:p>
                  </a:txBody>
                  <a:tcPr/>
                </a:tc>
              </a:tr>
              <a:tr h="482098"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</a:tr>
              <a:tr h="30445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noProof="0" dirty="0" smtClean="0"/>
                        <a:t>Defence forces in immigration</a:t>
                      </a:r>
                      <a:r>
                        <a:rPr lang="en-GB" sz="1800" baseline="0" noProof="0" dirty="0" smtClean="0"/>
                        <a:t> control actions, surveillance in detention centres, joint operations at blind spots</a:t>
                      </a:r>
                      <a:endParaRPr lang="en-GB" sz="1800" noProof="0" dirty="0" smtClean="0"/>
                    </a:p>
                    <a:p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264" y="732988"/>
            <a:ext cx="853893" cy="56524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2509" y="732987"/>
            <a:ext cx="769638" cy="5652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1668" y="732988"/>
            <a:ext cx="934433" cy="56524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518" y="3214003"/>
            <a:ext cx="886723" cy="52093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99419" y="3214003"/>
            <a:ext cx="795910" cy="52093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40784" y="3191764"/>
            <a:ext cx="853894" cy="52093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48335" y="3214003"/>
            <a:ext cx="853893" cy="52093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40784" y="732990"/>
            <a:ext cx="795910" cy="56524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701" y="3191764"/>
            <a:ext cx="934433" cy="52093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4" y="716871"/>
            <a:ext cx="886723" cy="58136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716871"/>
            <a:ext cx="831641" cy="58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897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9787" y="-171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VERIFYING THE MIGRATION STATUS</a:t>
            </a:r>
            <a:endParaRPr lang="en-GB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956154"/>
              </p:ext>
            </p:extLst>
          </p:nvPr>
        </p:nvGraphicFramePr>
        <p:xfrm>
          <a:off x="123165" y="724195"/>
          <a:ext cx="8964488" cy="520020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76033"/>
                <a:gridCol w="1368152"/>
                <a:gridCol w="1476658"/>
                <a:gridCol w="1440160"/>
                <a:gridCol w="1656184"/>
                <a:gridCol w="1347301"/>
              </a:tblGrid>
              <a:tr h="601361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175452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SV" sz="1800" dirty="0" smtClean="0"/>
                        <a:t>Allows</a:t>
                      </a:r>
                      <a:r>
                        <a:rPr lang="es-SV" sz="1800" baseline="0" dirty="0" smtClean="0"/>
                        <a:t> verification in national territory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800" dirty="0" smtClean="0"/>
                    </a:p>
                  </a:txBody>
                  <a:tcPr/>
                </a:tc>
              </a:tr>
              <a:tr h="537524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885864">
                <a:tc>
                  <a:txBody>
                    <a:bodyPr/>
                    <a:lstStyle/>
                    <a:p>
                      <a:pPr algn="l"/>
                      <a:r>
                        <a:rPr lang="es-SV" sz="1800" dirty="0" smtClean="0"/>
                        <a:t>Allows</a:t>
                      </a:r>
                      <a:r>
                        <a:rPr lang="es-SV" sz="1800" baseline="0" dirty="0" smtClean="0"/>
                        <a:t> verification in national territory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SV" sz="1800" dirty="0" smtClean="0"/>
                        <a:t>Allows</a:t>
                      </a:r>
                      <a:r>
                        <a:rPr lang="es-SV" sz="1800" baseline="0" dirty="0" smtClean="0"/>
                        <a:t> verification in national territory</a:t>
                      </a:r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264" y="732988"/>
            <a:ext cx="853893" cy="56524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2509" y="732987"/>
            <a:ext cx="769638" cy="5652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1668" y="732988"/>
            <a:ext cx="934433" cy="56524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9990" y="3501008"/>
            <a:ext cx="886723" cy="52093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14447" y="3501008"/>
            <a:ext cx="795910" cy="52093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40784" y="3501008"/>
            <a:ext cx="853894" cy="52093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73622" y="3501008"/>
            <a:ext cx="853893" cy="52093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40784" y="732990"/>
            <a:ext cx="795910" cy="56524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459" y="3501008"/>
            <a:ext cx="934433" cy="52093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4" y="716871"/>
            <a:ext cx="886723" cy="58136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716871"/>
            <a:ext cx="831641" cy="58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038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-243408"/>
            <a:ext cx="9087653" cy="1143000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DETENTION AND DEPRIVATION OF LIBERTY </a:t>
            </a:r>
            <a:endParaRPr lang="en-GB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490565"/>
              </p:ext>
            </p:extLst>
          </p:nvPr>
        </p:nvGraphicFramePr>
        <p:xfrm>
          <a:off x="123165" y="724195"/>
          <a:ext cx="8964488" cy="531074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76033"/>
                <a:gridCol w="1368152"/>
                <a:gridCol w="1476658"/>
                <a:gridCol w="1440160"/>
                <a:gridCol w="1656184"/>
                <a:gridCol w="1347301"/>
              </a:tblGrid>
              <a:tr h="601361"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/>
                </a:tc>
              </a:tr>
              <a:tr h="2175452"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noProof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noProof="0" dirty="0" smtClean="0"/>
                        <a:t>Temporary custody, allows liberty under certain regulatory</a:t>
                      </a:r>
                      <a:r>
                        <a:rPr lang="en-GB" sz="1800" baseline="0" noProof="0" dirty="0" smtClean="0"/>
                        <a:t> assumptions and requirements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noProof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noProof="0" smtClean="0"/>
                    </a:p>
                  </a:txBody>
                  <a:tcPr/>
                </a:tc>
              </a:tr>
              <a:tr h="537524"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</a:tr>
              <a:tr h="1885864"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noProof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264" y="732988"/>
            <a:ext cx="853893" cy="565249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2509" y="732987"/>
            <a:ext cx="769638" cy="56525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1668" y="732988"/>
            <a:ext cx="934433" cy="56524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7426" y="3628142"/>
            <a:ext cx="886723" cy="520938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83631" y="3628142"/>
            <a:ext cx="795910" cy="520938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35949" y="3628142"/>
            <a:ext cx="853894" cy="520938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27476" y="3628142"/>
            <a:ext cx="853893" cy="52093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240784" y="732990"/>
            <a:ext cx="795910" cy="565248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879" y="3628142"/>
            <a:ext cx="934433" cy="52093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14" y="716871"/>
            <a:ext cx="886723" cy="58136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716871"/>
            <a:ext cx="831641" cy="58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25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544</Words>
  <Application>Microsoft Macintosh PowerPoint</Application>
  <PresentationFormat>Presentación en pantalla (4:3)</PresentationFormat>
  <Paragraphs>210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A CRITICAL MAPPING OF  RESPONSE MECHANISMS FOR  EXTRAREGOINAL MIGRATION FLOWS</vt:lpstr>
      <vt:lpstr>METHODOLOGY</vt:lpstr>
      <vt:lpstr>NATIONAL REGULATIONS</vt:lpstr>
      <vt:lpstr>NATIONAL REGULATIONS</vt:lpstr>
      <vt:lpstr>INSTITUTIONS</vt:lpstr>
      <vt:lpstr>MEXICO</vt:lpstr>
      <vt:lpstr>CONTROL ACTIONS</vt:lpstr>
      <vt:lpstr>VERIFYING THE MIGRATION STATUS</vt:lpstr>
      <vt:lpstr>DETENTION AND DEPRIVATION OF LIBERTY </vt:lpstr>
      <vt:lpstr>REJECTION</vt:lpstr>
      <vt:lpstr>DEPORTATION/REMOVAL</vt:lpstr>
      <vt:lpstr>OTHER IMMIGRATION CONTROL ACTIONS</vt:lpstr>
      <vt:lpstr>INTERNATIONAL PROTECTION</vt:lpstr>
      <vt:lpstr>VULNERABLE POPULATIONS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MAPEO CRÍTICO SOBRE LOS MECANISMOS DE RESPUESTA  ANTE EL FLUJO DE MIGRANTES EXTRA REGIONALES</dc:title>
  <dc:creator>10M-mini</dc:creator>
  <cp:lastModifiedBy>Christiane Lehnhoff</cp:lastModifiedBy>
  <cp:revision>55</cp:revision>
  <dcterms:created xsi:type="dcterms:W3CDTF">2016-07-08T15:41:45Z</dcterms:created>
  <dcterms:modified xsi:type="dcterms:W3CDTF">2016-07-13T19:25:21Z</dcterms:modified>
</cp:coreProperties>
</file>