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74" r:id="rId6"/>
    <p:sldId id="276" r:id="rId7"/>
    <p:sldId id="275" r:id="rId8"/>
    <p:sldId id="267" r:id="rId9"/>
    <p:sldId id="268" r:id="rId10"/>
    <p:sldId id="269" r:id="rId11"/>
    <p:sldId id="270" r:id="rId12"/>
    <p:sldId id="272" r:id="rId13"/>
    <p:sldId id="271" r:id="rId14"/>
    <p:sldId id="273" r:id="rId1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767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2757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0909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3721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902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313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955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494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79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4824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7184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F60A6-CD90-43B6-92C0-79F958FA158E}" type="datetimeFigureOut">
              <a:rPr lang="es-SV" smtClean="0"/>
              <a:t>13/07/2016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F7F86-5F1B-4DEE-B549-1B6A1A4946A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9263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872207"/>
          </a:xfrm>
        </p:spPr>
        <p:txBody>
          <a:bodyPr>
            <a:normAutofit fontScale="90000"/>
          </a:bodyPr>
          <a:lstStyle/>
          <a:p>
            <a:r>
              <a:rPr lang="es-CR" sz="3300" b="1" dirty="0" smtClean="0">
                <a:effectLst/>
                <a:latin typeface="Arial"/>
                <a:ea typeface="Times New Roman"/>
                <a:cs typeface="Times New Roman"/>
              </a:rPr>
              <a:t>MAPEO CRÍTICO SOBRE LOS MECANISMOS DE RESPUESTA  ANTE EL FLUJO DE MIGRANTES EXTRA REGIONALES</a:t>
            </a:r>
            <a:r>
              <a:rPr lang="es-SV" sz="3600" dirty="0" smtClean="0">
                <a:effectLst/>
                <a:latin typeface="Arial"/>
                <a:ea typeface="Times New Roman"/>
                <a:cs typeface="Times New Roman"/>
              </a:rPr>
              <a:t/>
            </a:r>
            <a:br>
              <a:rPr lang="es-SV" sz="3600" dirty="0" smtClean="0">
                <a:effectLst/>
                <a:latin typeface="Arial"/>
                <a:ea typeface="Times New Roman"/>
                <a:cs typeface="Times New Roman"/>
              </a:rPr>
            </a:b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7016824" cy="288032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R" b="1" i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LÍNEA DE BASE PARA EL </a:t>
            </a:r>
            <a:r>
              <a:rPr lang="es-CR" b="1" i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ANÁLISIS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R" sz="2800" b="1" i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Primer avance</a:t>
            </a:r>
            <a:endParaRPr lang="es-SV" sz="2800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es-CR" b="1" dirty="0" smtClean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es-CR" b="1" dirty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s-CR" b="1" dirty="0" smtClean="0">
                <a:ea typeface="Calibri"/>
                <a:cs typeface="Times New Roman"/>
              </a:rPr>
              <a:t>OIM/Oficina </a:t>
            </a:r>
            <a:r>
              <a:rPr lang="es-CR" b="1" dirty="0">
                <a:ea typeface="Calibri"/>
                <a:cs typeface="Times New Roman"/>
              </a:rPr>
              <a:t>Regional</a:t>
            </a:r>
            <a:endParaRPr lang="es-SV" dirty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s-CR" b="1" dirty="0">
                <a:ea typeface="Calibri"/>
                <a:cs typeface="Times New Roman"/>
              </a:rPr>
              <a:t>San José, Costa Rica</a:t>
            </a:r>
            <a:endParaRPr lang="es-SV" dirty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s-CR" b="1" dirty="0">
                <a:ea typeface="Calibri"/>
                <a:cs typeface="Times New Roman"/>
              </a:rPr>
              <a:t>13 de julio, 2016</a:t>
            </a:r>
            <a:endParaRPr lang="es-SV" dirty="0">
              <a:ea typeface="Calibri"/>
              <a:cs typeface="Times New Roman"/>
            </a:endParaRPr>
          </a:p>
          <a:p>
            <a:endParaRPr lang="es-SV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335" y="5013177"/>
            <a:ext cx="214924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27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71400"/>
            <a:ext cx="9087653" cy="1143000"/>
          </a:xfrm>
        </p:spPr>
        <p:txBody>
          <a:bodyPr>
            <a:normAutofit/>
          </a:bodyPr>
          <a:lstStyle/>
          <a:p>
            <a:r>
              <a:rPr lang="es-SV" b="1" dirty="0" smtClean="0"/>
              <a:t>RECHAZO</a:t>
            </a:r>
            <a:endParaRPr lang="es-SV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281317"/>
              </p:ext>
            </p:extLst>
          </p:nvPr>
        </p:nvGraphicFramePr>
        <p:xfrm>
          <a:off x="123165" y="724195"/>
          <a:ext cx="8964488" cy="52002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214" y="3628142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419" y="3628142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51737" y="3628142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3264" y="3628142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667" y="3628142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75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71400"/>
            <a:ext cx="9087653" cy="1143000"/>
          </a:xfrm>
        </p:spPr>
        <p:txBody>
          <a:bodyPr>
            <a:normAutofit/>
          </a:bodyPr>
          <a:lstStyle/>
          <a:p>
            <a:r>
              <a:rPr lang="es-SV" b="1" dirty="0" smtClean="0"/>
              <a:t>DEPORTACIÓN/EXPULSIÓN</a:t>
            </a:r>
            <a:endParaRPr lang="es-SV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01469"/>
              </p:ext>
            </p:extLst>
          </p:nvPr>
        </p:nvGraphicFramePr>
        <p:xfrm>
          <a:off x="123165" y="724195"/>
          <a:ext cx="8964488" cy="531074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>
                          <a:ea typeface="Calibri"/>
                          <a:cs typeface="Times New Roman"/>
                        </a:rPr>
                        <a:t>Ausencia de definición de un plazo determinado para llevar a cabo el proceso de expulsión o deportación</a:t>
                      </a: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214" y="3628142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419" y="3628142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51737" y="3628142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3264" y="3628142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667" y="3628142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5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143000"/>
          </a:xfrm>
        </p:spPr>
        <p:txBody>
          <a:bodyPr>
            <a:normAutofit/>
          </a:bodyPr>
          <a:lstStyle/>
          <a:p>
            <a:r>
              <a:rPr lang="es-SV" sz="3600" b="1" dirty="0" smtClean="0"/>
              <a:t>OTRAS MEDIDAS DE CONTROL MIGRATORIO</a:t>
            </a:r>
            <a:endParaRPr lang="es-SV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581339"/>
              </p:ext>
            </p:extLst>
          </p:nvPr>
        </p:nvGraphicFramePr>
        <p:xfrm>
          <a:off x="123165" y="724195"/>
          <a:ext cx="8964488" cy="52002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214" y="3628142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419" y="3628142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51737" y="3628142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3264" y="3628142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667" y="3628142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91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71400"/>
            <a:ext cx="9087653" cy="1143000"/>
          </a:xfrm>
        </p:spPr>
        <p:txBody>
          <a:bodyPr>
            <a:normAutofit/>
          </a:bodyPr>
          <a:lstStyle/>
          <a:p>
            <a:r>
              <a:rPr lang="es-SV" b="1" dirty="0" smtClean="0"/>
              <a:t>PROTECCIÓN INTERNACIONAL</a:t>
            </a:r>
            <a:endParaRPr lang="es-SV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157673"/>
              </p:ext>
            </p:extLst>
          </p:nvPr>
        </p:nvGraphicFramePr>
        <p:xfrm>
          <a:off x="123165" y="724195"/>
          <a:ext cx="8964488" cy="52002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Normativa internacional sobre la materia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Normativa internacional sobre la materia</a:t>
                      </a:r>
                    </a:p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Normativa internacional sobre la materia</a:t>
                      </a:r>
                    </a:p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legislación secundaria sobre refugio y Asilo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Normativa internacional sobre la materia</a:t>
                      </a:r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Normativa internacional sobre la materia</a:t>
                      </a:r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Normativa internacional sobre la materia</a:t>
                      </a:r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Normativa internacional sobre la materia</a:t>
                      </a:r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Normativa internacional sobre la materia</a:t>
                      </a:r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Normativa internacional sobre la materia</a:t>
                      </a:r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158" y="3514474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37868" y="3486975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59029" y="3486975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38174" y="3486975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566" y="3501008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71400"/>
            <a:ext cx="9087653" cy="1143000"/>
          </a:xfrm>
        </p:spPr>
        <p:txBody>
          <a:bodyPr>
            <a:normAutofit/>
          </a:bodyPr>
          <a:lstStyle/>
          <a:p>
            <a:r>
              <a:rPr lang="es-SV" b="1" dirty="0" smtClean="0"/>
              <a:t>POBLACIÓN VULNERABLE</a:t>
            </a:r>
            <a:endParaRPr lang="es-SV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435198"/>
              </p:ext>
            </p:extLst>
          </p:nvPr>
        </p:nvGraphicFramePr>
        <p:xfrm>
          <a:off x="123165" y="724195"/>
          <a:ext cx="8964488" cy="614897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Los</a:t>
                      </a:r>
                      <a:r>
                        <a:rPr lang="es-SV" sz="1800" baseline="0" dirty="0" smtClean="0"/>
                        <a:t> NNA menores de </a:t>
                      </a:r>
                      <a:r>
                        <a:rPr lang="es-SV" sz="1800" dirty="0" smtClean="0"/>
                        <a:t>18 años deben ser puestos bajo la protección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del Ministerio de Desarrollo Social</a:t>
                      </a:r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214" y="3628142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419" y="3628142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51737" y="3628142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3264" y="3628142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667" y="3628142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05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METODOLOGÍA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s-CR" dirty="0" smtClean="0">
                <a:solidFill>
                  <a:prstClr val="black"/>
                </a:solidFill>
              </a:rPr>
              <a:t>Consulta a los países, a través de la elaboración </a:t>
            </a:r>
            <a:r>
              <a:rPr lang="es-CR" dirty="0">
                <a:solidFill>
                  <a:prstClr val="black"/>
                </a:solidFill>
              </a:rPr>
              <a:t>de </a:t>
            </a:r>
            <a:r>
              <a:rPr lang="es-CR" dirty="0" smtClean="0">
                <a:solidFill>
                  <a:prstClr val="black"/>
                </a:solidFill>
              </a:rPr>
              <a:t>cuestionarios dirigidos a las Cancillerías y a las Instituciones de Migración </a:t>
            </a:r>
            <a:r>
              <a:rPr lang="es-CR" dirty="0">
                <a:solidFill>
                  <a:prstClr val="black"/>
                </a:solidFill>
              </a:rPr>
              <a:t>para </a:t>
            </a:r>
            <a:r>
              <a:rPr lang="es-CR" dirty="0" smtClean="0">
                <a:solidFill>
                  <a:prstClr val="black"/>
                </a:solidFill>
              </a:rPr>
              <a:t>identificar PROCEDIMIENTOS, GESTIÓN, CIFRAS, COORDINACIÓN, AYUDA HUMANITARIA, entre otros aspectos en </a:t>
            </a:r>
            <a:r>
              <a:rPr lang="es-CR" dirty="0">
                <a:solidFill>
                  <a:prstClr val="black"/>
                </a:solidFill>
              </a:rPr>
              <a:t>los </a:t>
            </a:r>
            <a:r>
              <a:rPr lang="es-CR" dirty="0" smtClean="0">
                <a:solidFill>
                  <a:prstClr val="black"/>
                </a:solidFill>
              </a:rPr>
              <a:t>países. Respuestas recibidas:</a:t>
            </a:r>
          </a:p>
          <a:p>
            <a:pPr marL="0" lvl="0" indent="0">
              <a:buNone/>
            </a:pPr>
            <a:endParaRPr lang="es-CR" dirty="0" smtClean="0"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s-CR" i="1" dirty="0" smtClean="0">
                <a:solidFill>
                  <a:prstClr val="black"/>
                </a:solidFill>
              </a:rPr>
              <a:t>Dirección General de Migración y Extranjería de Costa Rica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CR" i="1" dirty="0" smtClean="0">
                <a:solidFill>
                  <a:prstClr val="black"/>
                </a:solidFill>
              </a:rPr>
              <a:t>Instituto Nacional de Migración de Honduras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CR" i="1" dirty="0" smtClean="0">
                <a:solidFill>
                  <a:prstClr val="black"/>
                </a:solidFill>
              </a:rPr>
              <a:t>Secretaría de Relaciones Exteriores de Honduras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CR" i="1" dirty="0" smtClean="0">
                <a:solidFill>
                  <a:prstClr val="black"/>
                </a:solidFill>
              </a:rPr>
              <a:t>Dirección General de Migración y Extranjería de El Salvador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CR" i="1" dirty="0" smtClean="0">
                <a:solidFill>
                  <a:prstClr val="black"/>
                </a:solidFill>
              </a:rPr>
              <a:t>Departamento de Seguridad Nacional de Estados Unidos</a:t>
            </a:r>
          </a:p>
          <a:p>
            <a:pPr marL="0" lvl="0" indent="0">
              <a:buNone/>
            </a:pPr>
            <a:endParaRPr lang="es-CR" dirty="0" smtClean="0"/>
          </a:p>
          <a:p>
            <a:r>
              <a:rPr lang="es-CR" dirty="0" smtClean="0"/>
              <a:t>Revisión de la normativa nacional que regula la entrada, salida y tránsito de extranjeros.</a:t>
            </a:r>
            <a:endParaRPr lang="es-CR" b="1" dirty="0" smtClean="0"/>
          </a:p>
          <a:p>
            <a:pPr marL="457200" lvl="1" indent="0">
              <a:buNone/>
            </a:pPr>
            <a:endParaRPr lang="es-CR" dirty="0" smtClean="0"/>
          </a:p>
          <a:p>
            <a:pPr marL="457200" lvl="1" indent="0">
              <a:buNone/>
            </a:pP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5029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-24181"/>
            <a:ext cx="8229600" cy="1143000"/>
          </a:xfrm>
        </p:spPr>
        <p:txBody>
          <a:bodyPr/>
          <a:lstStyle/>
          <a:p>
            <a:r>
              <a:rPr lang="es-SV" b="1" dirty="0" smtClean="0"/>
              <a:t>NORMATIVA NACIONAL</a:t>
            </a:r>
            <a:endParaRPr lang="es-SV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s-CR" dirty="0" smtClean="0"/>
          </a:p>
          <a:p>
            <a:pPr marL="457200" lvl="1" indent="0">
              <a:buNone/>
            </a:pPr>
            <a:endParaRPr lang="es-SV" dirty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874319"/>
              </p:ext>
            </p:extLst>
          </p:nvPr>
        </p:nvGraphicFramePr>
        <p:xfrm>
          <a:off x="61662" y="836712"/>
          <a:ext cx="9041364" cy="5406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8224"/>
                <a:gridCol w="1084378"/>
                <a:gridCol w="1084378"/>
                <a:gridCol w="1012085"/>
                <a:gridCol w="867502"/>
                <a:gridCol w="1445836"/>
                <a:gridCol w="1228961"/>
              </a:tblGrid>
              <a:tr h="623041">
                <a:tc>
                  <a:txBody>
                    <a:bodyPr/>
                    <a:lstStyle/>
                    <a:p>
                      <a:r>
                        <a:rPr lang="es-SV" dirty="0" smtClean="0"/>
                        <a:t>NORMATIVA/PAÍS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CANADÁ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ESTADOS UNIDOS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MÉXICO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BELICE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GUATEMALA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EL</a:t>
                      </a:r>
                      <a:r>
                        <a:rPr lang="es-SV" baseline="0" dirty="0" smtClean="0"/>
                        <a:t> SALVADOR</a:t>
                      </a:r>
                      <a:endParaRPr lang="es-SV" dirty="0"/>
                    </a:p>
                  </a:txBody>
                  <a:tcPr/>
                </a:tc>
              </a:tr>
              <a:tr h="353349">
                <a:tc>
                  <a:txBody>
                    <a:bodyPr/>
                    <a:lstStyle/>
                    <a:p>
                      <a:r>
                        <a:rPr lang="es-SV" dirty="0" smtClean="0"/>
                        <a:t>Constitución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</a:tr>
              <a:tr h="347629">
                <a:tc>
                  <a:txBody>
                    <a:bodyPr/>
                    <a:lstStyle/>
                    <a:p>
                      <a:r>
                        <a:rPr lang="es-SV" dirty="0" smtClean="0"/>
                        <a:t>Política de Migración/inmigración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</a:tr>
              <a:tr h="629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Ley de Migración/inmigración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 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</a:tr>
              <a:tr h="3773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Ley de Extranjería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Reglamento de la Ley de Migración/extranjería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dirty="0" smtClean="0"/>
                        <a:t>Ley especial sobre protección internacional solicitantes Refugio/Asilo</a:t>
                      </a: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</a:tr>
              <a:tr h="209128">
                <a:tc>
                  <a:txBody>
                    <a:bodyPr/>
                    <a:lstStyle/>
                    <a:p>
                      <a:r>
                        <a:rPr lang="es-SV" dirty="0" smtClean="0"/>
                        <a:t>Otras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7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692" y="0"/>
            <a:ext cx="8229600" cy="1143000"/>
          </a:xfrm>
        </p:spPr>
        <p:txBody>
          <a:bodyPr/>
          <a:lstStyle/>
          <a:p>
            <a:r>
              <a:rPr lang="es-SV" b="1" dirty="0" smtClean="0"/>
              <a:t>NORMATIVA NACIONAL</a:t>
            </a:r>
            <a:endParaRPr lang="es-SV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s-CR" dirty="0" smtClean="0"/>
          </a:p>
          <a:p>
            <a:pPr marL="457200" lvl="1" indent="0">
              <a:buNone/>
            </a:pPr>
            <a:endParaRPr lang="es-SV" dirty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42246"/>
              </p:ext>
            </p:extLst>
          </p:nvPr>
        </p:nvGraphicFramePr>
        <p:xfrm>
          <a:off x="100100" y="873505"/>
          <a:ext cx="8964488" cy="5680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60"/>
                <a:gridCol w="1368152"/>
                <a:gridCol w="1368152"/>
                <a:gridCol w="1296144"/>
                <a:gridCol w="1080120"/>
                <a:gridCol w="1540260"/>
              </a:tblGrid>
              <a:tr h="623041">
                <a:tc>
                  <a:txBody>
                    <a:bodyPr/>
                    <a:lstStyle/>
                    <a:p>
                      <a:r>
                        <a:rPr lang="es-SV" dirty="0" smtClean="0"/>
                        <a:t>NORMATIVA/PAÍS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HONDURAS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NICARAGUA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COSTA RICA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PANAMÁ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REPÚBLICA</a:t>
                      </a:r>
                      <a:r>
                        <a:rPr lang="es-SV" baseline="0" dirty="0" smtClean="0"/>
                        <a:t> DOMINICANA</a:t>
                      </a:r>
                      <a:endParaRPr lang="es-SV" dirty="0" smtClean="0"/>
                    </a:p>
                    <a:p>
                      <a:endParaRPr lang="es-SV" dirty="0"/>
                    </a:p>
                  </a:txBody>
                  <a:tcPr/>
                </a:tc>
              </a:tr>
              <a:tr h="353349">
                <a:tc>
                  <a:txBody>
                    <a:bodyPr/>
                    <a:lstStyle/>
                    <a:p>
                      <a:r>
                        <a:rPr lang="es-SV" dirty="0" smtClean="0"/>
                        <a:t>Constitución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</a:tr>
              <a:tr h="347629">
                <a:tc>
                  <a:txBody>
                    <a:bodyPr/>
                    <a:lstStyle/>
                    <a:p>
                      <a:r>
                        <a:rPr lang="es-SV" dirty="0" smtClean="0"/>
                        <a:t>Política de Migración/inmigración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</a:tr>
              <a:tr h="5990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Ley de Migración/inmigración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/>
                    </a:p>
                  </a:txBody>
                  <a:tcPr/>
                </a:tc>
              </a:tr>
              <a:tr h="3773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Ley de Extranjería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Reglamento de la Ley de Migración/extranjería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dirty="0" smtClean="0"/>
                        <a:t>Ley especial sobre protección internacional solicitantes Refugio/Asilo</a:t>
                      </a: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SV" dirty="0"/>
                    </a:p>
                  </a:txBody>
                  <a:tcPr/>
                </a:tc>
              </a:tr>
              <a:tr h="209128">
                <a:tc>
                  <a:txBody>
                    <a:bodyPr/>
                    <a:lstStyle/>
                    <a:p>
                      <a:r>
                        <a:rPr lang="es-SV" dirty="0" smtClean="0"/>
                        <a:t>Otras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dirty="0" smtClean="0"/>
                        <a:t>X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66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9787" y="-171400"/>
            <a:ext cx="8229600" cy="1143000"/>
          </a:xfrm>
        </p:spPr>
        <p:txBody>
          <a:bodyPr>
            <a:normAutofit/>
          </a:bodyPr>
          <a:lstStyle/>
          <a:p>
            <a:r>
              <a:rPr lang="es-SV" b="1" dirty="0" smtClean="0"/>
              <a:t>INSTITUCIONALIDAD</a:t>
            </a:r>
            <a:endParaRPr lang="es-SV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770740"/>
              </p:ext>
            </p:extLst>
          </p:nvPr>
        </p:nvGraphicFramePr>
        <p:xfrm>
          <a:off x="123165" y="724195"/>
          <a:ext cx="8964488" cy="52002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404650"/>
                <a:gridCol w="1440160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SV" dirty="0" smtClean="0"/>
                        <a:t>Secretaría</a:t>
                      </a:r>
                      <a:r>
                        <a:rPr lang="es-SV" baseline="0" dirty="0" smtClean="0"/>
                        <a:t> de Gobernación</a:t>
                      </a:r>
                      <a:r>
                        <a:rPr lang="es-SV" dirty="0" smtClean="0"/>
                        <a:t> 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Departamento de Seguridad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Ministerio de Gobernación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Ministerio</a:t>
                      </a:r>
                      <a:r>
                        <a:rPr lang="es-SV" sz="1800" baseline="0" dirty="0" smtClean="0"/>
                        <a:t> de Justicia y Seguridad Pública</a:t>
                      </a: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r>
                        <a:rPr lang="es-SV" dirty="0" smtClean="0"/>
                        <a:t>Ministerio de Gobernación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Ministerio</a:t>
                      </a:r>
                      <a:r>
                        <a:rPr lang="es-SV" baseline="0" dirty="0" smtClean="0"/>
                        <a:t> de Gobernación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Ministerio de Justicia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Ministerio de Seguridad</a:t>
                      </a:r>
                      <a:r>
                        <a:rPr lang="es-SV" baseline="0" dirty="0" smtClean="0"/>
                        <a:t> Pública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Ministerio del</a:t>
                      </a:r>
                      <a:r>
                        <a:rPr lang="es-SV" baseline="0" dirty="0" smtClean="0"/>
                        <a:t> Interior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518" y="3501008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5683" y="3501008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1579" y="3501008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4585" y="3501008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668" y="3501008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20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606158"/>
              </p:ext>
            </p:extLst>
          </p:nvPr>
        </p:nvGraphicFramePr>
        <p:xfrm>
          <a:off x="117848" y="677730"/>
          <a:ext cx="8928991" cy="592965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09936"/>
                <a:gridCol w="1728192"/>
                <a:gridCol w="1944216"/>
                <a:gridCol w="1440160"/>
                <a:gridCol w="1306487"/>
              </a:tblGrid>
              <a:tr h="851961">
                <a:tc>
                  <a:txBody>
                    <a:bodyPr/>
                    <a:lstStyle/>
                    <a:p>
                      <a:r>
                        <a:rPr lang="es-SV" dirty="0" smtClean="0"/>
                        <a:t>Institucionalidad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Medidas de control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Verificación de estatus migratorio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Detención y privación de libertad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Rechazo</a:t>
                      </a:r>
                      <a:endParaRPr lang="es-SV" dirty="0"/>
                    </a:p>
                  </a:txBody>
                  <a:tcPr/>
                </a:tc>
              </a:tr>
              <a:tr h="1514656">
                <a:tc>
                  <a:txBody>
                    <a:bodyPr/>
                    <a:lstStyle/>
                    <a:p>
                      <a:r>
                        <a:rPr lang="es-SV" dirty="0" smtClean="0"/>
                        <a:t>Secretaría</a:t>
                      </a:r>
                      <a:r>
                        <a:rPr lang="es-SV" baseline="0" dirty="0" smtClean="0"/>
                        <a:t> de Gobernación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INM, la Policía</a:t>
                      </a:r>
                      <a:r>
                        <a:rPr lang="es-SV" baseline="0" dirty="0" smtClean="0"/>
                        <a:t> federal, fuerza pública federal, municipal y local</a:t>
                      </a: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SV" dirty="0" smtClean="0"/>
                        <a:t>Puntos</a:t>
                      </a:r>
                      <a:r>
                        <a:rPr lang="es-SV" baseline="0" dirty="0" smtClean="0"/>
                        <a:t> previamente fijados-exhibición de la documentación-en territorio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SV" dirty="0" smtClean="0"/>
                        <a:t>Denominada</a:t>
                      </a:r>
                      <a:r>
                        <a:rPr lang="es-SV" baseline="0" dirty="0" smtClean="0"/>
                        <a:t>: aseguramiento</a:t>
                      </a:r>
                    </a:p>
                    <a:p>
                      <a:pPr algn="l"/>
                      <a:r>
                        <a:rPr lang="es-SV" baseline="0" dirty="0" smtClean="0"/>
                        <a:t>Plazo 90 días máximo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b="1" dirty="0" smtClean="0"/>
                        <a:t>Deportación/expulsión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b="1" dirty="0" smtClean="0"/>
                        <a:t>Devolución/Repatriación</a:t>
                      </a:r>
                      <a:endParaRPr lang="es-S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b="1" dirty="0" smtClean="0"/>
                        <a:t>Otras</a:t>
                      </a:r>
                      <a:r>
                        <a:rPr lang="es-SV" b="1" baseline="0" dirty="0" smtClean="0"/>
                        <a:t> medidas de control migratorio</a:t>
                      </a:r>
                      <a:endParaRPr lang="es-SV" b="1" dirty="0" smtClean="0"/>
                    </a:p>
                    <a:p>
                      <a:endParaRPr lang="es-S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b="1" dirty="0" smtClean="0"/>
                        <a:t>Protección Internacional</a:t>
                      </a:r>
                    </a:p>
                    <a:p>
                      <a:endParaRPr lang="es-S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b="1" dirty="0" smtClean="0"/>
                        <a:t>Población Vulnerable</a:t>
                      </a:r>
                    </a:p>
                    <a:p>
                      <a:endParaRPr lang="es-SV" dirty="0"/>
                    </a:p>
                  </a:txBody>
                  <a:tcPr/>
                </a:tc>
              </a:tr>
              <a:tr h="23634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Incumplimiento de plazos para determinar y ejecutar la deportación de una persona</a:t>
                      </a:r>
                      <a:endParaRPr lang="es-SV" dirty="0" smtClean="0"/>
                    </a:p>
                    <a:p>
                      <a:endParaRPr lang="es-SV" sz="1800" dirty="0" smtClean="0"/>
                    </a:p>
                    <a:p>
                      <a:r>
                        <a:rPr lang="es-SV" sz="1800" dirty="0" smtClean="0"/>
                        <a:t>La deportación es sanción grave-diferencia</a:t>
                      </a:r>
                      <a:r>
                        <a:rPr lang="es-SV" sz="1800" baseline="0" dirty="0" smtClean="0"/>
                        <a:t> de términos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112482"/>
            <a:ext cx="795910" cy="565248"/>
          </a:xfrm>
          <a:prstGeom prst="rect">
            <a:avLst/>
          </a:prstGeom>
        </p:spPr>
      </p:pic>
      <p:sp>
        <p:nvSpPr>
          <p:cNvPr id="17" name="1 Título"/>
          <p:cNvSpPr>
            <a:spLocks noGrp="1"/>
          </p:cNvSpPr>
          <p:nvPr>
            <p:ph type="title"/>
          </p:nvPr>
        </p:nvSpPr>
        <p:spPr>
          <a:xfrm>
            <a:off x="2386100" y="-41488"/>
            <a:ext cx="4392488" cy="878200"/>
          </a:xfrm>
        </p:spPr>
        <p:txBody>
          <a:bodyPr>
            <a:normAutofit/>
          </a:bodyPr>
          <a:lstStyle/>
          <a:p>
            <a:r>
              <a:rPr lang="es-SV" b="1" dirty="0" smtClean="0"/>
              <a:t>MÉXICO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329951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9787" y="-171400"/>
            <a:ext cx="8229600" cy="1143000"/>
          </a:xfrm>
        </p:spPr>
        <p:txBody>
          <a:bodyPr>
            <a:normAutofit/>
          </a:bodyPr>
          <a:lstStyle/>
          <a:p>
            <a:r>
              <a:rPr lang="es-SV" b="1" dirty="0" smtClean="0"/>
              <a:t>MEDIDAS DE CONTROL</a:t>
            </a:r>
            <a:endParaRPr lang="es-SV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396427"/>
              </p:ext>
            </p:extLst>
          </p:nvPr>
        </p:nvGraphicFramePr>
        <p:xfrm>
          <a:off x="123165" y="724195"/>
          <a:ext cx="8964488" cy="608154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53935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1951137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Policía y Defensa Nacional-vigilancia,</a:t>
                      </a:r>
                      <a:r>
                        <a:rPr lang="es-SV" sz="1800" baseline="0" dirty="0" smtClean="0"/>
                        <a:t> operativos</a:t>
                      </a:r>
                      <a:endParaRPr lang="es-SV" sz="1800" dirty="0" smtClean="0"/>
                    </a:p>
                  </a:txBody>
                  <a:tcPr/>
                </a:tc>
              </a:tr>
              <a:tr h="482098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044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Cuerpos de defensa en el control migratorio, vigilancia en centros de detención, operativos conjuntos en puntos ciegos</a:t>
                      </a:r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518" y="3214003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419" y="3214003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40784" y="3191764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8335" y="3214003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701" y="3191764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89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9787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SV" b="1" dirty="0" smtClean="0"/>
              <a:t>VERIFICACIÓN ESTATUS MIGRATORIO</a:t>
            </a:r>
            <a:endParaRPr lang="es-SV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682238"/>
              </p:ext>
            </p:extLst>
          </p:nvPr>
        </p:nvGraphicFramePr>
        <p:xfrm>
          <a:off x="123165" y="724195"/>
          <a:ext cx="8964488" cy="52002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SV" sz="1800" dirty="0" smtClean="0"/>
                        <a:t>Permiten la verificación dentro del territorio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r>
                        <a:rPr lang="es-SV" sz="1800" dirty="0" smtClean="0"/>
                        <a:t>Permiten la verificación dentro del territorio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800" dirty="0" smtClean="0"/>
                        <a:t>Permiten la verificación dentro del territorio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990" y="3501008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4447" y="3501008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40784" y="3501008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73622" y="3501008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459" y="3501008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03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71400"/>
            <a:ext cx="9087653" cy="1143000"/>
          </a:xfrm>
        </p:spPr>
        <p:txBody>
          <a:bodyPr>
            <a:normAutofit fontScale="90000"/>
          </a:bodyPr>
          <a:lstStyle/>
          <a:p>
            <a:r>
              <a:rPr lang="es-SV" b="1" dirty="0" smtClean="0"/>
              <a:t>DETENCIÓN Y PRIVACIÓN DE LIBERTAD</a:t>
            </a:r>
            <a:endParaRPr lang="es-SV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585558"/>
              </p:ext>
            </p:extLst>
          </p:nvPr>
        </p:nvGraphicFramePr>
        <p:xfrm>
          <a:off x="123165" y="724195"/>
          <a:ext cx="8964488" cy="531074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SV" sz="1800" dirty="0" smtClean="0"/>
                        <a:t>Custodia provisional  que permite la libertad bajo ciertos supuestos normativos y requisitos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214" y="3628142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419" y="3628142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51737" y="3628142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43264" y="3628142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667" y="3628142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2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518</Words>
  <Application>Microsoft Office PowerPoint</Application>
  <PresentationFormat>On-screen Show (4:3)</PresentationFormat>
  <Paragraphs>213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Tema de Office</vt:lpstr>
      <vt:lpstr>MAPEO CRÍTICO SOBRE LOS MECANISMOS DE RESPUESTA  ANTE EL FLUJO DE MIGRANTES EXTRA REGIONALES </vt:lpstr>
      <vt:lpstr>METODOLOGÍA</vt:lpstr>
      <vt:lpstr>NORMATIVA NACIONAL</vt:lpstr>
      <vt:lpstr>NORMATIVA NACIONAL</vt:lpstr>
      <vt:lpstr>INSTITUCIONALIDAD</vt:lpstr>
      <vt:lpstr>MÉXICO</vt:lpstr>
      <vt:lpstr>MEDIDAS DE CONTROL</vt:lpstr>
      <vt:lpstr>VERIFICACIÓN ESTATUS MIGRATORIO</vt:lpstr>
      <vt:lpstr>DETENCIÓN Y PRIVACIÓN DE LIBERTAD</vt:lpstr>
      <vt:lpstr>RECHAZO</vt:lpstr>
      <vt:lpstr>DEPORTACIÓN/EXPULSIÓN</vt:lpstr>
      <vt:lpstr>OTRAS MEDIDAS DE CONTROL MIGRATORIO</vt:lpstr>
      <vt:lpstr>PROTECCIÓN INTERNACIONAL</vt:lpstr>
      <vt:lpstr>POBLACIÓN VULNERABLE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MAPEO CRÍTICO SOBRE LOS MECANISMOS DE RESPUESTA  ANTE EL FLUJO DE MIGRANTES EXTRA REGIONALES</dc:title>
  <dc:creator>10M-mini</dc:creator>
  <cp:lastModifiedBy>WINTER Cy</cp:lastModifiedBy>
  <cp:revision>37</cp:revision>
  <dcterms:created xsi:type="dcterms:W3CDTF">2016-07-08T15:41:45Z</dcterms:created>
  <dcterms:modified xsi:type="dcterms:W3CDTF">2016-07-13T15:42:06Z</dcterms:modified>
</cp:coreProperties>
</file>