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54" r:id="rId1"/>
  </p:sldMasterIdLst>
  <p:notesMasterIdLst>
    <p:notesMasterId r:id="rId10"/>
  </p:notesMasterIdLst>
  <p:sldIdLst>
    <p:sldId id="258" r:id="rId2"/>
    <p:sldId id="261" r:id="rId3"/>
    <p:sldId id="259" r:id="rId4"/>
    <p:sldId id="280" r:id="rId5"/>
    <p:sldId id="282" r:id="rId6"/>
    <p:sldId id="263" r:id="rId7"/>
    <p:sldId id="269" r:id="rId8"/>
    <p:sldId id="270" r:id="rId9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3" d="100"/>
          <a:sy n="143" d="100"/>
        </p:scale>
        <p:origin x="-72" y="167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76497E2-14B7-4E48-ACC7-9E68D31346C8}" type="doc">
      <dgm:prSet loTypeId="urn:microsoft.com/office/officeart/2008/layout/HorizontalMultiLevelHierarchy" loCatId="hierarchy" qsTypeId="urn:microsoft.com/office/officeart/2005/8/quickstyle/3d3" qsCatId="3D" csTypeId="urn:microsoft.com/office/officeart/2005/8/colors/colorful1" csCatId="colorful" phldr="1"/>
      <dgm:spPr/>
      <dgm:t>
        <a:bodyPr/>
        <a:lstStyle/>
        <a:p>
          <a:endParaRPr lang="es-CR"/>
        </a:p>
      </dgm:t>
    </dgm:pt>
    <dgm:pt modelId="{952413FC-3BA8-45C9-89AA-E5108247483C}">
      <dgm:prSet phldrT="[Text]" custT="1"/>
      <dgm:spPr/>
      <dgm:t>
        <a:bodyPr/>
        <a:lstStyle/>
        <a:p>
          <a:r>
            <a:rPr lang="en-GB" sz="2000" b="1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THE VICTIMS</a:t>
          </a:r>
          <a:endParaRPr lang="en-GB" sz="2000" b="1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Times New Roman" pitchFamily="18" charset="0"/>
          </a:endParaRPr>
        </a:p>
      </dgm:t>
    </dgm:pt>
    <dgm:pt modelId="{ABD3F04D-7CE9-4144-95BC-5843148A26D9}" type="parTrans" cxnId="{CAD5F4E9-5EB1-4BD7-BCB0-FB9353B41E47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36682C15-3784-4CE1-A985-D316801EBAF8}" type="sibTrans" cxnId="{CAD5F4E9-5EB1-4BD7-BCB0-FB9353B41E47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126C664D-FDBC-4771-9BBE-B7D56533FBBE}">
      <dgm:prSet phldrT="[Text]" custT="1"/>
      <dgm:spPr/>
      <dgm:t>
        <a:bodyPr/>
        <a:lstStyle/>
        <a:p>
          <a:pPr algn="ctr"/>
          <a:r>
            <a:rPr lang="en-GB" sz="1200" noProof="0" dirty="0" smtClean="0">
              <a:latin typeface="+mn-lt"/>
              <a:cs typeface="Times New Roman" pitchFamily="18" charset="0"/>
            </a:rPr>
            <a:t>Of productive and reproductive age. </a:t>
          </a:r>
          <a:endParaRPr lang="en-GB" sz="1200" noProof="0" dirty="0">
            <a:latin typeface="+mn-lt"/>
            <a:cs typeface="Times New Roman" pitchFamily="18" charset="0"/>
          </a:endParaRPr>
        </a:p>
      </dgm:t>
    </dgm:pt>
    <dgm:pt modelId="{77B5D74E-55E8-4E38-9BA4-1214AFE40EF4}" type="parTrans" cxnId="{B157C97E-4CF1-462E-A6DD-88BAE850B94B}">
      <dgm:prSet custT="1"/>
      <dgm:spPr/>
      <dgm:t>
        <a:bodyPr/>
        <a:lstStyle/>
        <a:p>
          <a:endParaRPr lang="es-CR" sz="1200">
            <a:latin typeface="+mn-lt"/>
          </a:endParaRPr>
        </a:p>
      </dgm:t>
    </dgm:pt>
    <dgm:pt modelId="{00526DD5-16B4-42C9-ADC4-D66724D2AB26}" type="sibTrans" cxnId="{B157C97E-4CF1-462E-A6DD-88BAE850B94B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4D073298-CAF1-49AB-9667-A42CC48A2BDC}">
      <dgm:prSet phldrT="[Text]" custT="1"/>
      <dgm:spPr/>
      <dgm:t>
        <a:bodyPr/>
        <a:lstStyle/>
        <a:p>
          <a:r>
            <a:rPr lang="en-GB" sz="1200" noProof="0" dirty="0" smtClean="0">
              <a:latin typeface="+mn-lt"/>
              <a:cs typeface="Times New Roman" pitchFamily="18" charset="0"/>
            </a:rPr>
            <a:t>Have been excluded from the education system and have limited education.</a:t>
          </a:r>
          <a:endParaRPr lang="en-GB" sz="1200" noProof="0" dirty="0">
            <a:latin typeface="+mn-lt"/>
            <a:cs typeface="Times New Roman" pitchFamily="18" charset="0"/>
          </a:endParaRPr>
        </a:p>
      </dgm:t>
    </dgm:pt>
    <dgm:pt modelId="{C4823FFB-B6DB-474F-8AB5-0AB5CA6DCC04}" type="parTrans" cxnId="{00CDC4F2-39AB-4213-BA22-1E191AD8F98E}">
      <dgm:prSet custT="1"/>
      <dgm:spPr/>
      <dgm:t>
        <a:bodyPr/>
        <a:lstStyle/>
        <a:p>
          <a:endParaRPr lang="es-CR" sz="1200">
            <a:latin typeface="+mn-lt"/>
          </a:endParaRPr>
        </a:p>
      </dgm:t>
    </dgm:pt>
    <dgm:pt modelId="{E1801785-1253-40F6-90EB-49639B2AAB06}" type="sibTrans" cxnId="{00CDC4F2-39AB-4213-BA22-1E191AD8F98E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E8DF3B37-31CF-4B89-A517-DBEE4C449CE1}">
      <dgm:prSet phldrT="[Text]" custT="1"/>
      <dgm:spPr/>
      <dgm:t>
        <a:bodyPr/>
        <a:lstStyle/>
        <a:p>
          <a:r>
            <a:rPr lang="en-GB" sz="1200" noProof="0" dirty="0" smtClean="0">
              <a:latin typeface="+mn-lt"/>
              <a:cs typeface="Times New Roman" pitchFamily="18" charset="0"/>
            </a:rPr>
            <a:t>Have informal employment or low-paid jobs as employment options. </a:t>
          </a:r>
          <a:endParaRPr lang="en-GB" sz="1200" noProof="0" dirty="0">
            <a:latin typeface="+mn-lt"/>
            <a:cs typeface="Times New Roman" pitchFamily="18" charset="0"/>
          </a:endParaRPr>
        </a:p>
      </dgm:t>
    </dgm:pt>
    <dgm:pt modelId="{B58B8173-96FA-415D-93CA-6467EC7E3B89}" type="parTrans" cxnId="{4D4CA9F7-AD5B-4658-9617-B9E30BC75BB3}">
      <dgm:prSet custT="1"/>
      <dgm:spPr/>
      <dgm:t>
        <a:bodyPr/>
        <a:lstStyle/>
        <a:p>
          <a:endParaRPr lang="es-CR" sz="1200">
            <a:latin typeface="+mn-lt"/>
          </a:endParaRPr>
        </a:p>
      </dgm:t>
    </dgm:pt>
    <dgm:pt modelId="{7D177456-43CE-4F31-B6A9-BBA02102871F}" type="sibTrans" cxnId="{4D4CA9F7-AD5B-4658-9617-B9E30BC75BB3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925642D1-C8EE-4169-B6E9-7C0FBCD86283}">
      <dgm:prSet phldrT="[Text]" custT="1"/>
      <dgm:spPr/>
      <dgm:t>
        <a:bodyPr/>
        <a:lstStyle/>
        <a:p>
          <a:r>
            <a:rPr lang="en-GB" sz="1200" noProof="0" dirty="0" smtClean="0">
              <a:latin typeface="+mn-lt"/>
              <a:cs typeface="Times New Roman" pitchFamily="18" charset="0"/>
            </a:rPr>
            <a:t>Have looked for a better paid job. </a:t>
          </a:r>
          <a:endParaRPr lang="en-GB" sz="1200" noProof="0" dirty="0">
            <a:latin typeface="+mn-lt"/>
            <a:cs typeface="Times New Roman" pitchFamily="18" charset="0"/>
          </a:endParaRPr>
        </a:p>
      </dgm:t>
    </dgm:pt>
    <dgm:pt modelId="{C2380274-DF3F-452C-BAFC-7FE41F5E5829}" type="parTrans" cxnId="{71BE823C-7B35-4011-A623-D7FA6910B7B5}">
      <dgm:prSet custT="1"/>
      <dgm:spPr/>
      <dgm:t>
        <a:bodyPr/>
        <a:lstStyle/>
        <a:p>
          <a:endParaRPr lang="es-CR" sz="1200">
            <a:latin typeface="+mn-lt"/>
          </a:endParaRPr>
        </a:p>
      </dgm:t>
    </dgm:pt>
    <dgm:pt modelId="{7942CCB8-0CA6-4551-BB1F-D4D2EA24D89B}" type="sibTrans" cxnId="{71BE823C-7B35-4011-A623-D7FA6910B7B5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C2E8B1D3-05F4-4C84-B221-CAD3F91FF9AD}">
      <dgm:prSet phldrT="[Text]" custT="1"/>
      <dgm:spPr/>
      <dgm:t>
        <a:bodyPr/>
        <a:lstStyle/>
        <a:p>
          <a:r>
            <a:rPr lang="en-GB" sz="1200" noProof="0" dirty="0" smtClean="0">
              <a:latin typeface="+mn-lt"/>
              <a:cs typeface="Times New Roman" pitchFamily="18" charset="0"/>
            </a:rPr>
            <a:t>Live in areas characterized by extreme poverty and social exclusion. </a:t>
          </a:r>
          <a:endParaRPr lang="en-GB" sz="1200" noProof="0" dirty="0">
            <a:latin typeface="+mn-lt"/>
            <a:cs typeface="Times New Roman" pitchFamily="18" charset="0"/>
          </a:endParaRPr>
        </a:p>
      </dgm:t>
    </dgm:pt>
    <dgm:pt modelId="{F661C0DD-126B-4B1B-BA55-545490280992}" type="sibTrans" cxnId="{E24DFACC-2C22-4C23-8F98-EF26837E2A57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AD4CAD08-9123-4FE2-BAE3-9F5FFD7A2B08}" type="parTrans" cxnId="{E24DFACC-2C22-4C23-8F98-EF26837E2A57}">
      <dgm:prSet custT="1"/>
      <dgm:spPr/>
      <dgm:t>
        <a:bodyPr/>
        <a:lstStyle/>
        <a:p>
          <a:endParaRPr lang="es-CR" sz="1200">
            <a:latin typeface="+mn-lt"/>
          </a:endParaRPr>
        </a:p>
      </dgm:t>
    </dgm:pt>
    <dgm:pt modelId="{4E8BFE50-F18C-4F68-91F6-893ED9475935}">
      <dgm:prSet phldrT="[Text]" custT="1"/>
      <dgm:spPr/>
      <dgm:t>
        <a:bodyPr/>
        <a:lstStyle/>
        <a:p>
          <a:r>
            <a:rPr lang="en-GB" sz="1200" noProof="0" dirty="0" smtClean="0">
              <a:latin typeface="+mn-lt"/>
              <a:cs typeface="Times New Roman" pitchFamily="18" charset="0"/>
            </a:rPr>
            <a:t>Continuously wish to improve their own and their families’ living conditions.</a:t>
          </a:r>
        </a:p>
      </dgm:t>
    </dgm:pt>
    <dgm:pt modelId="{3C276898-B8F2-4E0C-9EF9-A3376E9C3641}" type="parTrans" cxnId="{7CD47988-72CA-4514-AE83-2EBD6ED9AA95}">
      <dgm:prSet custT="1"/>
      <dgm:spPr/>
      <dgm:t>
        <a:bodyPr/>
        <a:lstStyle/>
        <a:p>
          <a:endParaRPr lang="es-CR" sz="1200">
            <a:latin typeface="+mn-lt"/>
          </a:endParaRPr>
        </a:p>
      </dgm:t>
    </dgm:pt>
    <dgm:pt modelId="{7CF82D7B-905B-4ACC-8DE2-67AEE318D448}" type="sibTrans" cxnId="{7CD47988-72CA-4514-AE83-2EBD6ED9AA95}">
      <dgm:prSet/>
      <dgm:spPr/>
      <dgm:t>
        <a:bodyPr/>
        <a:lstStyle/>
        <a:p>
          <a:endParaRPr lang="es-CR" sz="1200">
            <a:latin typeface="+mn-lt"/>
          </a:endParaRPr>
        </a:p>
      </dgm:t>
    </dgm:pt>
    <dgm:pt modelId="{B3263F1B-BA01-404E-97DD-CBDD799B075B}" type="pres">
      <dgm:prSet presAssocID="{476497E2-14B7-4E48-ACC7-9E68D31346C8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s-CR"/>
        </a:p>
      </dgm:t>
    </dgm:pt>
    <dgm:pt modelId="{E65A5255-3D41-4D7C-A29D-DEA4098CA8F6}" type="pres">
      <dgm:prSet presAssocID="{952413FC-3BA8-45C9-89AA-E5108247483C}" presName="root1" presStyleCnt="0"/>
      <dgm:spPr/>
      <dgm:t>
        <a:bodyPr/>
        <a:lstStyle/>
        <a:p>
          <a:endParaRPr lang="es-CR"/>
        </a:p>
      </dgm:t>
    </dgm:pt>
    <dgm:pt modelId="{9AAA0546-0024-41B8-B6D7-A7537D931ED4}" type="pres">
      <dgm:prSet presAssocID="{952413FC-3BA8-45C9-89AA-E5108247483C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FCB5E91B-2BD1-421C-A590-4C15F561DAD0}" type="pres">
      <dgm:prSet presAssocID="{952413FC-3BA8-45C9-89AA-E5108247483C}" presName="level2hierChild" presStyleCnt="0"/>
      <dgm:spPr/>
      <dgm:t>
        <a:bodyPr/>
        <a:lstStyle/>
        <a:p>
          <a:endParaRPr lang="es-CR"/>
        </a:p>
      </dgm:t>
    </dgm:pt>
    <dgm:pt modelId="{C04E2132-603A-4FD3-9942-F319BB7A382B}" type="pres">
      <dgm:prSet presAssocID="{77B5D74E-55E8-4E38-9BA4-1214AFE40EF4}" presName="conn2-1" presStyleLbl="parChTrans1D2" presStyleIdx="0" presStyleCnt="6"/>
      <dgm:spPr/>
      <dgm:t>
        <a:bodyPr/>
        <a:lstStyle/>
        <a:p>
          <a:endParaRPr lang="es-CR"/>
        </a:p>
      </dgm:t>
    </dgm:pt>
    <dgm:pt modelId="{3292860B-B45C-439F-8579-A0121061FED6}" type="pres">
      <dgm:prSet presAssocID="{77B5D74E-55E8-4E38-9BA4-1214AFE40EF4}" presName="connTx" presStyleLbl="parChTrans1D2" presStyleIdx="0" presStyleCnt="6"/>
      <dgm:spPr/>
      <dgm:t>
        <a:bodyPr/>
        <a:lstStyle/>
        <a:p>
          <a:endParaRPr lang="es-CR"/>
        </a:p>
      </dgm:t>
    </dgm:pt>
    <dgm:pt modelId="{C08A12E0-5667-437B-A9C5-BF3C0A227AB4}" type="pres">
      <dgm:prSet presAssocID="{126C664D-FDBC-4771-9BBE-B7D56533FBBE}" presName="root2" presStyleCnt="0"/>
      <dgm:spPr/>
      <dgm:t>
        <a:bodyPr/>
        <a:lstStyle/>
        <a:p>
          <a:endParaRPr lang="es-CR"/>
        </a:p>
      </dgm:t>
    </dgm:pt>
    <dgm:pt modelId="{FB44D2AC-1934-48BF-879F-47A565595C0D}" type="pres">
      <dgm:prSet presAssocID="{126C664D-FDBC-4771-9BBE-B7D56533FBBE}" presName="LevelTwoTextNode" presStyleLbl="node2" presStyleIdx="0" presStyleCnt="6" custScaleX="154479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ACE64123-30A1-4BEF-BF8F-F8E3FF53DF9B}" type="pres">
      <dgm:prSet presAssocID="{126C664D-FDBC-4771-9BBE-B7D56533FBBE}" presName="level3hierChild" presStyleCnt="0"/>
      <dgm:spPr/>
      <dgm:t>
        <a:bodyPr/>
        <a:lstStyle/>
        <a:p>
          <a:endParaRPr lang="es-CR"/>
        </a:p>
      </dgm:t>
    </dgm:pt>
    <dgm:pt modelId="{127F3F81-E659-4B0E-9787-AE2ED3006E45}" type="pres">
      <dgm:prSet presAssocID="{C4823FFB-B6DB-474F-8AB5-0AB5CA6DCC04}" presName="conn2-1" presStyleLbl="parChTrans1D2" presStyleIdx="1" presStyleCnt="6"/>
      <dgm:spPr/>
      <dgm:t>
        <a:bodyPr/>
        <a:lstStyle/>
        <a:p>
          <a:endParaRPr lang="es-CR"/>
        </a:p>
      </dgm:t>
    </dgm:pt>
    <dgm:pt modelId="{31F849BD-8952-452B-872F-BF6B8C7739CB}" type="pres">
      <dgm:prSet presAssocID="{C4823FFB-B6DB-474F-8AB5-0AB5CA6DCC04}" presName="connTx" presStyleLbl="parChTrans1D2" presStyleIdx="1" presStyleCnt="6"/>
      <dgm:spPr/>
      <dgm:t>
        <a:bodyPr/>
        <a:lstStyle/>
        <a:p>
          <a:endParaRPr lang="es-CR"/>
        </a:p>
      </dgm:t>
    </dgm:pt>
    <dgm:pt modelId="{C195835F-970C-4F86-B9E1-6A69915E4AEB}" type="pres">
      <dgm:prSet presAssocID="{4D073298-CAF1-49AB-9667-A42CC48A2BDC}" presName="root2" presStyleCnt="0"/>
      <dgm:spPr/>
      <dgm:t>
        <a:bodyPr/>
        <a:lstStyle/>
        <a:p>
          <a:endParaRPr lang="es-CR"/>
        </a:p>
      </dgm:t>
    </dgm:pt>
    <dgm:pt modelId="{2F732499-115A-4328-8A7B-133B8D403B00}" type="pres">
      <dgm:prSet presAssocID="{4D073298-CAF1-49AB-9667-A42CC48A2BDC}" presName="LevelTwoTextNode" presStyleLbl="node2" presStyleIdx="1" presStyleCnt="6" custScaleX="154479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B54C5499-23DF-4AC6-9555-64AA99FCB917}" type="pres">
      <dgm:prSet presAssocID="{4D073298-CAF1-49AB-9667-A42CC48A2BDC}" presName="level3hierChild" presStyleCnt="0"/>
      <dgm:spPr/>
      <dgm:t>
        <a:bodyPr/>
        <a:lstStyle/>
        <a:p>
          <a:endParaRPr lang="es-CR"/>
        </a:p>
      </dgm:t>
    </dgm:pt>
    <dgm:pt modelId="{D03C6ECF-409B-4DE8-BC91-F411E668D39B}" type="pres">
      <dgm:prSet presAssocID="{B58B8173-96FA-415D-93CA-6467EC7E3B89}" presName="conn2-1" presStyleLbl="parChTrans1D2" presStyleIdx="2" presStyleCnt="6"/>
      <dgm:spPr/>
      <dgm:t>
        <a:bodyPr/>
        <a:lstStyle/>
        <a:p>
          <a:endParaRPr lang="es-CR"/>
        </a:p>
      </dgm:t>
    </dgm:pt>
    <dgm:pt modelId="{517BDAAF-77F0-4A8C-B370-34F28102F502}" type="pres">
      <dgm:prSet presAssocID="{B58B8173-96FA-415D-93CA-6467EC7E3B89}" presName="connTx" presStyleLbl="parChTrans1D2" presStyleIdx="2" presStyleCnt="6"/>
      <dgm:spPr/>
      <dgm:t>
        <a:bodyPr/>
        <a:lstStyle/>
        <a:p>
          <a:endParaRPr lang="es-CR"/>
        </a:p>
      </dgm:t>
    </dgm:pt>
    <dgm:pt modelId="{A028996E-ADF5-4251-9FEA-CD71C3B340FB}" type="pres">
      <dgm:prSet presAssocID="{E8DF3B37-31CF-4B89-A517-DBEE4C449CE1}" presName="root2" presStyleCnt="0"/>
      <dgm:spPr/>
      <dgm:t>
        <a:bodyPr/>
        <a:lstStyle/>
        <a:p>
          <a:endParaRPr lang="es-CR"/>
        </a:p>
      </dgm:t>
    </dgm:pt>
    <dgm:pt modelId="{E9F7205B-627E-4F80-A42A-CE59E25AA9A6}" type="pres">
      <dgm:prSet presAssocID="{E8DF3B37-31CF-4B89-A517-DBEE4C449CE1}" presName="LevelTwoTextNode" presStyleLbl="node2" presStyleIdx="2" presStyleCnt="6" custScaleX="154479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BA514960-EA57-4BEC-9926-4B0D23C5A875}" type="pres">
      <dgm:prSet presAssocID="{E8DF3B37-31CF-4B89-A517-DBEE4C449CE1}" presName="level3hierChild" presStyleCnt="0"/>
      <dgm:spPr/>
      <dgm:t>
        <a:bodyPr/>
        <a:lstStyle/>
        <a:p>
          <a:endParaRPr lang="es-CR"/>
        </a:p>
      </dgm:t>
    </dgm:pt>
    <dgm:pt modelId="{13715CAC-7DA0-498D-B1A9-107480EC5B39}" type="pres">
      <dgm:prSet presAssocID="{AD4CAD08-9123-4FE2-BAE3-9F5FFD7A2B08}" presName="conn2-1" presStyleLbl="parChTrans1D2" presStyleIdx="3" presStyleCnt="6"/>
      <dgm:spPr/>
      <dgm:t>
        <a:bodyPr/>
        <a:lstStyle/>
        <a:p>
          <a:endParaRPr lang="es-CR"/>
        </a:p>
      </dgm:t>
    </dgm:pt>
    <dgm:pt modelId="{73F1616F-37C3-486C-B873-00EFD2FCAA19}" type="pres">
      <dgm:prSet presAssocID="{AD4CAD08-9123-4FE2-BAE3-9F5FFD7A2B08}" presName="connTx" presStyleLbl="parChTrans1D2" presStyleIdx="3" presStyleCnt="6"/>
      <dgm:spPr/>
      <dgm:t>
        <a:bodyPr/>
        <a:lstStyle/>
        <a:p>
          <a:endParaRPr lang="es-CR"/>
        </a:p>
      </dgm:t>
    </dgm:pt>
    <dgm:pt modelId="{3C0CBBE7-33CB-4254-950A-276EF0B613A9}" type="pres">
      <dgm:prSet presAssocID="{C2E8B1D3-05F4-4C84-B221-CAD3F91FF9AD}" presName="root2" presStyleCnt="0"/>
      <dgm:spPr/>
      <dgm:t>
        <a:bodyPr/>
        <a:lstStyle/>
        <a:p>
          <a:endParaRPr lang="es-CR"/>
        </a:p>
      </dgm:t>
    </dgm:pt>
    <dgm:pt modelId="{606529B1-2EEB-431D-8963-1A86B57726A9}" type="pres">
      <dgm:prSet presAssocID="{C2E8B1D3-05F4-4C84-B221-CAD3F91FF9AD}" presName="LevelTwoTextNode" presStyleLbl="node2" presStyleIdx="3" presStyleCnt="6" custScaleX="154479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FA046629-C50E-4496-BA15-85E54CE43C83}" type="pres">
      <dgm:prSet presAssocID="{C2E8B1D3-05F4-4C84-B221-CAD3F91FF9AD}" presName="level3hierChild" presStyleCnt="0"/>
      <dgm:spPr/>
      <dgm:t>
        <a:bodyPr/>
        <a:lstStyle/>
        <a:p>
          <a:endParaRPr lang="es-CR"/>
        </a:p>
      </dgm:t>
    </dgm:pt>
    <dgm:pt modelId="{5D3BBFEA-ED64-43BF-818F-49838241A1EA}" type="pres">
      <dgm:prSet presAssocID="{C2380274-DF3F-452C-BAFC-7FE41F5E5829}" presName="conn2-1" presStyleLbl="parChTrans1D2" presStyleIdx="4" presStyleCnt="6"/>
      <dgm:spPr/>
      <dgm:t>
        <a:bodyPr/>
        <a:lstStyle/>
        <a:p>
          <a:endParaRPr lang="es-CR"/>
        </a:p>
      </dgm:t>
    </dgm:pt>
    <dgm:pt modelId="{146FD572-48E4-4660-85A8-9DA67A178EEE}" type="pres">
      <dgm:prSet presAssocID="{C2380274-DF3F-452C-BAFC-7FE41F5E5829}" presName="connTx" presStyleLbl="parChTrans1D2" presStyleIdx="4" presStyleCnt="6"/>
      <dgm:spPr/>
      <dgm:t>
        <a:bodyPr/>
        <a:lstStyle/>
        <a:p>
          <a:endParaRPr lang="es-CR"/>
        </a:p>
      </dgm:t>
    </dgm:pt>
    <dgm:pt modelId="{D3E8CF9D-803C-4CF3-BF03-43F86E7DB555}" type="pres">
      <dgm:prSet presAssocID="{925642D1-C8EE-4169-B6E9-7C0FBCD86283}" presName="root2" presStyleCnt="0"/>
      <dgm:spPr/>
      <dgm:t>
        <a:bodyPr/>
        <a:lstStyle/>
        <a:p>
          <a:endParaRPr lang="es-CR"/>
        </a:p>
      </dgm:t>
    </dgm:pt>
    <dgm:pt modelId="{9D6D4F22-5BB0-4F4B-AB58-8A7ADBF892A6}" type="pres">
      <dgm:prSet presAssocID="{925642D1-C8EE-4169-B6E9-7C0FBCD86283}" presName="LevelTwoTextNode" presStyleLbl="node2" presStyleIdx="4" presStyleCnt="6" custScaleX="154479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274AE01D-37B6-4CBC-BD30-FF1094CDDF04}" type="pres">
      <dgm:prSet presAssocID="{925642D1-C8EE-4169-B6E9-7C0FBCD86283}" presName="level3hierChild" presStyleCnt="0"/>
      <dgm:spPr/>
      <dgm:t>
        <a:bodyPr/>
        <a:lstStyle/>
        <a:p>
          <a:endParaRPr lang="es-CR"/>
        </a:p>
      </dgm:t>
    </dgm:pt>
    <dgm:pt modelId="{EFC2E78B-C0A0-4F4F-A0F7-EF09BD22836A}" type="pres">
      <dgm:prSet presAssocID="{3C276898-B8F2-4E0C-9EF9-A3376E9C3641}" presName="conn2-1" presStyleLbl="parChTrans1D2" presStyleIdx="5" presStyleCnt="6"/>
      <dgm:spPr/>
      <dgm:t>
        <a:bodyPr/>
        <a:lstStyle/>
        <a:p>
          <a:endParaRPr lang="es-CR"/>
        </a:p>
      </dgm:t>
    </dgm:pt>
    <dgm:pt modelId="{DB9D7778-C661-4F44-8CA4-A3295DE46863}" type="pres">
      <dgm:prSet presAssocID="{3C276898-B8F2-4E0C-9EF9-A3376E9C3641}" presName="connTx" presStyleLbl="parChTrans1D2" presStyleIdx="5" presStyleCnt="6"/>
      <dgm:spPr/>
      <dgm:t>
        <a:bodyPr/>
        <a:lstStyle/>
        <a:p>
          <a:endParaRPr lang="es-CR"/>
        </a:p>
      </dgm:t>
    </dgm:pt>
    <dgm:pt modelId="{02D9F8E5-B7B6-43B1-8BAF-FD96CB9F68FB}" type="pres">
      <dgm:prSet presAssocID="{4E8BFE50-F18C-4F68-91F6-893ED9475935}" presName="root2" presStyleCnt="0"/>
      <dgm:spPr/>
      <dgm:t>
        <a:bodyPr/>
        <a:lstStyle/>
        <a:p>
          <a:endParaRPr lang="es-CR"/>
        </a:p>
      </dgm:t>
    </dgm:pt>
    <dgm:pt modelId="{F79FA69F-3B74-4090-B750-028B81D2CCF0}" type="pres">
      <dgm:prSet presAssocID="{4E8BFE50-F18C-4F68-91F6-893ED9475935}" presName="LevelTwoTextNode" presStyleLbl="node2" presStyleIdx="5" presStyleCnt="6" custScaleX="154479">
        <dgm:presLayoutVars>
          <dgm:chPref val="3"/>
        </dgm:presLayoutVars>
      </dgm:prSet>
      <dgm:spPr/>
      <dgm:t>
        <a:bodyPr/>
        <a:lstStyle/>
        <a:p>
          <a:endParaRPr lang="es-CR"/>
        </a:p>
      </dgm:t>
    </dgm:pt>
    <dgm:pt modelId="{A0C36E68-CFF3-4A2F-A339-8946EA062832}" type="pres">
      <dgm:prSet presAssocID="{4E8BFE50-F18C-4F68-91F6-893ED9475935}" presName="level3hierChild" presStyleCnt="0"/>
      <dgm:spPr/>
      <dgm:t>
        <a:bodyPr/>
        <a:lstStyle/>
        <a:p>
          <a:endParaRPr lang="es-CR"/>
        </a:p>
      </dgm:t>
    </dgm:pt>
  </dgm:ptLst>
  <dgm:cxnLst>
    <dgm:cxn modelId="{D81647BF-987D-41E6-AACD-31E044B028D7}" type="presOf" srcId="{B58B8173-96FA-415D-93CA-6467EC7E3B89}" destId="{D03C6ECF-409B-4DE8-BC91-F411E668D39B}" srcOrd="0" destOrd="0" presId="urn:microsoft.com/office/officeart/2008/layout/HorizontalMultiLevelHierarchy"/>
    <dgm:cxn modelId="{CAD5F4E9-5EB1-4BD7-BCB0-FB9353B41E47}" srcId="{476497E2-14B7-4E48-ACC7-9E68D31346C8}" destId="{952413FC-3BA8-45C9-89AA-E5108247483C}" srcOrd="0" destOrd="0" parTransId="{ABD3F04D-7CE9-4144-95BC-5843148A26D9}" sibTransId="{36682C15-3784-4CE1-A985-D316801EBAF8}"/>
    <dgm:cxn modelId="{6703C40A-6CBF-427E-9DAD-86C2973727D2}" type="presOf" srcId="{3C276898-B8F2-4E0C-9EF9-A3376E9C3641}" destId="{DB9D7778-C661-4F44-8CA4-A3295DE46863}" srcOrd="1" destOrd="0" presId="urn:microsoft.com/office/officeart/2008/layout/HorizontalMultiLevelHierarchy"/>
    <dgm:cxn modelId="{36B62969-F633-4E2D-B661-BFD8827EAC6D}" type="presOf" srcId="{4E8BFE50-F18C-4F68-91F6-893ED9475935}" destId="{F79FA69F-3B74-4090-B750-028B81D2CCF0}" srcOrd="0" destOrd="0" presId="urn:microsoft.com/office/officeart/2008/layout/HorizontalMultiLevelHierarchy"/>
    <dgm:cxn modelId="{79E7C12D-3BE7-4336-BCE4-A34B46A8B372}" type="presOf" srcId="{C4823FFB-B6DB-474F-8AB5-0AB5CA6DCC04}" destId="{127F3F81-E659-4B0E-9787-AE2ED3006E45}" srcOrd="0" destOrd="0" presId="urn:microsoft.com/office/officeart/2008/layout/HorizontalMultiLevelHierarchy"/>
    <dgm:cxn modelId="{56DFB91D-42C7-4AB1-97DD-E0EAD661DC94}" type="presOf" srcId="{3C276898-B8F2-4E0C-9EF9-A3376E9C3641}" destId="{EFC2E78B-C0A0-4F4F-A0F7-EF09BD22836A}" srcOrd="0" destOrd="0" presId="urn:microsoft.com/office/officeart/2008/layout/HorizontalMultiLevelHierarchy"/>
    <dgm:cxn modelId="{E24DFACC-2C22-4C23-8F98-EF26837E2A57}" srcId="{952413FC-3BA8-45C9-89AA-E5108247483C}" destId="{C2E8B1D3-05F4-4C84-B221-CAD3F91FF9AD}" srcOrd="3" destOrd="0" parTransId="{AD4CAD08-9123-4FE2-BAE3-9F5FFD7A2B08}" sibTransId="{F661C0DD-126B-4B1B-BA55-545490280992}"/>
    <dgm:cxn modelId="{F24469D6-1DCF-4DD2-AA8A-B6363E7D4EF5}" type="presOf" srcId="{126C664D-FDBC-4771-9BBE-B7D56533FBBE}" destId="{FB44D2AC-1934-48BF-879F-47A565595C0D}" srcOrd="0" destOrd="0" presId="urn:microsoft.com/office/officeart/2008/layout/HorizontalMultiLevelHierarchy"/>
    <dgm:cxn modelId="{6D75331B-97F3-4AE6-831B-2E1783234A41}" type="presOf" srcId="{77B5D74E-55E8-4E38-9BA4-1214AFE40EF4}" destId="{C04E2132-603A-4FD3-9942-F319BB7A382B}" srcOrd="0" destOrd="0" presId="urn:microsoft.com/office/officeart/2008/layout/HorizontalMultiLevelHierarchy"/>
    <dgm:cxn modelId="{EA1198EE-E650-4527-9130-CF8CCA0B988F}" type="presOf" srcId="{B58B8173-96FA-415D-93CA-6467EC7E3B89}" destId="{517BDAAF-77F0-4A8C-B370-34F28102F502}" srcOrd="1" destOrd="0" presId="urn:microsoft.com/office/officeart/2008/layout/HorizontalMultiLevelHierarchy"/>
    <dgm:cxn modelId="{7CD47988-72CA-4514-AE83-2EBD6ED9AA95}" srcId="{952413FC-3BA8-45C9-89AA-E5108247483C}" destId="{4E8BFE50-F18C-4F68-91F6-893ED9475935}" srcOrd="5" destOrd="0" parTransId="{3C276898-B8F2-4E0C-9EF9-A3376E9C3641}" sibTransId="{7CF82D7B-905B-4ACC-8DE2-67AEE318D448}"/>
    <dgm:cxn modelId="{21C294BD-60F0-4573-9883-BB5BBD635C5A}" type="presOf" srcId="{C2380274-DF3F-452C-BAFC-7FE41F5E5829}" destId="{5D3BBFEA-ED64-43BF-818F-49838241A1EA}" srcOrd="0" destOrd="0" presId="urn:microsoft.com/office/officeart/2008/layout/HorizontalMultiLevelHierarchy"/>
    <dgm:cxn modelId="{C8774207-6914-43C3-9FB9-16D5C29AA45E}" type="presOf" srcId="{C4823FFB-B6DB-474F-8AB5-0AB5CA6DCC04}" destId="{31F849BD-8952-452B-872F-BF6B8C7739CB}" srcOrd="1" destOrd="0" presId="urn:microsoft.com/office/officeart/2008/layout/HorizontalMultiLevelHierarchy"/>
    <dgm:cxn modelId="{379A6E22-B50F-49ED-B596-81FBF4F2D977}" type="presOf" srcId="{C2380274-DF3F-452C-BAFC-7FE41F5E5829}" destId="{146FD572-48E4-4660-85A8-9DA67A178EEE}" srcOrd="1" destOrd="0" presId="urn:microsoft.com/office/officeart/2008/layout/HorizontalMultiLevelHierarchy"/>
    <dgm:cxn modelId="{868EA9C1-4974-4300-BCC5-8A66FE4CFE4E}" type="presOf" srcId="{AD4CAD08-9123-4FE2-BAE3-9F5FFD7A2B08}" destId="{13715CAC-7DA0-498D-B1A9-107480EC5B39}" srcOrd="0" destOrd="0" presId="urn:microsoft.com/office/officeart/2008/layout/HorizontalMultiLevelHierarchy"/>
    <dgm:cxn modelId="{EFBB1EF1-7FD0-478E-A343-434FE61AE09D}" type="presOf" srcId="{4D073298-CAF1-49AB-9667-A42CC48A2BDC}" destId="{2F732499-115A-4328-8A7B-133B8D403B00}" srcOrd="0" destOrd="0" presId="urn:microsoft.com/office/officeart/2008/layout/HorizontalMultiLevelHierarchy"/>
    <dgm:cxn modelId="{68E3E026-DD0C-46F6-9A24-3906382605B1}" type="presOf" srcId="{476497E2-14B7-4E48-ACC7-9E68D31346C8}" destId="{B3263F1B-BA01-404E-97DD-CBDD799B075B}" srcOrd="0" destOrd="0" presId="urn:microsoft.com/office/officeart/2008/layout/HorizontalMultiLevelHierarchy"/>
    <dgm:cxn modelId="{00CDC4F2-39AB-4213-BA22-1E191AD8F98E}" srcId="{952413FC-3BA8-45C9-89AA-E5108247483C}" destId="{4D073298-CAF1-49AB-9667-A42CC48A2BDC}" srcOrd="1" destOrd="0" parTransId="{C4823FFB-B6DB-474F-8AB5-0AB5CA6DCC04}" sibTransId="{E1801785-1253-40F6-90EB-49639B2AAB06}"/>
    <dgm:cxn modelId="{B157C97E-4CF1-462E-A6DD-88BAE850B94B}" srcId="{952413FC-3BA8-45C9-89AA-E5108247483C}" destId="{126C664D-FDBC-4771-9BBE-B7D56533FBBE}" srcOrd="0" destOrd="0" parTransId="{77B5D74E-55E8-4E38-9BA4-1214AFE40EF4}" sibTransId="{00526DD5-16B4-42C9-ADC4-D66724D2AB26}"/>
    <dgm:cxn modelId="{0B48A4AD-E647-4B71-B0AA-FBB7EEAA5C8A}" type="presOf" srcId="{77B5D74E-55E8-4E38-9BA4-1214AFE40EF4}" destId="{3292860B-B45C-439F-8579-A0121061FED6}" srcOrd="1" destOrd="0" presId="urn:microsoft.com/office/officeart/2008/layout/HorizontalMultiLevelHierarchy"/>
    <dgm:cxn modelId="{A6144A6D-ACF4-4393-9EA3-F64D2165B4C5}" type="presOf" srcId="{AD4CAD08-9123-4FE2-BAE3-9F5FFD7A2B08}" destId="{73F1616F-37C3-486C-B873-00EFD2FCAA19}" srcOrd="1" destOrd="0" presId="urn:microsoft.com/office/officeart/2008/layout/HorizontalMultiLevelHierarchy"/>
    <dgm:cxn modelId="{C7669DCA-050A-41DA-BF91-6C5E83CD4F66}" type="presOf" srcId="{952413FC-3BA8-45C9-89AA-E5108247483C}" destId="{9AAA0546-0024-41B8-B6D7-A7537D931ED4}" srcOrd="0" destOrd="0" presId="urn:microsoft.com/office/officeart/2008/layout/HorizontalMultiLevelHierarchy"/>
    <dgm:cxn modelId="{99E98024-FA83-4491-A0FA-C07F8594E9E2}" type="presOf" srcId="{C2E8B1D3-05F4-4C84-B221-CAD3F91FF9AD}" destId="{606529B1-2EEB-431D-8963-1A86B57726A9}" srcOrd="0" destOrd="0" presId="urn:microsoft.com/office/officeart/2008/layout/HorizontalMultiLevelHierarchy"/>
    <dgm:cxn modelId="{61CAA4C4-1F39-4F23-A61F-F0FF0478555E}" type="presOf" srcId="{925642D1-C8EE-4169-B6E9-7C0FBCD86283}" destId="{9D6D4F22-5BB0-4F4B-AB58-8A7ADBF892A6}" srcOrd="0" destOrd="0" presId="urn:microsoft.com/office/officeart/2008/layout/HorizontalMultiLevelHierarchy"/>
    <dgm:cxn modelId="{FD45654E-974A-4CC3-97BF-8E2407F8FCCE}" type="presOf" srcId="{E8DF3B37-31CF-4B89-A517-DBEE4C449CE1}" destId="{E9F7205B-627E-4F80-A42A-CE59E25AA9A6}" srcOrd="0" destOrd="0" presId="urn:microsoft.com/office/officeart/2008/layout/HorizontalMultiLevelHierarchy"/>
    <dgm:cxn modelId="{71BE823C-7B35-4011-A623-D7FA6910B7B5}" srcId="{952413FC-3BA8-45C9-89AA-E5108247483C}" destId="{925642D1-C8EE-4169-B6E9-7C0FBCD86283}" srcOrd="4" destOrd="0" parTransId="{C2380274-DF3F-452C-BAFC-7FE41F5E5829}" sibTransId="{7942CCB8-0CA6-4551-BB1F-D4D2EA24D89B}"/>
    <dgm:cxn modelId="{4D4CA9F7-AD5B-4658-9617-B9E30BC75BB3}" srcId="{952413FC-3BA8-45C9-89AA-E5108247483C}" destId="{E8DF3B37-31CF-4B89-A517-DBEE4C449CE1}" srcOrd="2" destOrd="0" parTransId="{B58B8173-96FA-415D-93CA-6467EC7E3B89}" sibTransId="{7D177456-43CE-4F31-B6A9-BBA02102871F}"/>
    <dgm:cxn modelId="{B435F124-BB91-4785-AB46-B55014560D8A}" type="presParOf" srcId="{B3263F1B-BA01-404E-97DD-CBDD799B075B}" destId="{E65A5255-3D41-4D7C-A29D-DEA4098CA8F6}" srcOrd="0" destOrd="0" presId="urn:microsoft.com/office/officeart/2008/layout/HorizontalMultiLevelHierarchy"/>
    <dgm:cxn modelId="{59CB19B0-0AA2-4F66-80BD-0B740BCCC8E7}" type="presParOf" srcId="{E65A5255-3D41-4D7C-A29D-DEA4098CA8F6}" destId="{9AAA0546-0024-41B8-B6D7-A7537D931ED4}" srcOrd="0" destOrd="0" presId="urn:microsoft.com/office/officeart/2008/layout/HorizontalMultiLevelHierarchy"/>
    <dgm:cxn modelId="{742A1046-53E5-48CB-A726-4BA66B11D465}" type="presParOf" srcId="{E65A5255-3D41-4D7C-A29D-DEA4098CA8F6}" destId="{FCB5E91B-2BD1-421C-A590-4C15F561DAD0}" srcOrd="1" destOrd="0" presId="urn:microsoft.com/office/officeart/2008/layout/HorizontalMultiLevelHierarchy"/>
    <dgm:cxn modelId="{0BA24B4D-970B-4A82-91D9-30F135562A4D}" type="presParOf" srcId="{FCB5E91B-2BD1-421C-A590-4C15F561DAD0}" destId="{C04E2132-603A-4FD3-9942-F319BB7A382B}" srcOrd="0" destOrd="0" presId="urn:microsoft.com/office/officeart/2008/layout/HorizontalMultiLevelHierarchy"/>
    <dgm:cxn modelId="{3F29773E-E5E2-4F2D-ADA4-A02575F009B0}" type="presParOf" srcId="{C04E2132-603A-4FD3-9942-F319BB7A382B}" destId="{3292860B-B45C-439F-8579-A0121061FED6}" srcOrd="0" destOrd="0" presId="urn:microsoft.com/office/officeart/2008/layout/HorizontalMultiLevelHierarchy"/>
    <dgm:cxn modelId="{AECAB546-FB52-4A4E-8068-45C47084CA16}" type="presParOf" srcId="{FCB5E91B-2BD1-421C-A590-4C15F561DAD0}" destId="{C08A12E0-5667-437B-A9C5-BF3C0A227AB4}" srcOrd="1" destOrd="0" presId="urn:microsoft.com/office/officeart/2008/layout/HorizontalMultiLevelHierarchy"/>
    <dgm:cxn modelId="{BAD53AB6-E119-4F3B-9713-85ED95C97897}" type="presParOf" srcId="{C08A12E0-5667-437B-A9C5-BF3C0A227AB4}" destId="{FB44D2AC-1934-48BF-879F-47A565595C0D}" srcOrd="0" destOrd="0" presId="urn:microsoft.com/office/officeart/2008/layout/HorizontalMultiLevelHierarchy"/>
    <dgm:cxn modelId="{80EA5BE7-7108-45AC-A7E9-3932DE11DC3A}" type="presParOf" srcId="{C08A12E0-5667-437B-A9C5-BF3C0A227AB4}" destId="{ACE64123-30A1-4BEF-BF8F-F8E3FF53DF9B}" srcOrd="1" destOrd="0" presId="urn:microsoft.com/office/officeart/2008/layout/HorizontalMultiLevelHierarchy"/>
    <dgm:cxn modelId="{C5663BD8-193A-4748-96AC-B22E76AC58C7}" type="presParOf" srcId="{FCB5E91B-2BD1-421C-A590-4C15F561DAD0}" destId="{127F3F81-E659-4B0E-9787-AE2ED3006E45}" srcOrd="2" destOrd="0" presId="urn:microsoft.com/office/officeart/2008/layout/HorizontalMultiLevelHierarchy"/>
    <dgm:cxn modelId="{4CFEC96E-5710-4D0E-91AB-3562CCF197C7}" type="presParOf" srcId="{127F3F81-E659-4B0E-9787-AE2ED3006E45}" destId="{31F849BD-8952-452B-872F-BF6B8C7739CB}" srcOrd="0" destOrd="0" presId="urn:microsoft.com/office/officeart/2008/layout/HorizontalMultiLevelHierarchy"/>
    <dgm:cxn modelId="{479693FE-2474-4640-B647-90E3AF65BEC3}" type="presParOf" srcId="{FCB5E91B-2BD1-421C-A590-4C15F561DAD0}" destId="{C195835F-970C-4F86-B9E1-6A69915E4AEB}" srcOrd="3" destOrd="0" presId="urn:microsoft.com/office/officeart/2008/layout/HorizontalMultiLevelHierarchy"/>
    <dgm:cxn modelId="{933BC85C-6FAE-43BD-A887-0466B1A42C61}" type="presParOf" srcId="{C195835F-970C-4F86-B9E1-6A69915E4AEB}" destId="{2F732499-115A-4328-8A7B-133B8D403B00}" srcOrd="0" destOrd="0" presId="urn:microsoft.com/office/officeart/2008/layout/HorizontalMultiLevelHierarchy"/>
    <dgm:cxn modelId="{C0CFD6AB-C55C-48F1-91B5-B1EE230B7957}" type="presParOf" srcId="{C195835F-970C-4F86-B9E1-6A69915E4AEB}" destId="{B54C5499-23DF-4AC6-9555-64AA99FCB917}" srcOrd="1" destOrd="0" presId="urn:microsoft.com/office/officeart/2008/layout/HorizontalMultiLevelHierarchy"/>
    <dgm:cxn modelId="{A547134D-DA93-4198-98F9-DB5D19F64206}" type="presParOf" srcId="{FCB5E91B-2BD1-421C-A590-4C15F561DAD0}" destId="{D03C6ECF-409B-4DE8-BC91-F411E668D39B}" srcOrd="4" destOrd="0" presId="urn:microsoft.com/office/officeart/2008/layout/HorizontalMultiLevelHierarchy"/>
    <dgm:cxn modelId="{05546CBB-0BD1-429F-B930-2A53EDC64818}" type="presParOf" srcId="{D03C6ECF-409B-4DE8-BC91-F411E668D39B}" destId="{517BDAAF-77F0-4A8C-B370-34F28102F502}" srcOrd="0" destOrd="0" presId="urn:microsoft.com/office/officeart/2008/layout/HorizontalMultiLevelHierarchy"/>
    <dgm:cxn modelId="{DA2E11B6-707C-4D7C-AA46-147DF140265E}" type="presParOf" srcId="{FCB5E91B-2BD1-421C-A590-4C15F561DAD0}" destId="{A028996E-ADF5-4251-9FEA-CD71C3B340FB}" srcOrd="5" destOrd="0" presId="urn:microsoft.com/office/officeart/2008/layout/HorizontalMultiLevelHierarchy"/>
    <dgm:cxn modelId="{C778E15B-3B02-499B-9BEB-2D1539C6801D}" type="presParOf" srcId="{A028996E-ADF5-4251-9FEA-CD71C3B340FB}" destId="{E9F7205B-627E-4F80-A42A-CE59E25AA9A6}" srcOrd="0" destOrd="0" presId="urn:microsoft.com/office/officeart/2008/layout/HorizontalMultiLevelHierarchy"/>
    <dgm:cxn modelId="{3B29456C-0FC0-413B-BE8E-B495E7E4E474}" type="presParOf" srcId="{A028996E-ADF5-4251-9FEA-CD71C3B340FB}" destId="{BA514960-EA57-4BEC-9926-4B0D23C5A875}" srcOrd="1" destOrd="0" presId="urn:microsoft.com/office/officeart/2008/layout/HorizontalMultiLevelHierarchy"/>
    <dgm:cxn modelId="{FD94958A-B8B5-4F05-AE47-C6B85A6E3E74}" type="presParOf" srcId="{FCB5E91B-2BD1-421C-A590-4C15F561DAD0}" destId="{13715CAC-7DA0-498D-B1A9-107480EC5B39}" srcOrd="6" destOrd="0" presId="urn:microsoft.com/office/officeart/2008/layout/HorizontalMultiLevelHierarchy"/>
    <dgm:cxn modelId="{629CC3D5-69E7-418C-ADE5-33D00F64B5FA}" type="presParOf" srcId="{13715CAC-7DA0-498D-B1A9-107480EC5B39}" destId="{73F1616F-37C3-486C-B873-00EFD2FCAA19}" srcOrd="0" destOrd="0" presId="urn:microsoft.com/office/officeart/2008/layout/HorizontalMultiLevelHierarchy"/>
    <dgm:cxn modelId="{941787AA-69EF-4241-9E6E-25DD9BE22E10}" type="presParOf" srcId="{FCB5E91B-2BD1-421C-A590-4C15F561DAD0}" destId="{3C0CBBE7-33CB-4254-950A-276EF0B613A9}" srcOrd="7" destOrd="0" presId="urn:microsoft.com/office/officeart/2008/layout/HorizontalMultiLevelHierarchy"/>
    <dgm:cxn modelId="{7C4EA864-36B9-4DEF-827D-941336F126F8}" type="presParOf" srcId="{3C0CBBE7-33CB-4254-950A-276EF0B613A9}" destId="{606529B1-2EEB-431D-8963-1A86B57726A9}" srcOrd="0" destOrd="0" presId="urn:microsoft.com/office/officeart/2008/layout/HorizontalMultiLevelHierarchy"/>
    <dgm:cxn modelId="{412400AE-8445-494B-A819-E2E447871DB9}" type="presParOf" srcId="{3C0CBBE7-33CB-4254-950A-276EF0B613A9}" destId="{FA046629-C50E-4496-BA15-85E54CE43C83}" srcOrd="1" destOrd="0" presId="urn:microsoft.com/office/officeart/2008/layout/HorizontalMultiLevelHierarchy"/>
    <dgm:cxn modelId="{AFF5D49D-47BC-4752-B8E7-D7FB97CEBF58}" type="presParOf" srcId="{FCB5E91B-2BD1-421C-A590-4C15F561DAD0}" destId="{5D3BBFEA-ED64-43BF-818F-49838241A1EA}" srcOrd="8" destOrd="0" presId="urn:microsoft.com/office/officeart/2008/layout/HorizontalMultiLevelHierarchy"/>
    <dgm:cxn modelId="{497BC155-A15C-4BBD-A1B8-8FF0F7732D36}" type="presParOf" srcId="{5D3BBFEA-ED64-43BF-818F-49838241A1EA}" destId="{146FD572-48E4-4660-85A8-9DA67A178EEE}" srcOrd="0" destOrd="0" presId="urn:microsoft.com/office/officeart/2008/layout/HorizontalMultiLevelHierarchy"/>
    <dgm:cxn modelId="{E13769CE-C7E7-4822-94A4-AD54B01061F0}" type="presParOf" srcId="{FCB5E91B-2BD1-421C-A590-4C15F561DAD0}" destId="{D3E8CF9D-803C-4CF3-BF03-43F86E7DB555}" srcOrd="9" destOrd="0" presId="urn:microsoft.com/office/officeart/2008/layout/HorizontalMultiLevelHierarchy"/>
    <dgm:cxn modelId="{27ECF4B9-7622-43AA-AAAB-1439F6FC8AA2}" type="presParOf" srcId="{D3E8CF9D-803C-4CF3-BF03-43F86E7DB555}" destId="{9D6D4F22-5BB0-4F4B-AB58-8A7ADBF892A6}" srcOrd="0" destOrd="0" presId="urn:microsoft.com/office/officeart/2008/layout/HorizontalMultiLevelHierarchy"/>
    <dgm:cxn modelId="{98EEA213-3763-4A82-8A01-B12B117002F2}" type="presParOf" srcId="{D3E8CF9D-803C-4CF3-BF03-43F86E7DB555}" destId="{274AE01D-37B6-4CBC-BD30-FF1094CDDF04}" srcOrd="1" destOrd="0" presId="urn:microsoft.com/office/officeart/2008/layout/HorizontalMultiLevelHierarchy"/>
    <dgm:cxn modelId="{DA91E265-07CB-43A6-9CA3-0A89029A8BCE}" type="presParOf" srcId="{FCB5E91B-2BD1-421C-A590-4C15F561DAD0}" destId="{EFC2E78B-C0A0-4F4F-A0F7-EF09BD22836A}" srcOrd="10" destOrd="0" presId="urn:microsoft.com/office/officeart/2008/layout/HorizontalMultiLevelHierarchy"/>
    <dgm:cxn modelId="{44D639CE-BD0A-423F-AF77-6F2052D73027}" type="presParOf" srcId="{EFC2E78B-C0A0-4F4F-A0F7-EF09BD22836A}" destId="{DB9D7778-C661-4F44-8CA4-A3295DE46863}" srcOrd="0" destOrd="0" presId="urn:microsoft.com/office/officeart/2008/layout/HorizontalMultiLevelHierarchy"/>
    <dgm:cxn modelId="{5D06FF4B-419D-4E34-AAD8-AF96A9D29820}" type="presParOf" srcId="{FCB5E91B-2BD1-421C-A590-4C15F561DAD0}" destId="{02D9F8E5-B7B6-43B1-8BAF-FD96CB9F68FB}" srcOrd="11" destOrd="0" presId="urn:microsoft.com/office/officeart/2008/layout/HorizontalMultiLevelHierarchy"/>
    <dgm:cxn modelId="{C862204B-CB0B-4A9B-B0F2-E16B38898322}" type="presParOf" srcId="{02D9F8E5-B7B6-43B1-8BAF-FD96CB9F68FB}" destId="{F79FA69F-3B74-4090-B750-028B81D2CCF0}" srcOrd="0" destOrd="0" presId="urn:microsoft.com/office/officeart/2008/layout/HorizontalMultiLevelHierarchy"/>
    <dgm:cxn modelId="{B0719BAB-E6AD-4C35-8AA3-E3BB74FD3825}" type="presParOf" srcId="{02D9F8E5-B7B6-43B1-8BAF-FD96CB9F68FB}" destId="{A0C36E68-CFF3-4A2F-A339-8946EA062832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FC2E78B-C0A0-4F4F-A0F7-EF09BD22836A}">
      <dsp:nvSpPr>
        <dsp:cNvPr id="0" name=""/>
        <dsp:cNvSpPr/>
      </dsp:nvSpPr>
      <dsp:spPr>
        <a:xfrm>
          <a:off x="2422438" y="2196244"/>
          <a:ext cx="397243" cy="189235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621" y="0"/>
              </a:lnTo>
              <a:lnTo>
                <a:pt x="198621" y="1892356"/>
              </a:lnTo>
              <a:lnTo>
                <a:pt x="397243" y="1892356"/>
              </a:lnTo>
            </a:path>
          </a:pathLst>
        </a:custGeom>
        <a:noFill/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200" kern="1200">
            <a:latin typeface="+mn-lt"/>
          </a:endParaRPr>
        </a:p>
      </dsp:txBody>
      <dsp:txXfrm>
        <a:off x="2572720" y="3094082"/>
        <a:ext cx="96680" cy="96680"/>
      </dsp:txXfrm>
    </dsp:sp>
    <dsp:sp modelId="{5D3BBFEA-ED64-43BF-818F-49838241A1EA}">
      <dsp:nvSpPr>
        <dsp:cNvPr id="0" name=""/>
        <dsp:cNvSpPr/>
      </dsp:nvSpPr>
      <dsp:spPr>
        <a:xfrm>
          <a:off x="2422438" y="2196244"/>
          <a:ext cx="397243" cy="11354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621" y="0"/>
              </a:lnTo>
              <a:lnTo>
                <a:pt x="198621" y="1135414"/>
              </a:lnTo>
              <a:lnTo>
                <a:pt x="397243" y="1135414"/>
              </a:lnTo>
            </a:path>
          </a:pathLst>
        </a:custGeom>
        <a:noFill/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200" kern="1200">
            <a:latin typeface="+mn-lt"/>
          </a:endParaRPr>
        </a:p>
      </dsp:txBody>
      <dsp:txXfrm>
        <a:off x="2590987" y="2733878"/>
        <a:ext cx="60144" cy="60144"/>
      </dsp:txXfrm>
    </dsp:sp>
    <dsp:sp modelId="{13715CAC-7DA0-498D-B1A9-107480EC5B39}">
      <dsp:nvSpPr>
        <dsp:cNvPr id="0" name=""/>
        <dsp:cNvSpPr/>
      </dsp:nvSpPr>
      <dsp:spPr>
        <a:xfrm>
          <a:off x="2422438" y="2196244"/>
          <a:ext cx="397243" cy="37847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198621" y="0"/>
              </a:lnTo>
              <a:lnTo>
                <a:pt x="198621" y="378471"/>
              </a:lnTo>
              <a:lnTo>
                <a:pt x="397243" y="378471"/>
              </a:lnTo>
            </a:path>
          </a:pathLst>
        </a:custGeom>
        <a:noFill/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200" kern="1200">
            <a:latin typeface="+mn-lt"/>
          </a:endParaRPr>
        </a:p>
      </dsp:txBody>
      <dsp:txXfrm>
        <a:off x="2607343" y="2371762"/>
        <a:ext cx="27433" cy="27433"/>
      </dsp:txXfrm>
    </dsp:sp>
    <dsp:sp modelId="{D03C6ECF-409B-4DE8-BC91-F411E668D39B}">
      <dsp:nvSpPr>
        <dsp:cNvPr id="0" name=""/>
        <dsp:cNvSpPr/>
      </dsp:nvSpPr>
      <dsp:spPr>
        <a:xfrm>
          <a:off x="2422438" y="1817772"/>
          <a:ext cx="397243" cy="378471"/>
        </a:xfrm>
        <a:custGeom>
          <a:avLst/>
          <a:gdLst/>
          <a:ahLst/>
          <a:cxnLst/>
          <a:rect l="0" t="0" r="0" b="0"/>
          <a:pathLst>
            <a:path>
              <a:moveTo>
                <a:pt x="0" y="378471"/>
              </a:moveTo>
              <a:lnTo>
                <a:pt x="198621" y="378471"/>
              </a:lnTo>
              <a:lnTo>
                <a:pt x="198621" y="0"/>
              </a:lnTo>
              <a:lnTo>
                <a:pt x="397243" y="0"/>
              </a:lnTo>
            </a:path>
          </a:pathLst>
        </a:custGeom>
        <a:noFill/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200" kern="1200">
            <a:latin typeface="+mn-lt"/>
          </a:endParaRPr>
        </a:p>
      </dsp:txBody>
      <dsp:txXfrm>
        <a:off x="2607343" y="1993291"/>
        <a:ext cx="27433" cy="27433"/>
      </dsp:txXfrm>
    </dsp:sp>
    <dsp:sp modelId="{127F3F81-E659-4B0E-9787-AE2ED3006E45}">
      <dsp:nvSpPr>
        <dsp:cNvPr id="0" name=""/>
        <dsp:cNvSpPr/>
      </dsp:nvSpPr>
      <dsp:spPr>
        <a:xfrm>
          <a:off x="2422438" y="1060829"/>
          <a:ext cx="397243" cy="1135414"/>
        </a:xfrm>
        <a:custGeom>
          <a:avLst/>
          <a:gdLst/>
          <a:ahLst/>
          <a:cxnLst/>
          <a:rect l="0" t="0" r="0" b="0"/>
          <a:pathLst>
            <a:path>
              <a:moveTo>
                <a:pt x="0" y="1135414"/>
              </a:moveTo>
              <a:lnTo>
                <a:pt x="198621" y="1135414"/>
              </a:lnTo>
              <a:lnTo>
                <a:pt x="198621" y="0"/>
              </a:lnTo>
              <a:lnTo>
                <a:pt x="397243" y="0"/>
              </a:lnTo>
            </a:path>
          </a:pathLst>
        </a:custGeom>
        <a:noFill/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200" kern="1200">
            <a:latin typeface="+mn-lt"/>
          </a:endParaRPr>
        </a:p>
      </dsp:txBody>
      <dsp:txXfrm>
        <a:off x="2590987" y="1598464"/>
        <a:ext cx="60144" cy="60144"/>
      </dsp:txXfrm>
    </dsp:sp>
    <dsp:sp modelId="{C04E2132-603A-4FD3-9942-F319BB7A382B}">
      <dsp:nvSpPr>
        <dsp:cNvPr id="0" name=""/>
        <dsp:cNvSpPr/>
      </dsp:nvSpPr>
      <dsp:spPr>
        <a:xfrm>
          <a:off x="2422438" y="303887"/>
          <a:ext cx="397243" cy="1892356"/>
        </a:xfrm>
        <a:custGeom>
          <a:avLst/>
          <a:gdLst/>
          <a:ahLst/>
          <a:cxnLst/>
          <a:rect l="0" t="0" r="0" b="0"/>
          <a:pathLst>
            <a:path>
              <a:moveTo>
                <a:pt x="0" y="1892356"/>
              </a:moveTo>
              <a:lnTo>
                <a:pt x="198621" y="1892356"/>
              </a:lnTo>
              <a:lnTo>
                <a:pt x="198621" y="0"/>
              </a:lnTo>
              <a:lnTo>
                <a:pt x="397243" y="0"/>
              </a:lnTo>
            </a:path>
          </a:pathLst>
        </a:custGeom>
        <a:noFill/>
        <a:ln w="22225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CR" sz="1200" kern="1200">
            <a:latin typeface="+mn-lt"/>
          </a:endParaRPr>
        </a:p>
      </dsp:txBody>
      <dsp:txXfrm>
        <a:off x="2572720" y="1201725"/>
        <a:ext cx="96680" cy="96680"/>
      </dsp:txXfrm>
    </dsp:sp>
    <dsp:sp modelId="{9AAA0546-0024-41B8-B6D7-A7537D931ED4}">
      <dsp:nvSpPr>
        <dsp:cNvPr id="0" name=""/>
        <dsp:cNvSpPr/>
      </dsp:nvSpPr>
      <dsp:spPr>
        <a:xfrm rot="16200000">
          <a:off x="526097" y="1893466"/>
          <a:ext cx="3187127" cy="60555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  <a:cs typeface="Times New Roman" pitchFamily="18" charset="0"/>
            </a:rPr>
            <a:t>THE VICTIMS</a:t>
          </a:r>
          <a:endParaRPr lang="en-GB" sz="2000" b="1" kern="1200" noProof="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+mn-lt"/>
            <a:cs typeface="Times New Roman" pitchFamily="18" charset="0"/>
          </a:endParaRPr>
        </a:p>
      </dsp:txBody>
      <dsp:txXfrm>
        <a:off x="526097" y="1893466"/>
        <a:ext cx="3187127" cy="605554"/>
      </dsp:txXfrm>
    </dsp:sp>
    <dsp:sp modelId="{FB44D2AC-1934-48BF-879F-47A565595C0D}">
      <dsp:nvSpPr>
        <dsp:cNvPr id="0" name=""/>
        <dsp:cNvSpPr/>
      </dsp:nvSpPr>
      <dsp:spPr>
        <a:xfrm>
          <a:off x="2819682" y="1109"/>
          <a:ext cx="3068289" cy="6055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>
              <a:latin typeface="+mn-lt"/>
              <a:cs typeface="Times New Roman" pitchFamily="18" charset="0"/>
            </a:rPr>
            <a:t>Of productive and reproductive age. </a:t>
          </a:r>
          <a:endParaRPr lang="en-GB" sz="1200" kern="1200" noProof="0" dirty="0">
            <a:latin typeface="+mn-lt"/>
            <a:cs typeface="Times New Roman" pitchFamily="18" charset="0"/>
          </a:endParaRPr>
        </a:p>
      </dsp:txBody>
      <dsp:txXfrm>
        <a:off x="2819682" y="1109"/>
        <a:ext cx="3068289" cy="605554"/>
      </dsp:txXfrm>
    </dsp:sp>
    <dsp:sp modelId="{2F732499-115A-4328-8A7B-133B8D403B00}">
      <dsp:nvSpPr>
        <dsp:cNvPr id="0" name=""/>
        <dsp:cNvSpPr/>
      </dsp:nvSpPr>
      <dsp:spPr>
        <a:xfrm>
          <a:off x="2819682" y="758052"/>
          <a:ext cx="3068289" cy="6055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>
              <a:latin typeface="+mn-lt"/>
              <a:cs typeface="Times New Roman" pitchFamily="18" charset="0"/>
            </a:rPr>
            <a:t>Have been excluded from the education system and have limited education.</a:t>
          </a:r>
          <a:endParaRPr lang="en-GB" sz="1200" kern="1200" noProof="0" dirty="0">
            <a:latin typeface="+mn-lt"/>
            <a:cs typeface="Times New Roman" pitchFamily="18" charset="0"/>
          </a:endParaRPr>
        </a:p>
      </dsp:txBody>
      <dsp:txXfrm>
        <a:off x="2819682" y="758052"/>
        <a:ext cx="3068289" cy="605554"/>
      </dsp:txXfrm>
    </dsp:sp>
    <dsp:sp modelId="{E9F7205B-627E-4F80-A42A-CE59E25AA9A6}">
      <dsp:nvSpPr>
        <dsp:cNvPr id="0" name=""/>
        <dsp:cNvSpPr/>
      </dsp:nvSpPr>
      <dsp:spPr>
        <a:xfrm>
          <a:off x="2819682" y="1514995"/>
          <a:ext cx="3068289" cy="6055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>
              <a:latin typeface="+mn-lt"/>
              <a:cs typeface="Times New Roman" pitchFamily="18" charset="0"/>
            </a:rPr>
            <a:t>Have informal employment or low-paid jobs as employment options. </a:t>
          </a:r>
          <a:endParaRPr lang="en-GB" sz="1200" kern="1200" noProof="0" dirty="0">
            <a:latin typeface="+mn-lt"/>
            <a:cs typeface="Times New Roman" pitchFamily="18" charset="0"/>
          </a:endParaRPr>
        </a:p>
      </dsp:txBody>
      <dsp:txXfrm>
        <a:off x="2819682" y="1514995"/>
        <a:ext cx="3068289" cy="605554"/>
      </dsp:txXfrm>
    </dsp:sp>
    <dsp:sp modelId="{606529B1-2EEB-431D-8963-1A86B57726A9}">
      <dsp:nvSpPr>
        <dsp:cNvPr id="0" name=""/>
        <dsp:cNvSpPr/>
      </dsp:nvSpPr>
      <dsp:spPr>
        <a:xfrm>
          <a:off x="2819682" y="2271938"/>
          <a:ext cx="3068289" cy="6055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>
              <a:latin typeface="+mn-lt"/>
              <a:cs typeface="Times New Roman" pitchFamily="18" charset="0"/>
            </a:rPr>
            <a:t>Live in areas characterized by extreme poverty and social exclusion. </a:t>
          </a:r>
          <a:endParaRPr lang="en-GB" sz="1200" kern="1200" noProof="0" dirty="0">
            <a:latin typeface="+mn-lt"/>
            <a:cs typeface="Times New Roman" pitchFamily="18" charset="0"/>
          </a:endParaRPr>
        </a:p>
      </dsp:txBody>
      <dsp:txXfrm>
        <a:off x="2819682" y="2271938"/>
        <a:ext cx="3068289" cy="605554"/>
      </dsp:txXfrm>
    </dsp:sp>
    <dsp:sp modelId="{9D6D4F22-5BB0-4F4B-AB58-8A7ADBF892A6}">
      <dsp:nvSpPr>
        <dsp:cNvPr id="0" name=""/>
        <dsp:cNvSpPr/>
      </dsp:nvSpPr>
      <dsp:spPr>
        <a:xfrm>
          <a:off x="2819682" y="3028881"/>
          <a:ext cx="3068289" cy="6055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>
              <a:latin typeface="+mn-lt"/>
              <a:cs typeface="Times New Roman" pitchFamily="18" charset="0"/>
            </a:rPr>
            <a:t>Have looked for a better paid job. </a:t>
          </a:r>
          <a:endParaRPr lang="en-GB" sz="1200" kern="1200" noProof="0" dirty="0">
            <a:latin typeface="+mn-lt"/>
            <a:cs typeface="Times New Roman" pitchFamily="18" charset="0"/>
          </a:endParaRPr>
        </a:p>
      </dsp:txBody>
      <dsp:txXfrm>
        <a:off x="2819682" y="3028881"/>
        <a:ext cx="3068289" cy="605554"/>
      </dsp:txXfrm>
    </dsp:sp>
    <dsp:sp modelId="{F79FA69F-3B74-4090-B750-028B81D2CCF0}">
      <dsp:nvSpPr>
        <dsp:cNvPr id="0" name=""/>
        <dsp:cNvSpPr/>
      </dsp:nvSpPr>
      <dsp:spPr>
        <a:xfrm>
          <a:off x="2819682" y="3785823"/>
          <a:ext cx="3068289" cy="60555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50800" dist="12700" dir="5280000" rotWithShape="0">
            <a:srgbClr val="000000">
              <a:alpha val="40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200" kern="1200" noProof="0" dirty="0" smtClean="0">
              <a:latin typeface="+mn-lt"/>
              <a:cs typeface="Times New Roman" pitchFamily="18" charset="0"/>
            </a:rPr>
            <a:t>Continuously wish to improve their own and their families’ living conditions.</a:t>
          </a:r>
        </a:p>
      </dsp:txBody>
      <dsp:txXfrm>
        <a:off x="2819682" y="3785823"/>
        <a:ext cx="3068289" cy="6055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93DAC85A-21CA-498F-9742-DF96F5120F5C}" type="datetimeFigureOut">
              <a:rPr lang="en-US" altLang="es-CR"/>
              <a:pPr>
                <a:defRPr/>
              </a:pPr>
              <a:t>6/27/2014</a:t>
            </a:fld>
            <a:endParaRPr lang="en-US" altLang="es-C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cs typeface="Arial" pitchFamily="34" charset="0"/>
              </a:defRPr>
            </a:lvl1pPr>
          </a:lstStyle>
          <a:p>
            <a:pPr>
              <a:defRPr/>
            </a:pPr>
            <a:fld id="{50633990-5EDD-4B34-96AB-690EFE4C0067}" type="slidenum">
              <a:rPr lang="en-US" altLang="es-CR"/>
              <a:pPr>
                <a:defRPr/>
              </a:pPr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25123340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CR" altLang="es-CR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EBA1951-7DBF-4CC4-94BE-4BC78E288BCB}" type="slidenum">
              <a:rPr lang="en-US" altLang="es-CR">
                <a:cs typeface="Arial" charset="0"/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s-CR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7356EC-CAED-435B-B8A0-6094BD328B66}" type="datetimeFigureOut">
              <a:rPr lang="en-US" altLang="es-CR"/>
              <a:pPr>
                <a:defRPr/>
              </a:pPr>
              <a:t>6/27/2014</a:t>
            </a:fld>
            <a:endParaRPr lang="en-US" altLang="es-C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E85B8EF-26C4-4DFA-8C6C-A31D0B5E8692}" type="slidenum">
              <a:rPr lang="en-US" altLang="es-CR"/>
              <a:pPr>
                <a:defRPr/>
              </a:pPr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2828247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7957F-844A-437B-93FA-897D7E2AA624}" type="datetimeFigureOut">
              <a:rPr lang="en-US" altLang="es-CR"/>
              <a:pPr>
                <a:defRPr/>
              </a:pPr>
              <a:t>6/27/2014</a:t>
            </a:fld>
            <a:endParaRPr lang="en-US" alt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A50B3-8950-4075-8204-FFC8813C4F18}" type="slidenum">
              <a:rPr lang="en-US" altLang="es-CR"/>
              <a:pPr>
                <a:defRPr/>
              </a:pPr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26996708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7C0656-E955-43A7-B9E4-1A01C4FB485E}" type="datetimeFigureOut">
              <a:rPr lang="en-US" altLang="es-CR"/>
              <a:pPr>
                <a:defRPr/>
              </a:pPr>
              <a:t>6/27/2014</a:t>
            </a:fld>
            <a:endParaRPr lang="en-US" alt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6FB0C3-4538-4B06-86CA-DE1049FFE20A}" type="slidenum">
              <a:rPr lang="en-US" altLang="es-CR"/>
              <a:pPr>
                <a:defRPr/>
              </a:pPr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3246580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9948D-E80B-408C-93B1-DBC2271FAD70}" type="datetimeFigureOut">
              <a:rPr lang="en-US" altLang="es-CR"/>
              <a:pPr>
                <a:defRPr/>
              </a:pPr>
              <a:t>6/27/2014</a:t>
            </a:fld>
            <a:endParaRPr lang="en-US" alt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CF3B07-68DE-4A92-803C-9C5FFC425E13}" type="slidenum">
              <a:rPr lang="en-US" altLang="es-CR"/>
              <a:pPr>
                <a:defRPr/>
              </a:pPr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2138755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87F50FE-7A2F-4191-9EC8-8861E4B86546}" type="datetimeFigureOut">
              <a:rPr lang="en-US" altLang="es-CR"/>
              <a:pPr>
                <a:defRPr/>
              </a:pPr>
              <a:t>6/27/2014</a:t>
            </a:fld>
            <a:endParaRPr lang="en-US" altLang="es-CR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10A2DDB-5BFA-493B-B199-2047CC021FDF}" type="slidenum">
              <a:rPr lang="en-US" altLang="es-CR"/>
              <a:pPr>
                <a:defRPr/>
              </a:pPr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403385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7DD8B-F1E7-4A6F-9F14-4DDF38D76926}" type="datetimeFigureOut">
              <a:rPr lang="en-US" altLang="es-CR"/>
              <a:pPr>
                <a:defRPr/>
              </a:pPr>
              <a:t>6/27/2014</a:t>
            </a:fld>
            <a:endParaRPr lang="en-US" altLang="es-C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081E01-7A90-4F70-A4D4-56B54C009892}" type="slidenum">
              <a:rPr lang="en-US" altLang="es-CR"/>
              <a:pPr>
                <a:defRPr/>
              </a:pPr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1592359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E7BCA0D-5778-4B41-B253-E3A080A9EFE4}" type="datetimeFigureOut">
              <a:rPr lang="en-US" altLang="es-CR"/>
              <a:pPr>
                <a:defRPr/>
              </a:pPr>
              <a:t>6/27/2014</a:t>
            </a:fld>
            <a:endParaRPr lang="en-US" altLang="es-CR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F88A1BD-C985-4D9E-934C-2DA2632F42D3}" type="slidenum">
              <a:rPr lang="en-US" altLang="es-CR"/>
              <a:pPr>
                <a:defRPr/>
              </a:pPr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755104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4A6389-D4EF-4BF4-93E0-8114C6CDB44E}" type="datetimeFigureOut">
              <a:rPr lang="en-US" altLang="es-CR"/>
              <a:pPr>
                <a:defRPr/>
              </a:pPr>
              <a:t>6/27/2014</a:t>
            </a:fld>
            <a:endParaRPr lang="en-US" altLang="es-C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7261CD-31D9-44B7-91A8-02DF5D502622}" type="slidenum">
              <a:rPr lang="en-US" altLang="es-CR"/>
              <a:pPr>
                <a:defRPr/>
              </a:pPr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4045680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27629-61F2-40D2-8BD1-7F15B1D8E9CA}" type="datetimeFigureOut">
              <a:rPr lang="en-US" altLang="es-CR"/>
              <a:pPr>
                <a:defRPr/>
              </a:pPr>
              <a:t>6/27/2014</a:t>
            </a:fld>
            <a:endParaRPr lang="en-US" altLang="es-C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DC346-5354-4271-BBCB-45F8DED334CD}" type="slidenum">
              <a:rPr lang="en-US" altLang="es-CR"/>
              <a:pPr>
                <a:defRPr/>
              </a:pPr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3423354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59CA35E-F031-4C62-ADA5-CDAC7D34A2BB}" type="datetimeFigureOut">
              <a:rPr lang="en-US" altLang="es-CR"/>
              <a:pPr>
                <a:defRPr/>
              </a:pPr>
              <a:t>6/27/2014</a:t>
            </a:fld>
            <a:endParaRPr lang="en-US" altLang="es-CR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BAD1C03-86A4-4281-A13E-08FA9C43EBC0}" type="slidenum">
              <a:rPr lang="en-US" altLang="es-CR"/>
              <a:pPr>
                <a:defRPr/>
              </a:pPr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31725543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6497C-CA27-401C-99E9-C332A42097E7}" type="datetimeFigureOut">
              <a:rPr lang="en-US" altLang="es-CR"/>
              <a:pPr>
                <a:defRPr/>
              </a:pPr>
              <a:t>6/27/2014</a:t>
            </a:fld>
            <a:endParaRPr lang="en-US" altLang="es-C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5E46FA-ADAC-48D7-B7C6-1B89462B7C64}" type="slidenum">
              <a:rPr lang="en-US" altLang="es-CR"/>
              <a:pPr>
                <a:defRPr/>
              </a:pPr>
              <a:t>‹#›</a:t>
            </a:fld>
            <a:endParaRPr lang="en-US" altLang="es-CR"/>
          </a:p>
        </p:txBody>
      </p:sp>
    </p:spTree>
    <p:extLst>
      <p:ext uri="{BB962C8B-B14F-4D97-AF65-F5344CB8AC3E}">
        <p14:creationId xmlns:p14="http://schemas.microsoft.com/office/powerpoint/2010/main" val="216097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s-CR" smtClean="0"/>
              <a:t>Click to edit Master text styles</a:t>
            </a:r>
          </a:p>
          <a:p>
            <a:pPr lvl="1"/>
            <a:r>
              <a:rPr lang="en-US" altLang="es-CR" smtClean="0"/>
              <a:t>Second level</a:t>
            </a:r>
          </a:p>
          <a:p>
            <a:pPr lvl="2"/>
            <a:r>
              <a:rPr lang="en-US" altLang="es-CR" smtClean="0"/>
              <a:t>Third level</a:t>
            </a:r>
          </a:p>
          <a:p>
            <a:pPr lvl="3"/>
            <a:r>
              <a:rPr lang="en-US" altLang="es-CR" smtClean="0"/>
              <a:t>Fourth level</a:t>
            </a:r>
          </a:p>
          <a:p>
            <a:pPr lvl="4"/>
            <a:r>
              <a:rPr lang="en-US" altLang="es-C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1" smtClean="0">
                <a:solidFill>
                  <a:srgbClr val="52546A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34D70915-3806-4DC6-8C38-D82A6BAEC15D}" type="datetimeFigureOut">
              <a:rPr lang="en-US" altLang="es-CR"/>
              <a:pPr>
                <a:defRPr/>
              </a:pPr>
              <a:t>6/27/2014</a:t>
            </a:fld>
            <a:endParaRPr lang="en-US" alt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Calibri" pitchFamily="34" charset="0"/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2400" smtClean="0">
                <a:solidFill>
                  <a:srgbClr val="262626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AAD9840F-B47E-47E9-BC04-0303059D2948}" type="slidenum">
              <a:rPr lang="en-US" altLang="es-CR"/>
              <a:pPr>
                <a:defRPr/>
              </a:pPr>
              <a:t>‹#›</a:t>
            </a:fld>
            <a:endParaRPr lang="en-US" altLang="es-CR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52" r:id="rId1"/>
    <p:sldLayoutId id="2147484345" r:id="rId2"/>
    <p:sldLayoutId id="2147484353" r:id="rId3"/>
    <p:sldLayoutId id="2147484346" r:id="rId4"/>
    <p:sldLayoutId id="2147484354" r:id="rId5"/>
    <p:sldLayoutId id="2147484347" r:id="rId6"/>
    <p:sldLayoutId id="2147484348" r:id="rId7"/>
    <p:sldLayoutId id="2147484355" r:id="rId8"/>
    <p:sldLayoutId id="2147484349" r:id="rId9"/>
    <p:sldLayoutId id="2147484350" r:id="rId10"/>
    <p:sldLayoutId id="214748435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Calibri" pitchFamily="34" charset="0"/>
          <a:ea typeface="MS PGothic" pitchFamily="34" charset="-128"/>
          <a:cs typeface="ＭＳ Ｐゴシック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MS PGothic" pitchFamily="34" charset="-128"/>
          <a:cs typeface="ＭＳ Ｐゴシック" charset="0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MS PGothic" pitchFamily="34" charset="-128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file:///P:\Project%20development%20and%20implementation\IOM%20-%20CARIBBEAN\MRF%20WASHINGTON\CT%20modules%20(PRM)%202003-2004\EXAMPLES%20from%20info%20campaigns\Colombia\AFICHE-LOGO.gif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27088" y="633413"/>
            <a:ext cx="7429500" cy="2074862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RESEARCH ON TRAFFICKING IN PERSONS FOR THE PURPOSE OF LABOUR EXPLOITATION IN CENTRAL AMERICA </a:t>
            </a:r>
            <a:br>
              <a:rPr lang="en-GB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en-GB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en-GB" altLang="es-CR" sz="28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Regional Summary</a:t>
            </a:r>
          </a:p>
        </p:txBody>
      </p:sp>
      <p:grpSp>
        <p:nvGrpSpPr>
          <p:cNvPr id="6147" name="Group 1"/>
          <p:cNvGrpSpPr>
            <a:grpSpLocks/>
          </p:cNvGrpSpPr>
          <p:nvPr/>
        </p:nvGrpSpPr>
        <p:grpSpPr bwMode="auto">
          <a:xfrm>
            <a:off x="-6350" y="3357563"/>
            <a:ext cx="9150350" cy="1644650"/>
            <a:chOff x="1" y="5023568"/>
            <a:chExt cx="9186517" cy="1645792"/>
          </a:xfrm>
        </p:grpSpPr>
        <p:pic>
          <p:nvPicPr>
            <p:cNvPr id="6153" name="Picture 9" descr="M:\ERIKA ROJAS CALDERON\OIM 2013\IMAGENES TRABAJO\imagenes TRATA\vigilancia.jpg"/>
            <p:cNvPicPr>
              <a:picLocks noChangeAspect="1" noChangeArrowheads="1"/>
            </p:cNvPicPr>
            <p:nvPr/>
          </p:nvPicPr>
          <p:blipFill>
            <a:blip r:embed="rId3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4255" y="5041536"/>
              <a:ext cx="1752263" cy="1597016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6150" name="Picture 6" descr="M:\ERIKA ROJAS CALDERON\OIM 2013\IMAGENES TRABAJO\imagenes TRATA\pesca.jpg"/>
            <p:cNvPicPr>
              <a:picLocks noChangeAspect="1" noChangeArrowheads="1"/>
            </p:cNvPicPr>
            <p:nvPr/>
          </p:nvPicPr>
          <p:blipFill>
            <a:blip r:embed="rId4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5041429"/>
              <a:ext cx="2306842" cy="161498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6152" name="Picture 8" descr="M:\ERIKA ROJAS CALDERON\OIM 2013\IMAGENES TRABAJO\imagenes TRATA\fabrica.jpg"/>
            <p:cNvPicPr>
              <a:picLocks noChangeAspect="1" noChangeArrowheads="1"/>
            </p:cNvPicPr>
            <p:nvPr/>
          </p:nvPicPr>
          <p:blipFill>
            <a:blip r:embed="rId5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7383" y="5023568"/>
              <a:ext cx="2258953" cy="161498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6149" name="Picture 5" descr="M:\ERIKA ROJAS CALDERON\OIM 2013\IMAGENES TRABAJO\imagenes TRATA\chica.jpg"/>
            <p:cNvPicPr>
              <a:picLocks noChangeAspect="1" noChangeArrowheads="1"/>
            </p:cNvPicPr>
            <p:nvPr/>
          </p:nvPicPr>
          <p:blipFill>
            <a:blip r:embed="rId6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5054376"/>
              <a:ext cx="1326272" cy="161498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6151" name="Picture 7" descr="M:\ERIKA ROJAS CALDERON\OIM 2013\IMAGENES TRABAJO\imagenes TRATA\siembras.jpg"/>
            <p:cNvPicPr>
              <a:picLocks noChangeAspect="1" noChangeArrowheads="1"/>
            </p:cNvPicPr>
            <p:nvPr/>
          </p:nvPicPr>
          <p:blipFill>
            <a:blip r:embed="rId7" cstate="email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8567" y="5026016"/>
              <a:ext cx="2061527" cy="1610553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</p:grpSp>
      <p:pic>
        <p:nvPicPr>
          <p:cNvPr id="6148" name="Imagen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340100" y="5300663"/>
            <a:ext cx="2455863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950" y="404813"/>
            <a:ext cx="8280400" cy="701675"/>
          </a:xfrm>
        </p:spPr>
        <p:txBody>
          <a:bodyPr>
            <a:noAutofit/>
          </a:bodyPr>
          <a:lstStyle/>
          <a:p>
            <a:pPr algn="r" eaLnBrk="1" hangingPunct="1">
              <a:defRPr/>
            </a:pPr>
            <a:r>
              <a:rPr lang="en-GB" altLang="es-CR" sz="30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COUNTRIES INCLUDED IN THE RESEARCH</a:t>
            </a:r>
          </a:p>
        </p:txBody>
      </p:sp>
      <p:grpSp>
        <p:nvGrpSpPr>
          <p:cNvPr id="7171" name="Group 4"/>
          <p:cNvGrpSpPr>
            <a:grpSpLocks/>
          </p:cNvGrpSpPr>
          <p:nvPr/>
        </p:nvGrpSpPr>
        <p:grpSpPr bwMode="auto">
          <a:xfrm>
            <a:off x="287338" y="1700213"/>
            <a:ext cx="4572000" cy="3802062"/>
            <a:chOff x="4283968" y="2003648"/>
            <a:chExt cx="4572000" cy="3801616"/>
          </a:xfrm>
        </p:grpSpPr>
        <p:pic>
          <p:nvPicPr>
            <p:cNvPr id="10244" name="Picture 4" descr="C:\Users\erojasc\Desktop\mapa_centroamerica_pais_por_pais.png_480_480_0_64000_0_1_0.pn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4283968" y="2003648"/>
              <a:ext cx="4572000" cy="3657171"/>
            </a:xfrm>
            <a:prstGeom prst="rect">
              <a:avLst/>
            </a:prstGeom>
            <a:noFill/>
            <a:ln>
              <a:noFill/>
            </a:ln>
            <a:effectLst>
              <a:outerShdw blurRad="292100" dist="139700" dir="2700000" algn="tl" rotWithShape="0">
                <a:srgbClr val="333333">
                  <a:alpha val="64998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174" name="TextBox 3"/>
            <p:cNvSpPr txBox="1">
              <a:spLocks noChangeArrowheads="1"/>
            </p:cNvSpPr>
            <p:nvPr/>
          </p:nvSpPr>
          <p:spPr bwMode="auto">
            <a:xfrm>
              <a:off x="4283968" y="5430416"/>
              <a:ext cx="4572000" cy="3748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lr>
                  <a:schemeClr val="accent1"/>
                </a:buClr>
                <a:buFont typeface="Arial" charset="0"/>
                <a:buChar char="•"/>
                <a:defRPr sz="2400">
                  <a:solidFill>
                    <a:schemeClr val="tx2"/>
                  </a:solidFill>
                  <a:latin typeface="Calibri" pitchFamily="34" charset="0"/>
                  <a:ea typeface="MS PGothic" pitchFamily="34" charset="-128"/>
                </a:defRPr>
              </a:lvl1pPr>
              <a:lvl2pPr marL="742950" indent="-285750" eaLnBrk="0" hangingPunct="0">
                <a:spcBef>
                  <a:spcPct val="20000"/>
                </a:spcBef>
                <a:buClr>
                  <a:schemeClr val="accent1"/>
                </a:buClr>
                <a:buFont typeface="Arial" charset="0"/>
                <a:buChar char="•"/>
                <a:defRPr sz="2200">
                  <a:solidFill>
                    <a:schemeClr val="tx2"/>
                  </a:solidFill>
                  <a:latin typeface="Calibri" pitchFamily="34" charset="0"/>
                  <a:ea typeface="MS PGothic" pitchFamily="34" charset="-128"/>
                </a:defRPr>
              </a:lvl2pPr>
              <a:lvl3pPr marL="11430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Arial" charset="0"/>
                <a:buChar char="•"/>
                <a:defRPr sz="2000">
                  <a:solidFill>
                    <a:schemeClr val="tx2"/>
                  </a:solidFill>
                  <a:latin typeface="Calibri" pitchFamily="34" charset="0"/>
                  <a:ea typeface="MS PGothic" pitchFamily="34" charset="-128"/>
                </a:defRPr>
              </a:lvl3pPr>
              <a:lvl4pPr marL="16002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Arial" charset="0"/>
                <a:buChar char="•"/>
                <a:defRPr>
                  <a:solidFill>
                    <a:schemeClr val="tx2"/>
                  </a:solidFill>
                  <a:latin typeface="Calibri" pitchFamily="34" charset="0"/>
                  <a:ea typeface="MS PGothic" pitchFamily="34" charset="-128"/>
                </a:defRPr>
              </a:lvl4pPr>
              <a:lvl5pPr marL="2057400" indent="-228600" eaLnBrk="0" hangingPunct="0">
                <a:spcBef>
                  <a:spcPct val="20000"/>
                </a:spcBef>
                <a:buClr>
                  <a:schemeClr val="accent1"/>
                </a:buClr>
                <a:buFont typeface="Arial" charset="0"/>
                <a:buChar char="•"/>
                <a:defRPr>
                  <a:solidFill>
                    <a:schemeClr val="tx2"/>
                  </a:solidFill>
                  <a:latin typeface="Calibri" pitchFamily="34" charset="0"/>
                  <a:ea typeface="MS PGothic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Arial" charset="0"/>
                <a:buChar char="•"/>
                <a:defRPr>
                  <a:solidFill>
                    <a:schemeClr val="tx2"/>
                  </a:solidFill>
                  <a:latin typeface="Calibri" pitchFamily="34" charset="0"/>
                  <a:ea typeface="MS PGothic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Arial" charset="0"/>
                <a:buChar char="•"/>
                <a:defRPr>
                  <a:solidFill>
                    <a:schemeClr val="tx2"/>
                  </a:solidFill>
                  <a:latin typeface="Calibri" pitchFamily="34" charset="0"/>
                  <a:ea typeface="MS PGothic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Arial" charset="0"/>
                <a:buChar char="•"/>
                <a:defRPr>
                  <a:solidFill>
                    <a:schemeClr val="tx2"/>
                  </a:solidFill>
                  <a:latin typeface="Calibri" pitchFamily="34" charset="0"/>
                  <a:ea typeface="MS PGothic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lr>
                  <a:schemeClr val="accent1"/>
                </a:buClr>
                <a:buFont typeface="Arial" charset="0"/>
                <a:buChar char="•"/>
                <a:defRPr>
                  <a:solidFill>
                    <a:schemeClr val="tx2"/>
                  </a:solidFill>
                  <a:latin typeface="Calibri" pitchFamily="34" charset="0"/>
                  <a:ea typeface="MS PGothic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ClrTx/>
                <a:buFontTx/>
                <a:buNone/>
              </a:pPr>
              <a:endParaRPr lang="en-GB" altLang="es-CR" sz="1800">
                <a:solidFill>
                  <a:schemeClr val="tx1"/>
                </a:solidFill>
              </a:endParaRPr>
            </a:p>
          </p:txBody>
        </p:sp>
      </p:grpSp>
      <p:sp>
        <p:nvSpPr>
          <p:cNvPr id="7172" name="Content Placeholder 2"/>
          <p:cNvSpPr>
            <a:spLocks noGrp="1"/>
          </p:cNvSpPr>
          <p:nvPr>
            <p:ph idx="1"/>
          </p:nvPr>
        </p:nvSpPr>
        <p:spPr>
          <a:xfrm>
            <a:off x="4859338" y="1341438"/>
            <a:ext cx="4033837" cy="4487862"/>
          </a:xfrm>
        </p:spPr>
        <p:txBody>
          <a:bodyPr/>
          <a:lstStyle/>
          <a:p>
            <a:pPr marL="730250" lvl="1" indent="-457200" eaLnBrk="1" hangingPunct="1">
              <a:buFont typeface="Calibri" pitchFamily="34" charset="0"/>
              <a:buAutoNum type="arabicPeriod"/>
            </a:pPr>
            <a:r>
              <a:rPr lang="en-GB" altLang="es-CR" sz="2000" smtClean="0">
                <a:solidFill>
                  <a:schemeClr val="tx1"/>
                </a:solidFill>
              </a:rPr>
              <a:t>Guatemala</a:t>
            </a:r>
          </a:p>
          <a:p>
            <a:pPr marL="730250" lvl="1" indent="-457200" eaLnBrk="1" hangingPunct="1">
              <a:buFont typeface="Calibri" pitchFamily="34" charset="0"/>
              <a:buAutoNum type="arabicPeriod"/>
            </a:pPr>
            <a:r>
              <a:rPr lang="en-GB" altLang="es-CR" sz="2000" smtClean="0">
                <a:solidFill>
                  <a:schemeClr val="tx1"/>
                </a:solidFill>
              </a:rPr>
              <a:t>El Salvador</a:t>
            </a:r>
          </a:p>
          <a:p>
            <a:pPr marL="730250" lvl="1" indent="-457200" eaLnBrk="1" hangingPunct="1">
              <a:buFont typeface="Calibri" pitchFamily="34" charset="0"/>
              <a:buAutoNum type="arabicPeriod"/>
            </a:pPr>
            <a:r>
              <a:rPr lang="en-GB" altLang="es-CR" sz="2000" smtClean="0">
                <a:solidFill>
                  <a:schemeClr val="tx1"/>
                </a:solidFill>
              </a:rPr>
              <a:t>Nicaragua</a:t>
            </a:r>
          </a:p>
          <a:p>
            <a:pPr marL="730250" lvl="1" indent="-457200" eaLnBrk="1" hangingPunct="1">
              <a:buFont typeface="Calibri" pitchFamily="34" charset="0"/>
              <a:buAutoNum type="arabicPeriod"/>
            </a:pPr>
            <a:r>
              <a:rPr lang="en-GB" altLang="es-CR" sz="2000" smtClean="0">
                <a:solidFill>
                  <a:schemeClr val="tx1"/>
                </a:solidFill>
              </a:rPr>
              <a:t>Costa Rica</a:t>
            </a:r>
          </a:p>
          <a:p>
            <a:pPr marL="730250" lvl="1" indent="-457200" eaLnBrk="1" hangingPunct="1">
              <a:buFont typeface="Calibri" pitchFamily="34" charset="0"/>
              <a:buAutoNum type="arabicPeriod"/>
            </a:pPr>
            <a:r>
              <a:rPr lang="en-GB" altLang="es-CR" sz="2000" smtClean="0">
                <a:solidFill>
                  <a:schemeClr val="tx1"/>
                </a:solidFill>
              </a:rPr>
              <a:t>Honduras (unpublished)</a:t>
            </a:r>
          </a:p>
          <a:p>
            <a:pPr marL="0" indent="0" eaLnBrk="1" hangingPunct="1">
              <a:buFont typeface="Arial" charset="0"/>
              <a:buNone/>
            </a:pPr>
            <a:endParaRPr lang="en-GB" altLang="es-CR" sz="2000" smtClean="0">
              <a:solidFill>
                <a:schemeClr val="tx1"/>
              </a:solidFill>
            </a:endParaRPr>
          </a:p>
          <a:p>
            <a:pPr marL="0" indent="0" algn="ctr" eaLnBrk="1" hangingPunct="1">
              <a:buFont typeface="Arial" charset="0"/>
              <a:buNone/>
            </a:pPr>
            <a:r>
              <a:rPr lang="en-GB" altLang="es-CR" sz="2000" smtClean="0">
                <a:solidFill>
                  <a:schemeClr val="tx1"/>
                </a:solidFill>
              </a:rPr>
              <a:t>The field work was conducted in 2010-2011.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813" y="620713"/>
            <a:ext cx="6781800" cy="720725"/>
          </a:xfrm>
        </p:spPr>
        <p:txBody>
          <a:bodyPr>
            <a:normAutofit/>
          </a:bodyPr>
          <a:lstStyle/>
          <a:p>
            <a:pPr algn="r" eaLnBrk="1" hangingPunct="1">
              <a:defRPr/>
            </a:pPr>
            <a:r>
              <a:rPr lang="en-GB" altLang="es-CR" sz="3200" b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OBJECTIVES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39750" y="1744663"/>
            <a:ext cx="7920038" cy="3844925"/>
          </a:xfrm>
        </p:spPr>
        <p:txBody>
          <a:bodyPr/>
          <a:lstStyle/>
          <a:p>
            <a:pPr marL="182563" indent="-182563" algn="just" eaLnBrk="1" hangingPunct="1">
              <a:buFont typeface="Wingdings" pitchFamily="2" charset="2"/>
              <a:buChar char="Ø"/>
            </a:pPr>
            <a:r>
              <a:rPr lang="en-GB" altLang="es-CR" sz="2000" smtClean="0">
                <a:solidFill>
                  <a:schemeClr val="tx1"/>
                </a:solidFill>
              </a:rPr>
              <a:t>To identify </a:t>
            </a:r>
            <a:r>
              <a:rPr lang="en-GB" altLang="es-CR" sz="2000" b="1" smtClean="0">
                <a:solidFill>
                  <a:schemeClr val="tx1"/>
                </a:solidFill>
              </a:rPr>
              <a:t>specific protection and assistance needs </a:t>
            </a:r>
            <a:r>
              <a:rPr lang="en-GB" altLang="es-CR" sz="2000" smtClean="0">
                <a:solidFill>
                  <a:schemeClr val="tx1"/>
                </a:solidFill>
              </a:rPr>
              <a:t>of surviving victims of trafficking in persons for the purpose of labour exploitation.</a:t>
            </a:r>
          </a:p>
          <a:p>
            <a:pPr marL="182563" indent="-182563" algn="just" eaLnBrk="1" hangingPunct="1">
              <a:buFont typeface="Arial" charset="0"/>
              <a:buNone/>
            </a:pPr>
            <a:endParaRPr lang="en-GB" altLang="es-CR" sz="2000" smtClean="0">
              <a:solidFill>
                <a:schemeClr val="tx1"/>
              </a:solidFill>
            </a:endParaRPr>
          </a:p>
          <a:p>
            <a:pPr marL="182563" indent="-182563" algn="just" eaLnBrk="1" hangingPunct="1">
              <a:buFont typeface="Wingdings" pitchFamily="2" charset="2"/>
              <a:buChar char="Ø"/>
            </a:pPr>
            <a:r>
              <a:rPr lang="en-GB" altLang="es-CR" sz="2000" smtClean="0">
                <a:solidFill>
                  <a:schemeClr val="tx1"/>
                </a:solidFill>
              </a:rPr>
              <a:t>To formulate </a:t>
            </a:r>
            <a:r>
              <a:rPr lang="en-GB" altLang="es-CR" sz="2000" b="1" smtClean="0">
                <a:solidFill>
                  <a:schemeClr val="tx1"/>
                </a:solidFill>
              </a:rPr>
              <a:t>recommendations </a:t>
            </a:r>
            <a:r>
              <a:rPr lang="en-GB" altLang="es-CR" sz="2000" smtClean="0">
                <a:solidFill>
                  <a:schemeClr val="tx1"/>
                </a:solidFill>
              </a:rPr>
              <a:t>for government authorities, NGOs and other stakeholders with the aim of preventing the incidence of this crime.</a:t>
            </a:r>
          </a:p>
          <a:p>
            <a:pPr marL="182563" indent="-182563" algn="just" eaLnBrk="1" hangingPunct="1"/>
            <a:endParaRPr lang="en-GB" altLang="es-CR" sz="2000" smtClean="0">
              <a:solidFill>
                <a:schemeClr val="tx1"/>
              </a:solidFill>
            </a:endParaRPr>
          </a:p>
          <a:p>
            <a:pPr marL="182563" indent="-182563" algn="just" eaLnBrk="1" hangingPunct="1">
              <a:buFont typeface="Wingdings" pitchFamily="2" charset="2"/>
              <a:buChar char="Ø"/>
            </a:pPr>
            <a:r>
              <a:rPr lang="en-GB" altLang="es-CR" sz="2000" smtClean="0">
                <a:solidFill>
                  <a:schemeClr val="tx1"/>
                </a:solidFill>
              </a:rPr>
              <a:t>To develop </a:t>
            </a:r>
            <a:r>
              <a:rPr lang="en-GB" altLang="es-CR" sz="2000" b="1" smtClean="0">
                <a:solidFill>
                  <a:schemeClr val="tx1"/>
                </a:solidFill>
              </a:rPr>
              <a:t>appropriate strategies for the detection and identification of situations of trafficking for the purpose of labour exploitation </a:t>
            </a:r>
            <a:r>
              <a:rPr lang="en-GB" altLang="es-CR" sz="2000" smtClean="0">
                <a:solidFill>
                  <a:schemeClr val="tx1"/>
                </a:solidFill>
              </a:rPr>
              <a:t>and to improve interventions to assist surviving victims.</a:t>
            </a:r>
          </a:p>
          <a:p>
            <a:pPr marL="182563" indent="-182563" algn="just" eaLnBrk="1" hangingPunct="1"/>
            <a:endParaRPr lang="en-GB" altLang="es-CR" sz="200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4550" y="2060575"/>
            <a:ext cx="7543800" cy="3886200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Arial" pitchFamily="34" charset="0"/>
              <a:buNone/>
              <a:defRPr/>
            </a:pPr>
            <a:r>
              <a:rPr lang="en-GB" altLang="es-CR" sz="3200" b="1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PRIMARY RESULTS OF THE RESEARCH IN CENTRAL AMERICA</a:t>
            </a: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-6350" y="1052513"/>
            <a:ext cx="9150350" cy="1646237"/>
            <a:chOff x="1" y="5023568"/>
            <a:chExt cx="9186517" cy="1645792"/>
          </a:xfrm>
        </p:grpSpPr>
        <p:pic>
          <p:nvPicPr>
            <p:cNvPr id="5" name="Picture 9" descr="M:\ERIKA ROJAS CALDERON\OIM 2013\IMAGENES TRABAJO\imagenes TRATA\vigilancia.jpg"/>
            <p:cNvPicPr>
              <a:picLocks noChangeAspect="1" noChangeArrowheads="1"/>
            </p:cNvPicPr>
            <p:nvPr/>
          </p:nvPicPr>
          <p:blipFill>
            <a:blip r:embed="rId2" cstate="email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34255" y="5041536"/>
              <a:ext cx="1752263" cy="1597016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6" name="Picture 6" descr="M:\ERIKA ROJAS CALDERON\OIM 2013\IMAGENES TRABAJO\imagenes TRATA\pesca.jpg"/>
            <p:cNvPicPr>
              <a:picLocks noChangeAspect="1" noChangeArrowheads="1"/>
            </p:cNvPicPr>
            <p:nvPr/>
          </p:nvPicPr>
          <p:blipFill>
            <a:blip r:embed="rId3" cstate="email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7624" y="5041429"/>
              <a:ext cx="2306842" cy="161498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7" name="Picture 8" descr="M:\ERIKA ROJAS CALDERON\OIM 2013\IMAGENES TRABAJO\imagenes TRATA\fabrica.jpg"/>
            <p:cNvPicPr>
              <a:picLocks noChangeAspect="1" noChangeArrowheads="1"/>
            </p:cNvPicPr>
            <p:nvPr/>
          </p:nvPicPr>
          <p:blipFill>
            <a:blip r:embed="rId4" cstate="email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337383" y="5023568"/>
              <a:ext cx="2258953" cy="161498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8" name="Picture 5" descr="M:\ERIKA ROJAS CALDERON\OIM 2013\IMAGENES TRABAJO\imagenes TRATA\chica.jpg"/>
            <p:cNvPicPr>
              <a:picLocks noChangeAspect="1" noChangeArrowheads="1"/>
            </p:cNvPicPr>
            <p:nvPr/>
          </p:nvPicPr>
          <p:blipFill>
            <a:blip r:embed="rId5" cstate="email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" y="5054376"/>
              <a:ext cx="1326272" cy="1614984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  <p:pic>
          <p:nvPicPr>
            <p:cNvPr id="9" name="Picture 7" descr="M:\ERIKA ROJAS CALDERON\OIM 2013\IMAGENES TRABAJO\imagenes TRATA\siembras.jpg"/>
            <p:cNvPicPr>
              <a:picLocks noChangeAspect="1" noChangeArrowheads="1"/>
            </p:cNvPicPr>
            <p:nvPr/>
          </p:nvPicPr>
          <p:blipFill>
            <a:blip r:embed="rId6" cstate="email">
              <a:duotone>
                <a:prstClr val="black"/>
                <a:srgbClr val="D9C3A5">
                  <a:tint val="50000"/>
                  <a:satMod val="180000"/>
                </a:srgbClr>
              </a:duotone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08567" y="5026016"/>
              <a:ext cx="2061527" cy="1610553"/>
            </a:xfrm>
            <a:prstGeom prst="roundRect">
              <a:avLst>
                <a:gd name="adj" fmla="val 8594"/>
              </a:avLst>
            </a:prstGeom>
            <a:solidFill>
              <a:srgbClr val="FFFFFF">
                <a:shade val="85000"/>
              </a:srgbClr>
            </a:solidFill>
            <a:ln>
              <a:noFill/>
            </a:ln>
            <a:effectLst>
              <a:reflection blurRad="12700" stA="38000" endPos="28000" dist="5000" dir="5400000" sy="-100000" algn="bl" rotWithShape="0"/>
            </a:effectLst>
            <a:extLst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/>
          </p:cNvSpPr>
          <p:nvPr/>
        </p:nvSpPr>
        <p:spPr bwMode="auto">
          <a:xfrm>
            <a:off x="539750" y="715963"/>
            <a:ext cx="80645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400">
                <a:solidFill>
                  <a:schemeClr val="tx2"/>
                </a:solidFill>
                <a:latin typeface="Calibri" pitchFamily="34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200">
                <a:solidFill>
                  <a:schemeClr val="tx2"/>
                </a:solidFill>
                <a:latin typeface="Calibri" pitchFamily="34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 sz="2000">
                <a:solidFill>
                  <a:schemeClr val="tx2"/>
                </a:solidFill>
                <a:latin typeface="Calibri" pitchFamily="34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alibri" pitchFamily="34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alibri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alibri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alibri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alibri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Arial" charset="0"/>
              <a:buChar char="•"/>
              <a:defRPr>
                <a:solidFill>
                  <a:schemeClr val="tx2"/>
                </a:solidFill>
                <a:latin typeface="Calibri" pitchFamily="34" charset="0"/>
                <a:ea typeface="MS PGothic" pitchFamily="34" charset="-128"/>
              </a:defRPr>
            </a:lvl9pPr>
          </a:lstStyle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s-CR" sz="1800" b="1">
                <a:solidFill>
                  <a:schemeClr val="tx1"/>
                </a:solidFill>
              </a:rPr>
              <a:t>1)</a:t>
            </a:r>
            <a:r>
              <a:rPr lang="en-GB" altLang="es-CR" sz="1800">
                <a:solidFill>
                  <a:schemeClr val="tx1"/>
                </a:solidFill>
              </a:rPr>
              <a:t> </a:t>
            </a:r>
            <a:r>
              <a:rPr lang="en-GB" altLang="es-CR" sz="1800" u="sng">
                <a:solidFill>
                  <a:schemeClr val="tx1"/>
                </a:solidFill>
              </a:rPr>
              <a:t>About the victims</a:t>
            </a:r>
            <a:r>
              <a:rPr lang="en-GB" altLang="es-CR" sz="1800">
                <a:solidFill>
                  <a:schemeClr val="tx1"/>
                </a:solidFill>
              </a:rPr>
              <a:t>:</a:t>
            </a: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endParaRPr lang="en-GB" altLang="es-CR" sz="1800">
              <a:solidFill>
                <a:schemeClr val="tx1"/>
              </a:solidFill>
            </a:endParaRPr>
          </a:p>
          <a:p>
            <a:pPr algn="just" eaLnBrk="1" hangingPunct="1">
              <a:spcBef>
                <a:spcPct val="0"/>
              </a:spcBef>
              <a:buClrTx/>
              <a:buFontTx/>
              <a:buNone/>
            </a:pPr>
            <a:r>
              <a:rPr lang="en-GB" altLang="es-CR" sz="1800">
                <a:solidFill>
                  <a:schemeClr val="tx1"/>
                </a:solidFill>
              </a:rPr>
              <a:t>Men and women were identified that shared the same characteristics in their countries of origin, such as:</a:t>
            </a:r>
          </a:p>
        </p:txBody>
      </p:sp>
      <p:graphicFrame>
        <p:nvGraphicFramePr>
          <p:cNvPr id="3" name="Diagram 2"/>
          <p:cNvGraphicFramePr/>
          <p:nvPr/>
        </p:nvGraphicFramePr>
        <p:xfrm>
          <a:off x="611560" y="1916832"/>
          <a:ext cx="7704856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95288" y="450850"/>
          <a:ext cx="8351837" cy="6291262"/>
        </p:xfrm>
        <a:graphic>
          <a:graphicData uri="http://schemas.openxmlformats.org/drawingml/2006/table">
            <a:tbl>
              <a:tblPr/>
              <a:tblGrid>
                <a:gridCol w="1651000"/>
                <a:gridCol w="2741612"/>
                <a:gridCol w="2230438"/>
                <a:gridCol w="1728787"/>
              </a:tblGrid>
              <a:tr h="487729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Country</a:t>
                      </a:r>
                      <a:endParaRPr kumimoji="0" lang="en-GB" altLang="es-C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Number and Gender of Survivors</a:t>
                      </a:r>
                      <a:endParaRPr kumimoji="0" lang="en-GB" altLang="es-C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Victimization Scenarios</a:t>
                      </a:r>
                      <a:endParaRPr kumimoji="0" lang="en-GB" altLang="es-C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Destination</a:t>
                      </a:r>
                      <a:endParaRPr kumimoji="0" lang="en-GB" altLang="es-CR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8319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El Salvador</a:t>
                      </a:r>
                      <a:endParaRPr kumimoji="0" lang="en-GB" altLang="es-C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         41 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32 men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                          9 women</a:t>
                      </a: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Maquilas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Agriculture</a:t>
                      </a: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El Salvador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Costa Rica</a:t>
                      </a: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976411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Nicaragua</a:t>
                      </a:r>
                      <a:endParaRPr kumimoji="0" lang="en-GB" altLang="es-C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          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7 women</a:t>
                      </a: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Household work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Service sector</a:t>
                      </a: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Nicaragua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Costa Rica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Argentina</a:t>
                      </a: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1312995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Guatemala</a:t>
                      </a:r>
                      <a:endParaRPr kumimoji="0" lang="en-GB" altLang="es-C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        264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240 men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24 women</a:t>
                      </a: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Household work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Agriculture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Laundries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Service sector</a:t>
                      </a: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Guatemala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Mexico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Spain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United States</a:t>
                      </a: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121932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Honduras</a:t>
                      </a:r>
                      <a:endParaRPr kumimoji="0" lang="en-GB" altLang="es-C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         35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32 men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3 women</a:t>
                      </a: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Agriculture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Household work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Criminal activities: dismantling vehicles</a:t>
                      </a: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 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Honduras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Mexico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Romania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Guatemala</a:t>
                      </a: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</a:tr>
              <a:tr h="97545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Costa Rica</a:t>
                      </a:r>
                      <a:endParaRPr kumimoji="0" lang="en-GB" altLang="es-CR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          37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37 men</a:t>
                      </a: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International fishing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Criminal activities</a:t>
                      </a: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Calibri" pitchFamily="34" charset="0"/>
                        <a:ea typeface="MS PGothic" pitchFamily="34" charset="-128"/>
                        <a:cs typeface="Arial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Costa Rica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Mexico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altLang="es-CR" sz="16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1D1DA"/>
                    </a:solidFill>
                  </a:tcPr>
                </a:tc>
              </a:tr>
              <a:tr h="487412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TOTAL</a:t>
                      </a:r>
                      <a:endParaRPr kumimoji="0" lang="en-GB" altLang="es-C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20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Font typeface="Arial" pitchFamily="34" charset="0"/>
                        <a:defRPr sz="1600">
                          <a:solidFill>
                            <a:schemeClr val="tx2"/>
                          </a:solidFill>
                          <a:latin typeface="Calibri" pitchFamily="34" charset="0"/>
                          <a:ea typeface="MS PGothic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es-CR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>
                            <a:outerShdw blurRad="38100" dist="38100" dir="2700000" algn="tl">
                              <a:srgbClr val="FFFFFF"/>
                            </a:outerShdw>
                          </a:effectLst>
                          <a:latin typeface="Calibri" pitchFamily="34" charset="0"/>
                          <a:ea typeface="MS PGothic" pitchFamily="34" charset="-128"/>
                          <a:cs typeface="Arial" pitchFamily="34" charset="0"/>
                        </a:rPr>
                        <a:t>384 </a:t>
                      </a:r>
                      <a:endParaRPr kumimoji="0" lang="en-GB" altLang="es-CR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>
                          <a:outerShdw blurRad="38100" dist="38100" dir="2700000" algn="tl">
                            <a:srgbClr val="FFFFFF"/>
                          </a:outerShdw>
                        </a:effectLst>
                        <a:latin typeface="Times New Roman" pitchFamily="18" charset="0"/>
                        <a:ea typeface="MS PGothic" pitchFamily="34" charset="-128"/>
                        <a:cs typeface="Times New Roman" pitchFamily="18" charset="0"/>
                      </a:endParaRPr>
                    </a:p>
                  </a:txBody>
                  <a:tcPr marL="68564" marR="68564" marT="0" marB="0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9E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Content Placeholder 2"/>
          <p:cNvSpPr>
            <a:spLocks noGrp="1"/>
          </p:cNvSpPr>
          <p:nvPr>
            <p:ph idx="1"/>
          </p:nvPr>
        </p:nvSpPr>
        <p:spPr>
          <a:xfrm>
            <a:off x="468313" y="981075"/>
            <a:ext cx="4464050" cy="4895850"/>
          </a:xfrm>
        </p:spPr>
        <p:txBody>
          <a:bodyPr/>
          <a:lstStyle/>
          <a:p>
            <a:pPr marL="0" indent="0" algn="just" eaLnBrk="1" hangingPunct="1">
              <a:buFont typeface="Arial" charset="0"/>
              <a:buNone/>
            </a:pPr>
            <a:r>
              <a:rPr lang="en-GB" altLang="es-CR" sz="2000" b="1" smtClean="0">
                <a:solidFill>
                  <a:schemeClr val="tx1"/>
                </a:solidFill>
              </a:rPr>
              <a:t>8) </a:t>
            </a:r>
            <a:r>
              <a:rPr lang="en-GB" altLang="es-CR" sz="2000" smtClean="0">
                <a:solidFill>
                  <a:schemeClr val="tx1"/>
                </a:solidFill>
              </a:rPr>
              <a:t>The majority are </a:t>
            </a:r>
            <a:r>
              <a:rPr lang="en-GB" altLang="es-CR" sz="2000" u="sng" smtClean="0">
                <a:solidFill>
                  <a:schemeClr val="tx1"/>
                </a:solidFill>
              </a:rPr>
              <a:t>men</a:t>
            </a:r>
            <a:r>
              <a:rPr lang="en-GB" altLang="es-CR" sz="2000" smtClean="0">
                <a:solidFill>
                  <a:schemeClr val="tx1"/>
                </a:solidFill>
              </a:rPr>
              <a:t> of all ages, except for household workers.</a:t>
            </a:r>
          </a:p>
          <a:p>
            <a:pPr marL="0" indent="0" algn="just" eaLnBrk="1" hangingPunct="1">
              <a:buFont typeface="Arial" charset="0"/>
              <a:buNone/>
            </a:pPr>
            <a:endParaRPr lang="en-GB" altLang="es-CR" sz="2000" smtClean="0">
              <a:solidFill>
                <a:schemeClr val="tx1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en-GB" altLang="es-CR" sz="2000" smtClean="0">
                <a:solidFill>
                  <a:schemeClr val="tx1"/>
                </a:solidFill>
              </a:rPr>
              <a:t>Usually are groups of victims. This is a challenge due to number and gender = availability of services and programmes. </a:t>
            </a:r>
          </a:p>
          <a:p>
            <a:pPr marL="0" indent="0" algn="just" eaLnBrk="1" hangingPunct="1">
              <a:buFont typeface="Arial" charset="0"/>
              <a:buNone/>
            </a:pPr>
            <a:endParaRPr lang="en-GB" altLang="es-CR" sz="2000" smtClean="0">
              <a:solidFill>
                <a:schemeClr val="tx1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endParaRPr lang="en-GB" altLang="es-CR" sz="2000" smtClean="0">
              <a:solidFill>
                <a:schemeClr val="tx1"/>
              </a:solidFill>
            </a:endParaRPr>
          </a:p>
          <a:p>
            <a:pPr marL="0" indent="0" algn="just" eaLnBrk="1" hangingPunct="1">
              <a:buFont typeface="Arial" charset="0"/>
              <a:buNone/>
            </a:pPr>
            <a:r>
              <a:rPr lang="en-GB" altLang="es-CR" sz="2000" b="1" smtClean="0">
                <a:solidFill>
                  <a:schemeClr val="tx1"/>
                </a:solidFill>
              </a:rPr>
              <a:t>9) </a:t>
            </a:r>
            <a:r>
              <a:rPr lang="en-GB" altLang="es-CR" sz="2000" u="sng" smtClean="0">
                <a:solidFill>
                  <a:schemeClr val="tx1"/>
                </a:solidFill>
              </a:rPr>
              <a:t>Internal trafficking for labour exploitation</a:t>
            </a:r>
            <a:r>
              <a:rPr lang="en-GB" altLang="es-CR" sz="2000" smtClean="0">
                <a:solidFill>
                  <a:schemeClr val="tx1"/>
                </a:solidFill>
              </a:rPr>
              <a:t> exists in every country, and also </a:t>
            </a:r>
            <a:r>
              <a:rPr lang="en-GB" altLang="es-CR" sz="2000" u="sng" smtClean="0">
                <a:solidFill>
                  <a:schemeClr val="tx1"/>
                </a:solidFill>
              </a:rPr>
              <a:t>trafficking for labour exploitation between Mesoamerican countries</a:t>
            </a:r>
            <a:r>
              <a:rPr lang="en-GB" altLang="es-CR" sz="2000" smtClean="0">
                <a:solidFill>
                  <a:schemeClr val="tx1"/>
                </a:solidFill>
              </a:rPr>
              <a:t>, according to the pattern of labour migration.</a:t>
            </a:r>
          </a:p>
          <a:p>
            <a:pPr marL="0" indent="0" algn="just" eaLnBrk="1" hangingPunct="1"/>
            <a:endParaRPr lang="en-GB" altLang="es-CR" sz="2000" smtClean="0">
              <a:solidFill>
                <a:schemeClr val="tx1"/>
              </a:solidFill>
            </a:endParaRPr>
          </a:p>
        </p:txBody>
      </p:sp>
      <p:pic>
        <p:nvPicPr>
          <p:cNvPr id="5" name="Picture 12" descr="file:///P:/Project%20development%20and%20implementation/IOM%20-%20CARIBBEAN/MRF%20WASHINGTON/CT%20modules%20(PRM)%202003-2004/EXAMPLES%20from%20info%20campaigns/Colombia/AFICHE-LOGO.gif"/>
          <p:cNvPicPr>
            <a:picLocks noChangeAspect="1" noChangeArrowheads="1"/>
          </p:cNvPicPr>
          <p:nvPr/>
        </p:nvPicPr>
        <p:blipFill>
          <a:blip r:embed="rId2" r:link="rId3" cstate="email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064" y="831498"/>
            <a:ext cx="3532205" cy="482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Content Placeholder 5"/>
          <p:cNvSpPr>
            <a:spLocks noGrp="1"/>
          </p:cNvSpPr>
          <p:nvPr>
            <p:ph idx="1"/>
          </p:nvPr>
        </p:nvSpPr>
        <p:spPr>
          <a:xfrm>
            <a:off x="684213" y="1196975"/>
            <a:ext cx="7543800" cy="4533900"/>
          </a:xfrm>
        </p:spPr>
        <p:txBody>
          <a:bodyPr/>
          <a:lstStyle/>
          <a:p>
            <a:pPr marL="0" indent="0" eaLnBrk="1" hangingPunct="1">
              <a:buFont typeface="Arial" charset="0"/>
              <a:buNone/>
            </a:pPr>
            <a:r>
              <a:rPr lang="en-GB" altLang="es-CR" sz="2000" b="1" smtClean="0">
                <a:solidFill>
                  <a:schemeClr val="tx1"/>
                </a:solidFill>
              </a:rPr>
              <a:t>11) </a:t>
            </a:r>
            <a:r>
              <a:rPr lang="en-GB" altLang="es-CR" sz="2000" u="sng" smtClean="0">
                <a:solidFill>
                  <a:schemeClr val="tx1"/>
                </a:solidFill>
              </a:rPr>
              <a:t>Institutional</a:t>
            </a:r>
            <a:r>
              <a:rPr lang="en-GB" altLang="es-CR" sz="2000" smtClean="0">
                <a:solidFill>
                  <a:schemeClr val="tx1"/>
                </a:solidFill>
              </a:rPr>
              <a:t> response</a:t>
            </a:r>
          </a:p>
          <a:p>
            <a:pPr marL="0" indent="0" eaLnBrk="1" hangingPunct="1">
              <a:buFont typeface="Arial" charset="0"/>
              <a:buNone/>
            </a:pPr>
            <a:endParaRPr lang="en-GB" altLang="es-CR" sz="2000" u="sng" smtClean="0">
              <a:solidFill>
                <a:schemeClr val="tx1"/>
              </a:solidFill>
            </a:endParaRP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n-GB" altLang="es-CR" sz="2000" smtClean="0">
                <a:solidFill>
                  <a:schemeClr val="tx1"/>
                </a:solidFill>
              </a:rPr>
              <a:t>Lack of knowledge and lack of information;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n-GB" altLang="es-CR" sz="2000" smtClean="0">
                <a:solidFill>
                  <a:schemeClr val="tx1"/>
                </a:solidFill>
              </a:rPr>
              <a:t>Limitations in definition/typification – labour exploitation is not a crime; 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n-GB" altLang="es-CR" sz="2000" smtClean="0">
                <a:solidFill>
                  <a:schemeClr val="tx1"/>
                </a:solidFill>
              </a:rPr>
              <a:t>An administrative crime, labour versus penal/human rights; 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n-GB" altLang="es-CR" sz="2000" smtClean="0">
                <a:solidFill>
                  <a:schemeClr val="tx1"/>
                </a:solidFill>
              </a:rPr>
              <a:t>Few cases are investigated, no convictions; 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n-GB" altLang="es-CR" sz="2000" smtClean="0">
                <a:solidFill>
                  <a:schemeClr val="tx1"/>
                </a:solidFill>
              </a:rPr>
              <a:t>Limited participation of the labour sector in prevention, monitoring and regulation;</a:t>
            </a:r>
          </a:p>
          <a:p>
            <a:pPr lvl="1" algn="just" eaLnBrk="1" hangingPunct="1">
              <a:buFont typeface="Wingdings" pitchFamily="2" charset="2"/>
              <a:buChar char="ü"/>
            </a:pPr>
            <a:r>
              <a:rPr lang="en-GB" altLang="es-CR" sz="2000" smtClean="0">
                <a:solidFill>
                  <a:schemeClr val="tx1"/>
                </a:solidFill>
              </a:rPr>
              <a:t>Weaknesses in terms of identification; efforts are not implemented to identify cases of trafficking in persons among returned or deported migrants.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1226</TotalTime>
  <Words>388</Words>
  <Application>Microsoft Office PowerPoint</Application>
  <PresentationFormat>On-screen Show (4:3)</PresentationFormat>
  <Paragraphs>103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MS PGothic</vt:lpstr>
      <vt:lpstr>Arial</vt:lpstr>
      <vt:lpstr>Wingdings</vt:lpstr>
      <vt:lpstr>Times New Roman</vt:lpstr>
      <vt:lpstr>NewsPrint</vt:lpstr>
      <vt:lpstr>    RESEARCH ON TRAFFICKING IN PERSONS FOR THE PURPOSE OF LABOUR EXPLOITATION IN CENTRAL AMERICA   Regional Summary</vt:lpstr>
      <vt:lpstr>COUNTRIES INCLUDED IN THE RESEARCH</vt:lpstr>
      <vt:lpstr>OBJECTIVES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Trata de personas con fines de explotación laboral en centroamerica</dc:title>
  <dc:creator>HIDALGO Ana</dc:creator>
  <cp:lastModifiedBy>RODAS Renán</cp:lastModifiedBy>
  <cp:revision>119</cp:revision>
  <dcterms:created xsi:type="dcterms:W3CDTF">2013-06-24T18:35:18Z</dcterms:created>
  <dcterms:modified xsi:type="dcterms:W3CDTF">2014-06-27T07:17:15Z</dcterms:modified>
</cp:coreProperties>
</file>