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6440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1539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3309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929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2805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3316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576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434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4765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4990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7410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F6A2E-87F4-4149-961C-BE13E4B82C1A}" type="datetimeFigureOut">
              <a:rPr lang="es-CR" smtClean="0"/>
              <a:t>14/11/2016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707437"/>
            <a:ext cx="1861106" cy="104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8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soamerica.communityresponsemap.org/es/dashboar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soamerica.communityresponsemap.org/es/dashboard" TargetMode="External"/><Relationship Id="rId2" Type="http://schemas.openxmlformats.org/officeDocument/2006/relationships/hyperlink" Target="https://www.facebook.com/InformArte-en-Movimiento-1149590921758901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470025"/>
          </a:xfrm>
        </p:spPr>
        <p:txBody>
          <a:bodyPr/>
          <a:lstStyle/>
          <a:p>
            <a:r>
              <a:rPr lang="es-CR" dirty="0" smtClean="0"/>
              <a:t>Campaña regional dirigida a niños, niñas y adolescentes.</a:t>
            </a:r>
            <a:endParaRPr lang="es-C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8032" y="318311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i="1" dirty="0" smtClean="0"/>
              <a:t>Regional </a:t>
            </a:r>
            <a:r>
              <a:rPr lang="es-CR" i="1" dirty="0" err="1" smtClean="0"/>
              <a:t>campaign</a:t>
            </a:r>
            <a:r>
              <a:rPr lang="es-CR" i="1" dirty="0" smtClean="0"/>
              <a:t> </a:t>
            </a:r>
            <a:r>
              <a:rPr lang="es-CR" i="1" dirty="0" err="1" smtClean="0"/>
              <a:t>aimed</a:t>
            </a:r>
            <a:r>
              <a:rPr lang="es-CR" i="1" dirty="0" smtClean="0"/>
              <a:t> at </a:t>
            </a:r>
            <a:r>
              <a:rPr lang="es-CR" i="1" dirty="0" err="1" smtClean="0"/>
              <a:t>children</a:t>
            </a:r>
            <a:r>
              <a:rPr lang="es-CR" i="1" dirty="0" smtClean="0"/>
              <a:t> and </a:t>
            </a:r>
            <a:r>
              <a:rPr lang="es-CR" i="1" dirty="0" err="1" smtClean="0"/>
              <a:t>adolescents</a:t>
            </a:r>
            <a:endParaRPr lang="es-CR" i="1" dirty="0"/>
          </a:p>
        </p:txBody>
      </p:sp>
    </p:spTree>
    <p:extLst>
      <p:ext uri="{BB962C8B-B14F-4D97-AF65-F5344CB8AC3E}">
        <p14:creationId xmlns:p14="http://schemas.microsoft.com/office/powerpoint/2010/main" val="175415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Avances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70000" lnSpcReduction="20000"/>
          </a:bodyPr>
          <a:lstStyle/>
          <a:p>
            <a:r>
              <a:rPr lang="es-CR" dirty="0" smtClean="0"/>
              <a:t>Teleconferencias los días 18 y 31 de octubre</a:t>
            </a:r>
            <a:br>
              <a:rPr lang="es-CR" dirty="0" smtClean="0"/>
            </a:br>
            <a:r>
              <a:rPr lang="es-CR" i="1" dirty="0" err="1" smtClean="0"/>
              <a:t>Teleconferences</a:t>
            </a:r>
            <a:r>
              <a:rPr lang="es-CR" i="1" dirty="0" smtClean="0"/>
              <a:t> </a:t>
            </a:r>
            <a:r>
              <a:rPr lang="es-CR" i="1" dirty="0" err="1" smtClean="0"/>
              <a:t>on</a:t>
            </a:r>
            <a:r>
              <a:rPr lang="es-CR" i="1" dirty="0" smtClean="0"/>
              <a:t> </a:t>
            </a:r>
            <a:r>
              <a:rPr lang="es-CR" i="1" dirty="0" err="1" smtClean="0"/>
              <a:t>October</a:t>
            </a:r>
            <a:r>
              <a:rPr lang="es-CR" i="1" dirty="0" smtClean="0"/>
              <a:t> 18 and 31</a:t>
            </a:r>
            <a:endParaRPr lang="es-CR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7456" y="28529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dirty="0" smtClean="0"/>
              <a:t>Opciones discutidas</a:t>
            </a:r>
            <a:endParaRPr lang="es-CR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7456" y="4221088"/>
            <a:ext cx="8229600" cy="118072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dirty="0" smtClean="0"/>
              <a:t>Campaña nueva / </a:t>
            </a:r>
            <a:r>
              <a:rPr lang="es-CR" i="1" dirty="0" smtClean="0"/>
              <a:t>Brand new </a:t>
            </a:r>
            <a:r>
              <a:rPr lang="es-CR" i="1" dirty="0" err="1" smtClean="0"/>
              <a:t>campaign</a:t>
            </a:r>
            <a:endParaRPr lang="es-CR" i="1" dirty="0" smtClean="0"/>
          </a:p>
          <a:p>
            <a:r>
              <a:rPr lang="es-CR" dirty="0" smtClean="0"/>
              <a:t>Adoptar campaña ya existente / </a:t>
            </a:r>
            <a:r>
              <a:rPr lang="es-CR" i="1" dirty="0" err="1" smtClean="0"/>
              <a:t>Adopt</a:t>
            </a:r>
            <a:r>
              <a:rPr lang="es-CR" i="1" dirty="0" smtClean="0"/>
              <a:t> a </a:t>
            </a:r>
            <a:r>
              <a:rPr lang="es-CR" i="1" dirty="0" err="1" smtClean="0"/>
              <a:t>preexisting</a:t>
            </a:r>
            <a:r>
              <a:rPr lang="es-CR" i="1" dirty="0" smtClean="0"/>
              <a:t> </a:t>
            </a:r>
            <a:r>
              <a:rPr lang="es-CR" i="1" dirty="0" err="1" smtClean="0"/>
              <a:t>campaign</a:t>
            </a:r>
            <a:endParaRPr lang="es-CR" i="1" dirty="0"/>
          </a:p>
        </p:txBody>
      </p:sp>
    </p:spTree>
    <p:extLst>
      <p:ext uri="{BB962C8B-B14F-4D97-AF65-F5344CB8AC3E}">
        <p14:creationId xmlns:p14="http://schemas.microsoft.com/office/powerpoint/2010/main" val="304720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ontentmapas.didactalia.net/imagenes/Documentos/ImagenesSemanticas/056f32bb-b375-48a2-b33e-dba231371495/f1629a10-cd0e-410a-ba6d-ad989220bc3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" t="8453" r="20144" b="28610"/>
          <a:stretch/>
        </p:blipFill>
        <p:spPr bwMode="auto">
          <a:xfrm>
            <a:off x="152400" y="548680"/>
            <a:ext cx="8758136" cy="501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5229200"/>
            <a:ext cx="1224135" cy="83131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512927" y="4149080"/>
            <a:ext cx="18541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479726" y="4293096"/>
            <a:ext cx="52432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479726" y="4077072"/>
            <a:ext cx="52432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79726" y="4437112"/>
            <a:ext cx="8843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131839" y="4437112"/>
            <a:ext cx="1347887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75" b="15455"/>
          <a:stretch/>
        </p:blipFill>
        <p:spPr>
          <a:xfrm>
            <a:off x="4241713" y="1819071"/>
            <a:ext cx="1000348" cy="680937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flipH="1">
            <a:off x="4283968" y="2500008"/>
            <a:ext cx="457919" cy="1217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644008" y="2500008"/>
            <a:ext cx="97879" cy="1361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41887" y="2500008"/>
            <a:ext cx="118145" cy="1757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7" idx="2"/>
          </p:cNvCxnSpPr>
          <p:nvPr/>
        </p:nvCxnSpPr>
        <p:spPr>
          <a:xfrm>
            <a:off x="4741887" y="2500008"/>
            <a:ext cx="500174" cy="1577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741887" y="2500008"/>
            <a:ext cx="766217" cy="1937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741887" y="2500008"/>
            <a:ext cx="1270273" cy="2585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9" t="18639" b="29525"/>
          <a:stretch/>
        </p:blipFill>
        <p:spPr>
          <a:xfrm>
            <a:off x="7668344" y="1210625"/>
            <a:ext cx="989860" cy="938353"/>
          </a:xfrm>
          <a:prstGeom prst="rect">
            <a:avLst/>
          </a:prstGeom>
        </p:spPr>
      </p:pic>
      <p:cxnSp>
        <p:nvCxnSpPr>
          <p:cNvPr id="37" name="Straight Arrow Connector 36"/>
          <p:cNvCxnSpPr/>
          <p:nvPr/>
        </p:nvCxnSpPr>
        <p:spPr>
          <a:xfrm>
            <a:off x="8163274" y="2159539"/>
            <a:ext cx="0" cy="1020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43" y="3378550"/>
            <a:ext cx="1260261" cy="975799"/>
          </a:xfrm>
          <a:prstGeom prst="rect">
            <a:avLst/>
          </a:prstGeom>
        </p:spPr>
      </p:pic>
      <p:cxnSp>
        <p:nvCxnSpPr>
          <p:cNvPr id="40" name="Straight Arrow Connector 39"/>
          <p:cNvCxnSpPr/>
          <p:nvPr/>
        </p:nvCxnSpPr>
        <p:spPr>
          <a:xfrm flipV="1">
            <a:off x="1907704" y="2996952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865154"/>
            <a:ext cx="1002749" cy="783875"/>
          </a:xfrm>
          <a:prstGeom prst="rect">
            <a:avLst/>
          </a:prstGeom>
        </p:spPr>
      </p:pic>
      <p:cxnSp>
        <p:nvCxnSpPr>
          <p:cNvPr id="44" name="Straight Connector 43"/>
          <p:cNvCxnSpPr>
            <a:stCxn id="42" idx="1"/>
          </p:cNvCxnSpPr>
          <p:nvPr/>
        </p:nvCxnSpPr>
        <p:spPr>
          <a:xfrm flipH="1" flipV="1">
            <a:off x="6231947" y="3468560"/>
            <a:ext cx="788325" cy="788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004048" y="3468560"/>
            <a:ext cx="1227899" cy="176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860032" y="3468560"/>
            <a:ext cx="1371915" cy="464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5012433" y="3468560"/>
            <a:ext cx="1219514" cy="788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5698390" y="3468560"/>
            <a:ext cx="533558" cy="536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5850790" y="3468560"/>
            <a:ext cx="381158" cy="885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5850790" y="3468560"/>
            <a:ext cx="381158" cy="1472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231948" y="3468560"/>
            <a:ext cx="140252" cy="1832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3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Campaña </a:t>
            </a:r>
            <a:r>
              <a:rPr lang="es-CR" dirty="0" err="1" smtClean="0"/>
              <a:t>InformArte</a:t>
            </a:r>
            <a:r>
              <a:rPr lang="es-CR" dirty="0" smtClean="0"/>
              <a:t> en Movimiento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ES_tradnl" dirty="0"/>
              <a:t>Prevenir </a:t>
            </a:r>
            <a:r>
              <a:rPr lang="es-ES_tradnl" dirty="0" smtClean="0"/>
              <a:t>riesgos </a:t>
            </a:r>
            <a:r>
              <a:rPr lang="es-ES_tradnl" dirty="0"/>
              <a:t>asociados a </a:t>
            </a:r>
            <a:r>
              <a:rPr lang="es-ES_tradnl" dirty="0" smtClean="0"/>
              <a:t>migración </a:t>
            </a:r>
            <a:r>
              <a:rPr lang="es-ES_tradnl" dirty="0"/>
              <a:t>irregular </a:t>
            </a:r>
            <a:r>
              <a:rPr lang="es-ES_tradnl" dirty="0" smtClean="0"/>
              <a:t>con </a:t>
            </a:r>
            <a:r>
              <a:rPr lang="es-ES_tradnl" dirty="0"/>
              <a:t>énfasis en NNA, jóvenes </a:t>
            </a:r>
            <a:r>
              <a:rPr lang="es-ES_tradnl" dirty="0" smtClean="0"/>
              <a:t>/ </a:t>
            </a:r>
            <a:r>
              <a:rPr lang="en-US" i="1" dirty="0" smtClean="0"/>
              <a:t>Prevent risks associated with irregular migration with an emphasis on children and adolescents</a:t>
            </a:r>
          </a:p>
          <a:p>
            <a:pPr lvl="0"/>
            <a:r>
              <a:rPr lang="en-US" dirty="0" err="1" smtClean="0"/>
              <a:t>Divulgar</a:t>
            </a:r>
            <a:r>
              <a:rPr lang="en-US" dirty="0" smtClean="0"/>
              <a:t> </a:t>
            </a:r>
            <a:r>
              <a:rPr lang="en-US" dirty="0" err="1" smtClean="0"/>
              <a:t>derechos</a:t>
            </a:r>
            <a:r>
              <a:rPr lang="en-US" dirty="0" smtClean="0"/>
              <a:t> y </a:t>
            </a:r>
            <a:r>
              <a:rPr lang="en-US" dirty="0" err="1" smtClean="0"/>
              <a:t>alternativas</a:t>
            </a:r>
            <a:r>
              <a:rPr lang="en-US" dirty="0" smtClean="0"/>
              <a:t> a la </a:t>
            </a:r>
            <a:r>
              <a:rPr lang="en-US" dirty="0" err="1" smtClean="0"/>
              <a:t>migración</a:t>
            </a:r>
            <a:r>
              <a:rPr lang="en-US" dirty="0" smtClean="0"/>
              <a:t> irregular / </a:t>
            </a:r>
            <a:r>
              <a:rPr lang="en-US" i="1" dirty="0" smtClean="0"/>
              <a:t>Raise awareness on right and alternatives to irregular migration</a:t>
            </a:r>
            <a:endParaRPr lang="es-ES_tradnl" i="1" dirty="0" smtClean="0"/>
          </a:p>
          <a:p>
            <a:pPr lvl="0"/>
            <a:r>
              <a:rPr lang="es-ES_tradnl" dirty="0" smtClean="0"/>
              <a:t>Facilitar herramientas </a:t>
            </a:r>
            <a:r>
              <a:rPr lang="es-ES_tradnl" dirty="0"/>
              <a:t>de comunicación comunitaria a </a:t>
            </a:r>
            <a:r>
              <a:rPr lang="es-ES_tradnl" dirty="0" smtClean="0"/>
              <a:t>jóvenes líderes / </a:t>
            </a:r>
            <a:r>
              <a:rPr lang="en-US" i="1" dirty="0" smtClean="0"/>
              <a:t>Facilitate community communication tools for young leaders</a:t>
            </a:r>
            <a:endParaRPr lang="es-ES_tradnl" i="1" dirty="0" smtClean="0"/>
          </a:p>
          <a:p>
            <a:pPr lvl="0"/>
            <a:r>
              <a:rPr lang="es-ES_tradnl" dirty="0" smtClean="0"/>
              <a:t>Generar </a:t>
            </a:r>
            <a:r>
              <a:rPr lang="es-ES_tradnl" dirty="0"/>
              <a:t>instrumentos </a:t>
            </a:r>
            <a:r>
              <a:rPr lang="es-ES_tradnl" dirty="0" smtClean="0"/>
              <a:t>para </a:t>
            </a:r>
            <a:r>
              <a:rPr lang="es-ES_tradnl" dirty="0">
                <a:hlinkClick r:id="rId2"/>
              </a:rPr>
              <a:t>medir el </a:t>
            </a:r>
            <a:r>
              <a:rPr lang="es-ES_tradnl" dirty="0" smtClean="0">
                <a:hlinkClick r:id="rId2"/>
              </a:rPr>
              <a:t>impacto</a:t>
            </a:r>
            <a:r>
              <a:rPr lang="es-ES_tradnl" dirty="0" smtClean="0"/>
              <a:t> / </a:t>
            </a:r>
            <a:r>
              <a:rPr lang="en-US" i="1" dirty="0" smtClean="0"/>
              <a:t>Use </a:t>
            </a:r>
            <a:r>
              <a:rPr lang="en-US" i="1" dirty="0" smtClean="0"/>
              <a:t>impact </a:t>
            </a:r>
            <a:r>
              <a:rPr lang="en-US" i="1" dirty="0" smtClean="0"/>
              <a:t>measurement  tools</a:t>
            </a:r>
            <a:endParaRPr lang="es-CR" i="1" dirty="0"/>
          </a:p>
        </p:txBody>
      </p:sp>
    </p:spTree>
    <p:extLst>
      <p:ext uri="{BB962C8B-B14F-4D97-AF65-F5344CB8AC3E}">
        <p14:creationId xmlns:p14="http://schemas.microsoft.com/office/powerpoint/2010/main" val="310675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Actividades y productos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R" dirty="0" smtClean="0"/>
              <a:t>Volantes, afiches y material promocional / </a:t>
            </a:r>
            <a:r>
              <a:rPr lang="es-CR" i="1" dirty="0" err="1" smtClean="0"/>
              <a:t>flyers</a:t>
            </a:r>
            <a:r>
              <a:rPr lang="es-CR" i="1" dirty="0" smtClean="0"/>
              <a:t>, posters, </a:t>
            </a:r>
            <a:r>
              <a:rPr lang="es-CR" i="1" dirty="0" err="1" smtClean="0"/>
              <a:t>merchandising</a:t>
            </a:r>
            <a:endParaRPr lang="es-CR" i="1" dirty="0" smtClean="0"/>
          </a:p>
          <a:p>
            <a:r>
              <a:rPr lang="es-CR" dirty="0" smtClean="0"/>
              <a:t>Libro ilustrado con historias de NNA / </a:t>
            </a:r>
            <a:r>
              <a:rPr lang="es-CR" i="1" dirty="0" err="1" smtClean="0"/>
              <a:t>illustrated</a:t>
            </a:r>
            <a:r>
              <a:rPr lang="es-CR" i="1" dirty="0" smtClean="0"/>
              <a:t> </a:t>
            </a:r>
            <a:r>
              <a:rPr lang="es-CR" i="1" dirty="0" err="1" smtClean="0"/>
              <a:t>book</a:t>
            </a:r>
            <a:endParaRPr lang="es-CR" i="1" dirty="0" smtClean="0"/>
          </a:p>
          <a:p>
            <a:r>
              <a:rPr lang="es-CR" dirty="0" smtClean="0"/>
              <a:t>Murales comunitarios / </a:t>
            </a:r>
            <a:r>
              <a:rPr lang="es-CR" i="1" dirty="0" err="1" smtClean="0"/>
              <a:t>Community</a:t>
            </a:r>
            <a:r>
              <a:rPr lang="es-CR" i="1" dirty="0" smtClean="0"/>
              <a:t> mural </a:t>
            </a:r>
            <a:r>
              <a:rPr lang="es-CR" i="1" dirty="0" err="1" smtClean="0"/>
              <a:t>paintings</a:t>
            </a:r>
            <a:endParaRPr lang="es-CR" i="1" dirty="0" smtClean="0"/>
          </a:p>
          <a:p>
            <a:r>
              <a:rPr lang="es-CR" dirty="0" smtClean="0"/>
              <a:t>Cine foros / </a:t>
            </a:r>
            <a:r>
              <a:rPr lang="es-CR" i="1" dirty="0" smtClean="0"/>
              <a:t>Cinema </a:t>
            </a:r>
            <a:r>
              <a:rPr lang="es-CR" i="1" dirty="0" err="1" smtClean="0"/>
              <a:t>forums</a:t>
            </a:r>
            <a:endParaRPr lang="es-CR" i="1" dirty="0" smtClean="0"/>
          </a:p>
          <a:p>
            <a:r>
              <a:rPr lang="es-CR" dirty="0" smtClean="0"/>
              <a:t>Festivales comunitarios / </a:t>
            </a:r>
            <a:r>
              <a:rPr lang="es-CR" i="1" dirty="0" err="1" smtClean="0"/>
              <a:t>Community</a:t>
            </a:r>
            <a:r>
              <a:rPr lang="es-CR" i="1" dirty="0" smtClean="0"/>
              <a:t> </a:t>
            </a:r>
            <a:r>
              <a:rPr lang="es-CR" i="1" dirty="0" err="1" smtClean="0"/>
              <a:t>festivals</a:t>
            </a:r>
            <a:endParaRPr lang="es-CR" i="1" dirty="0" smtClean="0"/>
          </a:p>
          <a:p>
            <a:r>
              <a:rPr lang="es-CR" dirty="0" smtClean="0"/>
              <a:t>Talleres de comunicación / </a:t>
            </a:r>
            <a:r>
              <a:rPr lang="es-CR" i="1" dirty="0" err="1" smtClean="0"/>
              <a:t>Communication</a:t>
            </a:r>
            <a:r>
              <a:rPr lang="es-CR" i="1" dirty="0" smtClean="0"/>
              <a:t> </a:t>
            </a:r>
            <a:r>
              <a:rPr lang="es-CR" i="1" dirty="0" err="1" smtClean="0"/>
              <a:t>workshops</a:t>
            </a:r>
            <a:endParaRPr lang="es-CR" i="1" dirty="0" smtClean="0"/>
          </a:p>
          <a:p>
            <a:r>
              <a:rPr lang="es-CR" dirty="0" smtClean="0"/>
              <a:t>Radios comunitarias (por iniciar) / </a:t>
            </a:r>
            <a:r>
              <a:rPr lang="es-CR" i="1" dirty="0" err="1" smtClean="0"/>
              <a:t>Community</a:t>
            </a:r>
            <a:r>
              <a:rPr lang="es-CR" i="1" dirty="0" smtClean="0"/>
              <a:t> radio</a:t>
            </a:r>
          </a:p>
          <a:p>
            <a:r>
              <a:rPr lang="es-CR" dirty="0" smtClean="0">
                <a:hlinkClick r:id="rId2"/>
              </a:rPr>
              <a:t>Comunidad virtual</a:t>
            </a:r>
            <a:r>
              <a:rPr lang="es-CR" dirty="0" smtClean="0"/>
              <a:t> / </a:t>
            </a:r>
            <a:r>
              <a:rPr lang="es-CR" i="1" dirty="0" smtClean="0"/>
              <a:t>Online </a:t>
            </a:r>
            <a:r>
              <a:rPr lang="es-CR" i="1" dirty="0" err="1" smtClean="0"/>
              <a:t>community</a:t>
            </a:r>
            <a:endParaRPr lang="es-CR" i="1" dirty="0" smtClean="0"/>
          </a:p>
          <a:p>
            <a:r>
              <a:rPr lang="es-CR" dirty="0" smtClean="0">
                <a:hlinkClick r:id="rId3"/>
              </a:rPr>
              <a:t>Medición de impacto</a:t>
            </a:r>
            <a:r>
              <a:rPr lang="es-CR" dirty="0" smtClean="0"/>
              <a:t> / </a:t>
            </a:r>
            <a:r>
              <a:rPr lang="es-CR" i="1" dirty="0" err="1" smtClean="0"/>
              <a:t>Impact</a:t>
            </a:r>
            <a:r>
              <a:rPr lang="es-CR" i="1" dirty="0" smtClean="0"/>
              <a:t> </a:t>
            </a:r>
            <a:r>
              <a:rPr lang="es-CR" i="1" dirty="0" err="1" smtClean="0"/>
              <a:t>measurement</a:t>
            </a:r>
            <a:endParaRPr lang="es-CR" i="1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6349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¿Porqué adoptar esta campaña?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R" dirty="0" smtClean="0"/>
              <a:t>Tiempo / Time </a:t>
            </a:r>
            <a:r>
              <a:rPr lang="es-CR" dirty="0" err="1" smtClean="0"/>
              <a:t>sensitivity</a:t>
            </a:r>
            <a:endParaRPr lang="es-CR" dirty="0" smtClean="0"/>
          </a:p>
          <a:p>
            <a:r>
              <a:rPr lang="es-CR" dirty="0" smtClean="0"/>
              <a:t>Lecciones aprendidas / </a:t>
            </a:r>
            <a:r>
              <a:rPr lang="es-CR" i="1" dirty="0" err="1" smtClean="0"/>
              <a:t>Lessons</a:t>
            </a:r>
            <a:r>
              <a:rPr lang="es-CR" i="1" dirty="0" smtClean="0"/>
              <a:t> </a:t>
            </a:r>
            <a:r>
              <a:rPr lang="es-CR" i="1" dirty="0" err="1" smtClean="0"/>
              <a:t>learned</a:t>
            </a:r>
            <a:endParaRPr lang="es-CR" i="1" dirty="0" smtClean="0"/>
          </a:p>
          <a:p>
            <a:r>
              <a:rPr lang="es-CR" dirty="0" smtClean="0"/>
              <a:t>Sinergias ya creadas / </a:t>
            </a:r>
            <a:r>
              <a:rPr lang="es-CR" i="1" dirty="0" err="1" smtClean="0"/>
              <a:t>Existing</a:t>
            </a:r>
            <a:r>
              <a:rPr lang="es-CR" i="1" dirty="0" smtClean="0"/>
              <a:t> </a:t>
            </a:r>
            <a:r>
              <a:rPr lang="es-CR" i="1" dirty="0" err="1" smtClean="0"/>
              <a:t>synergies</a:t>
            </a:r>
            <a:r>
              <a:rPr lang="es-CR" i="1" dirty="0" smtClean="0"/>
              <a:t> </a:t>
            </a:r>
          </a:p>
          <a:p>
            <a:r>
              <a:rPr lang="es-CR" dirty="0" smtClean="0"/>
              <a:t>Ya está en primeras fases de implementación / </a:t>
            </a:r>
            <a:r>
              <a:rPr lang="es-CR" i="1" dirty="0" err="1" smtClean="0"/>
              <a:t>Already</a:t>
            </a:r>
            <a:r>
              <a:rPr lang="es-CR" i="1" dirty="0" smtClean="0"/>
              <a:t> </a:t>
            </a:r>
            <a:r>
              <a:rPr lang="es-CR" i="1" dirty="0" err="1" smtClean="0"/>
              <a:t>being</a:t>
            </a:r>
            <a:r>
              <a:rPr lang="es-CR" i="1" dirty="0" smtClean="0"/>
              <a:t> </a:t>
            </a:r>
            <a:r>
              <a:rPr lang="es-CR" i="1" dirty="0" err="1" smtClean="0"/>
              <a:t>implemented</a:t>
            </a:r>
            <a:endParaRPr lang="es-CR" i="1" dirty="0" smtClean="0"/>
          </a:p>
          <a:p>
            <a:r>
              <a:rPr lang="es-CR" dirty="0" smtClean="0"/>
              <a:t>Lo digital se apoya en espacios comunitarios / </a:t>
            </a:r>
            <a:r>
              <a:rPr lang="es-CR" i="1" dirty="0" smtClean="0"/>
              <a:t>Online </a:t>
            </a:r>
            <a:r>
              <a:rPr lang="es-CR" i="1" dirty="0" err="1" smtClean="0"/>
              <a:t>component</a:t>
            </a:r>
            <a:r>
              <a:rPr lang="es-CR" i="1" dirty="0" smtClean="0"/>
              <a:t> </a:t>
            </a:r>
            <a:r>
              <a:rPr lang="es-CR" i="1" dirty="0" err="1" smtClean="0"/>
              <a:t>based</a:t>
            </a:r>
            <a:r>
              <a:rPr lang="es-CR" i="1" dirty="0" smtClean="0"/>
              <a:t> </a:t>
            </a:r>
            <a:r>
              <a:rPr lang="es-CR" i="1" dirty="0" err="1" smtClean="0"/>
              <a:t>on</a:t>
            </a:r>
            <a:r>
              <a:rPr lang="es-CR" i="1" dirty="0" smtClean="0"/>
              <a:t> </a:t>
            </a:r>
            <a:r>
              <a:rPr lang="es-CR" i="1" dirty="0" err="1" smtClean="0"/>
              <a:t>community</a:t>
            </a:r>
            <a:r>
              <a:rPr lang="es-CR" i="1" dirty="0" smtClean="0"/>
              <a:t> </a:t>
            </a:r>
            <a:r>
              <a:rPr lang="es-CR" i="1" dirty="0" err="1" smtClean="0"/>
              <a:t>interventions</a:t>
            </a:r>
            <a:endParaRPr lang="es-CR" i="1" dirty="0" smtClean="0"/>
          </a:p>
          <a:p>
            <a:r>
              <a:rPr lang="es-CR" dirty="0" smtClean="0"/>
              <a:t>Plataforma abierta a nuevos mensajes / </a:t>
            </a:r>
            <a:r>
              <a:rPr lang="es-CR" i="1" dirty="0" err="1" smtClean="0"/>
              <a:t>Platform</a:t>
            </a:r>
            <a:r>
              <a:rPr lang="es-CR" i="1" dirty="0" smtClean="0"/>
              <a:t> open </a:t>
            </a:r>
            <a:r>
              <a:rPr lang="es-CR" i="1" dirty="0" err="1" smtClean="0"/>
              <a:t>to</a:t>
            </a:r>
            <a:r>
              <a:rPr lang="es-CR" i="1" dirty="0" smtClean="0"/>
              <a:t> new </a:t>
            </a:r>
            <a:r>
              <a:rPr lang="es-CR" i="1" dirty="0" err="1" smtClean="0"/>
              <a:t>messages</a:t>
            </a:r>
            <a:endParaRPr lang="es-CR" i="1" dirty="0" smtClean="0"/>
          </a:p>
          <a:p>
            <a:r>
              <a:rPr lang="es-CR" dirty="0" smtClean="0"/>
              <a:t>No está marcada / </a:t>
            </a:r>
            <a:r>
              <a:rPr lang="es-CR" i="1" dirty="0" err="1" smtClean="0"/>
              <a:t>Not</a:t>
            </a:r>
            <a:r>
              <a:rPr lang="es-CR" i="1" dirty="0" smtClean="0"/>
              <a:t> </a:t>
            </a:r>
            <a:r>
              <a:rPr lang="es-CR" i="1" dirty="0" err="1" smtClean="0"/>
              <a:t>branded</a:t>
            </a:r>
            <a:endParaRPr lang="es-CR" i="1" dirty="0"/>
          </a:p>
        </p:txBody>
      </p:sp>
    </p:spTree>
    <p:extLst>
      <p:ext uri="{BB962C8B-B14F-4D97-AF65-F5344CB8AC3E}">
        <p14:creationId xmlns:p14="http://schemas.microsoft.com/office/powerpoint/2010/main" val="418131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¿Qué significa «adoptar» la campaña?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Fortalecer sinergias para aumentar el impacto de acciones comunitarias.</a:t>
            </a:r>
          </a:p>
          <a:p>
            <a:endParaRPr lang="es-CR" dirty="0"/>
          </a:p>
          <a:p>
            <a:endParaRPr lang="es-CR" dirty="0" smtClean="0"/>
          </a:p>
          <a:p>
            <a:r>
              <a:rPr lang="es-CR" dirty="0" smtClean="0"/>
              <a:t>Conformar red de medios sociales para </a:t>
            </a:r>
            <a:r>
              <a:rPr lang="es-CR" dirty="0" err="1" smtClean="0"/>
              <a:t>viralizar</a:t>
            </a:r>
            <a:r>
              <a:rPr lang="es-CR" dirty="0" smtClean="0"/>
              <a:t> participación (</a:t>
            </a:r>
            <a:r>
              <a:rPr lang="es-CR" dirty="0" err="1" smtClean="0"/>
              <a:t>engagement</a:t>
            </a:r>
            <a:r>
              <a:rPr lang="es-CR" dirty="0" smtClean="0"/>
              <a:t>)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79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277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Campaña regional dirigida a niños, niñas y adolescentes.</vt:lpstr>
      <vt:lpstr>Avances</vt:lpstr>
      <vt:lpstr>PowerPoint Presentation</vt:lpstr>
      <vt:lpstr>Campaña InformArte en Movimiento</vt:lpstr>
      <vt:lpstr>Actividades y productos</vt:lpstr>
      <vt:lpstr>¿Porqué adoptar esta campaña?</vt:lpstr>
      <vt:lpstr>¿Qué significa «adoptar» la campaña?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Campaña regional dirigida a niños, niñas y adolescentes.</dc:title>
  <dc:creator>GALLO Jorge</dc:creator>
  <cp:lastModifiedBy>GALLO Jorge</cp:lastModifiedBy>
  <cp:revision>20</cp:revision>
  <dcterms:created xsi:type="dcterms:W3CDTF">2016-11-14T21:51:01Z</dcterms:created>
  <dcterms:modified xsi:type="dcterms:W3CDTF">2016-11-15T15:22:04Z</dcterms:modified>
</cp:coreProperties>
</file>