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5.xml" ContentType="application/vnd.openxmlformats-officedocument.themeOverr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7.xml" ContentType="application/vnd.openxmlformats-officedocument.themeOverr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8.xml" ContentType="application/vnd.openxmlformats-officedocument.themeOverr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9.xml" ContentType="application/vnd.openxmlformats-officedocument.themeOverr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0.xml" ContentType="application/vnd.openxmlformats-officedocument.themeOverr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1.xml" ContentType="application/vnd.openxmlformats-officedocument.themeOverr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12.xml" ContentType="application/vnd.openxmlformats-officedocument.themeOverr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13.xml" ContentType="application/vnd.openxmlformats-officedocument.themeOverr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14.xml" ContentType="application/vnd.openxmlformats-officedocument.themeOverr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15.xml" ContentType="application/vnd.openxmlformats-officedocument.themeOverr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16.xml" ContentType="application/vnd.openxmlformats-officedocument.themeOverr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heme/themeOverride17.xml" ContentType="application/vnd.openxmlformats-officedocument.themeOverr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heme/themeOverride18.xml" ContentType="application/vnd.openxmlformats-officedocument.themeOverr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319" r:id="rId4"/>
    <p:sldId id="261" r:id="rId5"/>
    <p:sldId id="291" r:id="rId6"/>
    <p:sldId id="263" r:id="rId7"/>
    <p:sldId id="264" r:id="rId8"/>
    <p:sldId id="265" r:id="rId9"/>
    <p:sldId id="293" r:id="rId10"/>
    <p:sldId id="294" r:id="rId11"/>
    <p:sldId id="320" r:id="rId12"/>
    <p:sldId id="297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3" r:id="rId25"/>
    <p:sldId id="315" r:id="rId26"/>
    <p:sldId id="316" r:id="rId27"/>
    <p:sldId id="317" r:id="rId28"/>
    <p:sldId id="318" r:id="rId29"/>
    <p:sldId id="260" r:id="rId30"/>
  </p:sldIdLst>
  <p:sldSz cx="9144000" cy="5143500" type="screen16x9"/>
  <p:notesSz cx="6858000" cy="9144000"/>
  <p:embeddedFontLst>
    <p:embeddedFont>
      <p:font typeface="Oswald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TTABI Khalid" initials="KK" lastIdx="2" clrIdx="0">
    <p:extLst>
      <p:ext uri="{19B8F6BF-5375-455C-9EA6-DF929625EA0E}">
        <p15:presenceInfo xmlns:p15="http://schemas.microsoft.com/office/powerpoint/2012/main" userId="S-1-5-21-4064896599-1321994828-1977553258-78939" providerId="AD"/>
      </p:ext>
    </p:extLst>
  </p:cmAuthor>
  <p:cmAuthor id="2" name="SOLIS Ana" initials="SA" lastIdx="1" clrIdx="1">
    <p:extLst>
      <p:ext uri="{19B8F6BF-5375-455C-9EA6-DF929625EA0E}">
        <p15:presenceInfo xmlns:p15="http://schemas.microsoft.com/office/powerpoint/2012/main" userId="S-1-5-21-4064896599-1321994828-1977553258-843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4513" autoAdjust="0"/>
  </p:normalViewPr>
  <p:slideViewPr>
    <p:cSldViewPr snapToGrid="0">
      <p:cViewPr varScale="1">
        <p:scale>
          <a:sx n="83" d="100"/>
          <a:sy n="83" d="100"/>
        </p:scale>
        <p:origin x="90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F4B62-7E4F-4CD7-8D4A-5EA45118D649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5DCEB1DF-5C59-4C41-A4CD-9D5E7107E6DA}">
      <dgm:prSet custT="1"/>
      <dgm:spPr/>
      <dgm:t>
        <a:bodyPr/>
        <a:lstStyle/>
        <a:p>
          <a:pPr algn="ctr"/>
          <a:r>
            <a:rPr lang="es-ES" sz="1800" dirty="0"/>
            <a:t>Concentrarse en el foco del conflicto, discutir con los protagonistas, plantear preguntas</a:t>
          </a:r>
          <a:endParaRPr lang="es-CR" sz="1800" dirty="0"/>
        </a:p>
      </dgm:t>
    </dgm:pt>
    <dgm:pt modelId="{240D7677-6DD6-481F-8290-4ED8D8A8CD89}" type="parTrans" cxnId="{F7896BD7-D7B8-44F5-9AA1-D5B91F442069}">
      <dgm:prSet/>
      <dgm:spPr/>
      <dgm:t>
        <a:bodyPr/>
        <a:lstStyle/>
        <a:p>
          <a:endParaRPr lang="es-CR"/>
        </a:p>
      </dgm:t>
    </dgm:pt>
    <dgm:pt modelId="{E1BED33C-1AB0-4A92-99DE-257A3F193776}" type="sibTrans" cxnId="{F7896BD7-D7B8-44F5-9AA1-D5B91F442069}">
      <dgm:prSet/>
      <dgm:spPr/>
      <dgm:t>
        <a:bodyPr/>
        <a:lstStyle/>
        <a:p>
          <a:endParaRPr lang="es-CR"/>
        </a:p>
      </dgm:t>
    </dgm:pt>
    <dgm:pt modelId="{60141681-AB0E-4B28-AED9-45A589BEEB12}">
      <dgm:prSet custT="1"/>
      <dgm:spPr/>
      <dgm:t>
        <a:bodyPr/>
        <a:lstStyle/>
        <a:p>
          <a:r>
            <a:rPr lang="es-ES" sz="1800" dirty="0"/>
            <a:t>Las preguntas para </a:t>
          </a:r>
          <a:r>
            <a:rPr lang="es-ES" sz="1800" b="1" dirty="0"/>
            <a:t>entender</a:t>
          </a:r>
          <a:r>
            <a:rPr lang="es-ES" sz="1800" dirty="0"/>
            <a:t> el conflicto</a:t>
          </a:r>
          <a:endParaRPr lang="es-CR" sz="1800" dirty="0"/>
        </a:p>
      </dgm:t>
    </dgm:pt>
    <dgm:pt modelId="{3E6C233C-943E-4CAE-A26D-7B15888267FB}" type="parTrans" cxnId="{11643222-CC11-4EEA-BC4F-DCA55BCC1145}">
      <dgm:prSet/>
      <dgm:spPr/>
      <dgm:t>
        <a:bodyPr/>
        <a:lstStyle/>
        <a:p>
          <a:endParaRPr lang="es-CR"/>
        </a:p>
      </dgm:t>
    </dgm:pt>
    <dgm:pt modelId="{B1CD8F9E-60E3-41F8-95EE-DEB9691E42EA}" type="sibTrans" cxnId="{11643222-CC11-4EEA-BC4F-DCA55BCC1145}">
      <dgm:prSet/>
      <dgm:spPr/>
      <dgm:t>
        <a:bodyPr/>
        <a:lstStyle/>
        <a:p>
          <a:endParaRPr lang="es-CR"/>
        </a:p>
      </dgm:t>
    </dgm:pt>
    <dgm:pt modelId="{D9137CF0-CA0D-4648-920F-A819FC38AB45}">
      <dgm:prSet custT="1"/>
      <dgm:spPr/>
      <dgm:t>
        <a:bodyPr/>
        <a:lstStyle/>
        <a:p>
          <a:pPr algn="l"/>
          <a:r>
            <a:rPr lang="es-ES" sz="1600" dirty="0"/>
            <a:t>¿Cuál(es) es(son) el (los) verdadero(s) problema(s)?</a:t>
          </a:r>
        </a:p>
        <a:p>
          <a:pPr algn="l"/>
          <a:r>
            <a:rPr lang="es-ES" sz="1600" dirty="0"/>
            <a:t>¿Qué es lo que está pasando realmente?</a:t>
          </a:r>
        </a:p>
        <a:p>
          <a:pPr algn="l"/>
          <a:r>
            <a:rPr lang="es-ES" sz="1600" dirty="0"/>
            <a:t>¿Cuáles son las personas realmente implicadas?</a:t>
          </a:r>
        </a:p>
        <a:p>
          <a:pPr algn="l"/>
          <a:r>
            <a:rPr lang="es-ES" sz="1600" dirty="0"/>
            <a:t>¿Hace falta más información o necesidad de análisis para aclarar los problemas?</a:t>
          </a:r>
        </a:p>
        <a:p>
          <a:pPr algn="l"/>
          <a:r>
            <a:rPr lang="es-ES" sz="1600" dirty="0"/>
            <a:t>¿Las partes involucradas tienen la capacidad de entender documentos técnicos importantes?</a:t>
          </a:r>
          <a:endParaRPr lang="es-CR" sz="1600" dirty="0"/>
        </a:p>
      </dgm:t>
    </dgm:pt>
    <dgm:pt modelId="{6D448BB7-F7E6-4445-8E1C-704CE3CB428F}" type="parTrans" cxnId="{BEFDC10A-BC23-43E8-8FF9-A28DED848B47}">
      <dgm:prSet/>
      <dgm:spPr/>
      <dgm:t>
        <a:bodyPr/>
        <a:lstStyle/>
        <a:p>
          <a:endParaRPr lang="es-CR"/>
        </a:p>
      </dgm:t>
    </dgm:pt>
    <dgm:pt modelId="{AA8D8AD8-13B3-4A71-98C7-A65CB6DD5413}" type="sibTrans" cxnId="{BEFDC10A-BC23-43E8-8FF9-A28DED848B47}">
      <dgm:prSet/>
      <dgm:spPr/>
      <dgm:t>
        <a:bodyPr/>
        <a:lstStyle/>
        <a:p>
          <a:endParaRPr lang="es-CR"/>
        </a:p>
      </dgm:t>
    </dgm:pt>
    <dgm:pt modelId="{A060CEA0-79B6-4DEF-AB1D-D261357C50DC}" type="pres">
      <dgm:prSet presAssocID="{619F4B62-7E4F-4CD7-8D4A-5EA45118D649}" presName="CompostProcess" presStyleCnt="0">
        <dgm:presLayoutVars>
          <dgm:dir/>
          <dgm:resizeHandles val="exact"/>
        </dgm:presLayoutVars>
      </dgm:prSet>
      <dgm:spPr/>
    </dgm:pt>
    <dgm:pt modelId="{D0B1A654-AE3A-4FD7-950E-C13D3FAF77DB}" type="pres">
      <dgm:prSet presAssocID="{619F4B62-7E4F-4CD7-8D4A-5EA45118D649}" presName="arrow" presStyleLbl="bgShp" presStyleIdx="0" presStyleCnt="1"/>
      <dgm:spPr/>
    </dgm:pt>
    <dgm:pt modelId="{C871EB69-C5D2-4D9F-A7D1-888EE8DAEF45}" type="pres">
      <dgm:prSet presAssocID="{619F4B62-7E4F-4CD7-8D4A-5EA45118D649}" presName="linearProcess" presStyleCnt="0"/>
      <dgm:spPr/>
    </dgm:pt>
    <dgm:pt modelId="{C7E4AEAE-A0C1-465D-9F9B-AA7AD51DE2F9}" type="pres">
      <dgm:prSet presAssocID="{5DCEB1DF-5C59-4C41-A4CD-9D5E7107E6DA}" presName="textNode" presStyleLbl="node1" presStyleIdx="0" presStyleCnt="3" custScaleX="108519" custScaleY="161375">
        <dgm:presLayoutVars>
          <dgm:bulletEnabled val="1"/>
        </dgm:presLayoutVars>
      </dgm:prSet>
      <dgm:spPr/>
    </dgm:pt>
    <dgm:pt modelId="{D48B4FBF-A1E6-4410-9015-EEF3D7421188}" type="pres">
      <dgm:prSet presAssocID="{E1BED33C-1AB0-4A92-99DE-257A3F193776}" presName="sibTrans" presStyleCnt="0"/>
      <dgm:spPr/>
    </dgm:pt>
    <dgm:pt modelId="{F1C7C0F3-9627-4BFE-990F-69B22DB7D2CA}" type="pres">
      <dgm:prSet presAssocID="{60141681-AB0E-4B28-AED9-45A589BEEB12}" presName="textNode" presStyleLbl="node1" presStyleIdx="1" presStyleCnt="3">
        <dgm:presLayoutVars>
          <dgm:bulletEnabled val="1"/>
        </dgm:presLayoutVars>
      </dgm:prSet>
      <dgm:spPr/>
    </dgm:pt>
    <dgm:pt modelId="{FC45137E-E69F-4EC2-A15B-FE2352F8524A}" type="pres">
      <dgm:prSet presAssocID="{B1CD8F9E-60E3-41F8-95EE-DEB9691E42EA}" presName="sibTrans" presStyleCnt="0"/>
      <dgm:spPr/>
    </dgm:pt>
    <dgm:pt modelId="{2798C40B-D66E-4C2F-99DF-D1B97EBB16B7}" type="pres">
      <dgm:prSet presAssocID="{D9137CF0-CA0D-4648-920F-A819FC38AB45}" presName="textNode" presStyleLbl="node1" presStyleIdx="2" presStyleCnt="3" custScaleX="173161" custScaleY="250000">
        <dgm:presLayoutVars>
          <dgm:bulletEnabled val="1"/>
        </dgm:presLayoutVars>
      </dgm:prSet>
      <dgm:spPr/>
    </dgm:pt>
  </dgm:ptLst>
  <dgm:cxnLst>
    <dgm:cxn modelId="{BEFDC10A-BC23-43E8-8FF9-A28DED848B47}" srcId="{619F4B62-7E4F-4CD7-8D4A-5EA45118D649}" destId="{D9137CF0-CA0D-4648-920F-A819FC38AB45}" srcOrd="2" destOrd="0" parTransId="{6D448BB7-F7E6-4445-8E1C-704CE3CB428F}" sibTransId="{AA8D8AD8-13B3-4A71-98C7-A65CB6DD5413}"/>
    <dgm:cxn modelId="{11643222-CC11-4EEA-BC4F-DCA55BCC1145}" srcId="{619F4B62-7E4F-4CD7-8D4A-5EA45118D649}" destId="{60141681-AB0E-4B28-AED9-45A589BEEB12}" srcOrd="1" destOrd="0" parTransId="{3E6C233C-943E-4CAE-A26D-7B15888267FB}" sibTransId="{B1CD8F9E-60E3-41F8-95EE-DEB9691E42EA}"/>
    <dgm:cxn modelId="{E20AA279-E46E-40B0-91C1-015A069A5C40}" type="presOf" srcId="{619F4B62-7E4F-4CD7-8D4A-5EA45118D649}" destId="{A060CEA0-79B6-4DEF-AB1D-D261357C50DC}" srcOrd="0" destOrd="0" presId="urn:microsoft.com/office/officeart/2005/8/layout/hProcess9"/>
    <dgm:cxn modelId="{9C20078F-30CC-4576-AB3E-88E0B7896CAB}" type="presOf" srcId="{D9137CF0-CA0D-4648-920F-A819FC38AB45}" destId="{2798C40B-D66E-4C2F-99DF-D1B97EBB16B7}" srcOrd="0" destOrd="0" presId="urn:microsoft.com/office/officeart/2005/8/layout/hProcess9"/>
    <dgm:cxn modelId="{28019DB0-0379-4EE2-888A-4DB02FBBF28C}" type="presOf" srcId="{60141681-AB0E-4B28-AED9-45A589BEEB12}" destId="{F1C7C0F3-9627-4BFE-990F-69B22DB7D2CA}" srcOrd="0" destOrd="0" presId="urn:microsoft.com/office/officeart/2005/8/layout/hProcess9"/>
    <dgm:cxn modelId="{F7896BD7-D7B8-44F5-9AA1-D5B91F442069}" srcId="{619F4B62-7E4F-4CD7-8D4A-5EA45118D649}" destId="{5DCEB1DF-5C59-4C41-A4CD-9D5E7107E6DA}" srcOrd="0" destOrd="0" parTransId="{240D7677-6DD6-481F-8290-4ED8D8A8CD89}" sibTransId="{E1BED33C-1AB0-4A92-99DE-257A3F193776}"/>
    <dgm:cxn modelId="{E8EBC7EF-FDF5-4AAE-922B-ADFF897869D1}" type="presOf" srcId="{5DCEB1DF-5C59-4C41-A4CD-9D5E7107E6DA}" destId="{C7E4AEAE-A0C1-465D-9F9B-AA7AD51DE2F9}" srcOrd="0" destOrd="0" presId="urn:microsoft.com/office/officeart/2005/8/layout/hProcess9"/>
    <dgm:cxn modelId="{A7309E21-A2AB-4EFA-9E49-23578B62646B}" type="presParOf" srcId="{A060CEA0-79B6-4DEF-AB1D-D261357C50DC}" destId="{D0B1A654-AE3A-4FD7-950E-C13D3FAF77DB}" srcOrd="0" destOrd="0" presId="urn:microsoft.com/office/officeart/2005/8/layout/hProcess9"/>
    <dgm:cxn modelId="{17067ADC-095C-45BA-AD3D-4E43BD2FBF85}" type="presParOf" srcId="{A060CEA0-79B6-4DEF-AB1D-D261357C50DC}" destId="{C871EB69-C5D2-4D9F-A7D1-888EE8DAEF45}" srcOrd="1" destOrd="0" presId="urn:microsoft.com/office/officeart/2005/8/layout/hProcess9"/>
    <dgm:cxn modelId="{45E17B3C-4CDD-4C46-9682-4D2FFA133226}" type="presParOf" srcId="{C871EB69-C5D2-4D9F-A7D1-888EE8DAEF45}" destId="{C7E4AEAE-A0C1-465D-9F9B-AA7AD51DE2F9}" srcOrd="0" destOrd="0" presId="urn:microsoft.com/office/officeart/2005/8/layout/hProcess9"/>
    <dgm:cxn modelId="{51609C67-8F4C-492D-835B-C80844827405}" type="presParOf" srcId="{C871EB69-C5D2-4D9F-A7D1-888EE8DAEF45}" destId="{D48B4FBF-A1E6-4410-9015-EEF3D7421188}" srcOrd="1" destOrd="0" presId="urn:microsoft.com/office/officeart/2005/8/layout/hProcess9"/>
    <dgm:cxn modelId="{5F169F8C-BF8D-4137-A96A-A8C09D070184}" type="presParOf" srcId="{C871EB69-C5D2-4D9F-A7D1-888EE8DAEF45}" destId="{F1C7C0F3-9627-4BFE-990F-69B22DB7D2CA}" srcOrd="2" destOrd="0" presId="urn:microsoft.com/office/officeart/2005/8/layout/hProcess9"/>
    <dgm:cxn modelId="{AE8B5E7F-45B7-4C5F-A9C0-DE106BF0E002}" type="presParOf" srcId="{C871EB69-C5D2-4D9F-A7D1-888EE8DAEF45}" destId="{FC45137E-E69F-4EC2-A15B-FE2352F8524A}" srcOrd="3" destOrd="0" presId="urn:microsoft.com/office/officeart/2005/8/layout/hProcess9"/>
    <dgm:cxn modelId="{5C3DB467-73C8-494D-A8F1-E7E8728D799E}" type="presParOf" srcId="{C871EB69-C5D2-4D9F-A7D1-888EE8DAEF45}" destId="{2798C40B-D66E-4C2F-99DF-D1B97EBB16B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F4529-5B6C-4341-8804-A180D7D7F604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CF82771E-5D74-464B-A7B7-5624D0B39008}">
      <dgm:prSet custT="1"/>
      <dgm:spPr/>
      <dgm:t>
        <a:bodyPr/>
        <a:lstStyle/>
        <a:p>
          <a:r>
            <a:rPr lang="es-ES" sz="1800" dirty="0"/>
            <a:t>Incitar a las partes para describir su visión de lo que está pasando y organizar una visita  in situ para establecer los hechos en el lugar.</a:t>
          </a:r>
          <a:endParaRPr lang="es-CR" sz="1800" dirty="0"/>
        </a:p>
      </dgm:t>
    </dgm:pt>
    <dgm:pt modelId="{132F8D01-DB7C-4A73-8918-50091F255DB9}" type="parTrans" cxnId="{3EF99E10-5010-4A4E-A856-824F67E87E3D}">
      <dgm:prSet/>
      <dgm:spPr/>
      <dgm:t>
        <a:bodyPr/>
        <a:lstStyle/>
        <a:p>
          <a:endParaRPr lang="es-CR"/>
        </a:p>
      </dgm:t>
    </dgm:pt>
    <dgm:pt modelId="{34F55F40-F4F1-4FD0-AD09-B6DC8E8F9CAD}" type="sibTrans" cxnId="{3EF99E10-5010-4A4E-A856-824F67E87E3D}">
      <dgm:prSet/>
      <dgm:spPr/>
      <dgm:t>
        <a:bodyPr/>
        <a:lstStyle/>
        <a:p>
          <a:endParaRPr lang="es-CR"/>
        </a:p>
      </dgm:t>
    </dgm:pt>
    <dgm:pt modelId="{112F116F-06F0-40A4-BD65-8EC72877191D}">
      <dgm:prSet custT="1"/>
      <dgm:spPr/>
      <dgm:t>
        <a:bodyPr/>
        <a:lstStyle/>
        <a:p>
          <a:r>
            <a:rPr lang="es-ES" sz="1800" dirty="0"/>
            <a:t>Las preguntas necesarias para </a:t>
          </a:r>
          <a:r>
            <a:rPr lang="es-ES" sz="1800" b="1" dirty="0"/>
            <a:t>entender</a:t>
          </a:r>
          <a:r>
            <a:rPr lang="es-ES" sz="1800" dirty="0"/>
            <a:t> el conflicto</a:t>
          </a:r>
          <a:r>
            <a:rPr lang="es-ES" sz="2000" dirty="0"/>
            <a:t>.</a:t>
          </a:r>
          <a:endParaRPr lang="es-CR" sz="2000" dirty="0"/>
        </a:p>
      </dgm:t>
    </dgm:pt>
    <dgm:pt modelId="{7F2E20D1-4730-4CF7-89D1-52860A1F5C2A}" type="parTrans" cxnId="{086758D4-C439-482B-84DA-3E1CC8AAF9B0}">
      <dgm:prSet/>
      <dgm:spPr/>
      <dgm:t>
        <a:bodyPr/>
        <a:lstStyle/>
        <a:p>
          <a:endParaRPr lang="es-CR"/>
        </a:p>
      </dgm:t>
    </dgm:pt>
    <dgm:pt modelId="{94364A4E-B9A9-4F16-A882-66A035F3B4FD}" type="sibTrans" cxnId="{086758D4-C439-482B-84DA-3E1CC8AAF9B0}">
      <dgm:prSet/>
      <dgm:spPr/>
      <dgm:t>
        <a:bodyPr/>
        <a:lstStyle/>
        <a:p>
          <a:endParaRPr lang="es-CR"/>
        </a:p>
      </dgm:t>
    </dgm:pt>
    <dgm:pt modelId="{3AA6B75C-E2A2-4FBF-860C-1F676BC6AD49}">
      <dgm:prSet custT="1"/>
      <dgm:spPr/>
      <dgm:t>
        <a:bodyPr/>
        <a:lstStyle/>
        <a:p>
          <a:pPr algn="l"/>
          <a:r>
            <a:rPr lang="es-ES" sz="1400" dirty="0"/>
            <a:t>¿Qué tipo de conflicto es?</a:t>
          </a:r>
        </a:p>
        <a:p>
          <a:pPr algn="l"/>
          <a:r>
            <a:rPr lang="es-ES" sz="1400" dirty="0"/>
            <a:t>¿Cuáles son los motivos o causas del conflicto?</a:t>
          </a:r>
        </a:p>
        <a:p>
          <a:pPr algn="l"/>
          <a:r>
            <a:rPr lang="es-ES" sz="1400" dirty="0"/>
            <a:t>¿Cómo se desarrolló?</a:t>
          </a:r>
        </a:p>
        <a:p>
          <a:pPr algn="l"/>
          <a:r>
            <a:rPr lang="es-ES" sz="1400" dirty="0"/>
            <a:t>¿Cómo va a desarrollarse?</a:t>
          </a:r>
        </a:p>
        <a:p>
          <a:pPr algn="l"/>
          <a:r>
            <a:rPr lang="es-ES" sz="1400" dirty="0"/>
            <a:t>¿Cuáles pueden ser los efectos del conflicto sobre las contrapartes, sobre el trabajo y su medio?</a:t>
          </a:r>
        </a:p>
        <a:p>
          <a:pPr algn="l"/>
          <a:r>
            <a:rPr lang="es-ES" sz="1400" dirty="0"/>
            <a:t>¿Cuál posición y qué tipo de enfoque debe adoptarse para no sufrir los efectos negativos del conflicto a corto y largo plazo?</a:t>
          </a:r>
          <a:endParaRPr lang="es-CR" sz="1400" dirty="0"/>
        </a:p>
      </dgm:t>
    </dgm:pt>
    <dgm:pt modelId="{B51E14B5-9BD4-4A25-9AF7-E8BD1C930A91}" type="parTrans" cxnId="{056DD16B-79F2-414E-A171-6F28D90A3272}">
      <dgm:prSet/>
      <dgm:spPr/>
      <dgm:t>
        <a:bodyPr/>
        <a:lstStyle/>
        <a:p>
          <a:endParaRPr lang="es-CR"/>
        </a:p>
      </dgm:t>
    </dgm:pt>
    <dgm:pt modelId="{73A294EA-7D04-498B-971A-F3B502A9C625}" type="sibTrans" cxnId="{056DD16B-79F2-414E-A171-6F28D90A3272}">
      <dgm:prSet/>
      <dgm:spPr/>
      <dgm:t>
        <a:bodyPr/>
        <a:lstStyle/>
        <a:p>
          <a:endParaRPr lang="es-CR"/>
        </a:p>
      </dgm:t>
    </dgm:pt>
    <dgm:pt modelId="{B1936EE1-AA90-4F96-B8D4-4933502D1E12}" type="pres">
      <dgm:prSet presAssocID="{797F4529-5B6C-4341-8804-A180D7D7F604}" presName="CompostProcess" presStyleCnt="0">
        <dgm:presLayoutVars>
          <dgm:dir/>
          <dgm:resizeHandles val="exact"/>
        </dgm:presLayoutVars>
      </dgm:prSet>
      <dgm:spPr/>
    </dgm:pt>
    <dgm:pt modelId="{A91C0A32-DDC9-452D-B074-C50A8E15DDE4}" type="pres">
      <dgm:prSet presAssocID="{797F4529-5B6C-4341-8804-A180D7D7F604}" presName="arrow" presStyleLbl="bgShp" presStyleIdx="0" presStyleCnt="1"/>
      <dgm:spPr/>
    </dgm:pt>
    <dgm:pt modelId="{F2C42C33-35D9-4D2B-852F-DF4D9D6C64B2}" type="pres">
      <dgm:prSet presAssocID="{797F4529-5B6C-4341-8804-A180D7D7F604}" presName="linearProcess" presStyleCnt="0"/>
      <dgm:spPr/>
    </dgm:pt>
    <dgm:pt modelId="{9FABAF3E-4B27-4A79-9F06-CDEF0CB81E1E}" type="pres">
      <dgm:prSet presAssocID="{CF82771E-5D74-464B-A7B7-5624D0B39008}" presName="textNode" presStyleLbl="node1" presStyleIdx="0" presStyleCnt="3" custScaleX="112511" custScaleY="206206">
        <dgm:presLayoutVars>
          <dgm:bulletEnabled val="1"/>
        </dgm:presLayoutVars>
      </dgm:prSet>
      <dgm:spPr/>
    </dgm:pt>
    <dgm:pt modelId="{D964282E-3225-4681-B26A-C1FAD92B9299}" type="pres">
      <dgm:prSet presAssocID="{34F55F40-F4F1-4FD0-AD09-B6DC8E8F9CAD}" presName="sibTrans" presStyleCnt="0"/>
      <dgm:spPr/>
    </dgm:pt>
    <dgm:pt modelId="{87746562-844A-4ABC-9679-1FA6A8798E31}" type="pres">
      <dgm:prSet presAssocID="{112F116F-06F0-40A4-BD65-8EC72877191D}" presName="textNode" presStyleLbl="node1" presStyleIdx="1" presStyleCnt="3" custLinFactNeighborY="-1562">
        <dgm:presLayoutVars>
          <dgm:bulletEnabled val="1"/>
        </dgm:presLayoutVars>
      </dgm:prSet>
      <dgm:spPr/>
    </dgm:pt>
    <dgm:pt modelId="{4EA9EA7B-A9CB-4C9D-B546-7C839ED7290D}" type="pres">
      <dgm:prSet presAssocID="{94364A4E-B9A9-4F16-A882-66A035F3B4FD}" presName="sibTrans" presStyleCnt="0"/>
      <dgm:spPr/>
    </dgm:pt>
    <dgm:pt modelId="{AF579A4D-D245-4B0E-9088-53B962117B08}" type="pres">
      <dgm:prSet presAssocID="{3AA6B75C-E2A2-4FBF-860C-1F676BC6AD49}" presName="textNode" presStyleLbl="node1" presStyleIdx="2" presStyleCnt="3" custScaleX="146992" custScaleY="250000">
        <dgm:presLayoutVars>
          <dgm:bulletEnabled val="1"/>
        </dgm:presLayoutVars>
      </dgm:prSet>
      <dgm:spPr/>
    </dgm:pt>
  </dgm:ptLst>
  <dgm:cxnLst>
    <dgm:cxn modelId="{3EF99E10-5010-4A4E-A856-824F67E87E3D}" srcId="{797F4529-5B6C-4341-8804-A180D7D7F604}" destId="{CF82771E-5D74-464B-A7B7-5624D0B39008}" srcOrd="0" destOrd="0" parTransId="{132F8D01-DB7C-4A73-8918-50091F255DB9}" sibTransId="{34F55F40-F4F1-4FD0-AD09-B6DC8E8F9CAD}"/>
    <dgm:cxn modelId="{B1196D64-5E94-428F-BA3F-FFDC23C4A568}" type="presOf" srcId="{797F4529-5B6C-4341-8804-A180D7D7F604}" destId="{B1936EE1-AA90-4F96-B8D4-4933502D1E12}" srcOrd="0" destOrd="0" presId="urn:microsoft.com/office/officeart/2005/8/layout/hProcess9"/>
    <dgm:cxn modelId="{056DD16B-79F2-414E-A171-6F28D90A3272}" srcId="{797F4529-5B6C-4341-8804-A180D7D7F604}" destId="{3AA6B75C-E2A2-4FBF-860C-1F676BC6AD49}" srcOrd="2" destOrd="0" parTransId="{B51E14B5-9BD4-4A25-9AF7-E8BD1C930A91}" sibTransId="{73A294EA-7D04-498B-971A-F3B502A9C625}"/>
    <dgm:cxn modelId="{2DE34776-D7FC-4BC2-8889-1355496A5A3A}" type="presOf" srcId="{3AA6B75C-E2A2-4FBF-860C-1F676BC6AD49}" destId="{AF579A4D-D245-4B0E-9088-53B962117B08}" srcOrd="0" destOrd="0" presId="urn:microsoft.com/office/officeart/2005/8/layout/hProcess9"/>
    <dgm:cxn modelId="{7436EBAB-6287-48AB-BF3E-EF89A7DA1718}" type="presOf" srcId="{CF82771E-5D74-464B-A7B7-5624D0B39008}" destId="{9FABAF3E-4B27-4A79-9F06-CDEF0CB81E1E}" srcOrd="0" destOrd="0" presId="urn:microsoft.com/office/officeart/2005/8/layout/hProcess9"/>
    <dgm:cxn modelId="{086758D4-C439-482B-84DA-3E1CC8AAF9B0}" srcId="{797F4529-5B6C-4341-8804-A180D7D7F604}" destId="{112F116F-06F0-40A4-BD65-8EC72877191D}" srcOrd="1" destOrd="0" parTransId="{7F2E20D1-4730-4CF7-89D1-52860A1F5C2A}" sibTransId="{94364A4E-B9A9-4F16-A882-66A035F3B4FD}"/>
    <dgm:cxn modelId="{F6899DE5-B596-44D8-AB2F-1736FAE2E93F}" type="presOf" srcId="{112F116F-06F0-40A4-BD65-8EC72877191D}" destId="{87746562-844A-4ABC-9679-1FA6A8798E31}" srcOrd="0" destOrd="0" presId="urn:microsoft.com/office/officeart/2005/8/layout/hProcess9"/>
    <dgm:cxn modelId="{C22182B4-B034-41A5-BDAD-C0E3619EF270}" type="presParOf" srcId="{B1936EE1-AA90-4F96-B8D4-4933502D1E12}" destId="{A91C0A32-DDC9-452D-B074-C50A8E15DDE4}" srcOrd="0" destOrd="0" presId="urn:microsoft.com/office/officeart/2005/8/layout/hProcess9"/>
    <dgm:cxn modelId="{B02F4382-22F4-4A13-A4B7-A94B3F971EDF}" type="presParOf" srcId="{B1936EE1-AA90-4F96-B8D4-4933502D1E12}" destId="{F2C42C33-35D9-4D2B-852F-DF4D9D6C64B2}" srcOrd="1" destOrd="0" presId="urn:microsoft.com/office/officeart/2005/8/layout/hProcess9"/>
    <dgm:cxn modelId="{AF321481-55E1-4313-806A-71F534048E57}" type="presParOf" srcId="{F2C42C33-35D9-4D2B-852F-DF4D9D6C64B2}" destId="{9FABAF3E-4B27-4A79-9F06-CDEF0CB81E1E}" srcOrd="0" destOrd="0" presId="urn:microsoft.com/office/officeart/2005/8/layout/hProcess9"/>
    <dgm:cxn modelId="{4C746E13-C296-4484-8402-09546580BB6E}" type="presParOf" srcId="{F2C42C33-35D9-4D2B-852F-DF4D9D6C64B2}" destId="{D964282E-3225-4681-B26A-C1FAD92B9299}" srcOrd="1" destOrd="0" presId="urn:microsoft.com/office/officeart/2005/8/layout/hProcess9"/>
    <dgm:cxn modelId="{D30AF057-1148-4EDE-882D-42C56D4DC593}" type="presParOf" srcId="{F2C42C33-35D9-4D2B-852F-DF4D9D6C64B2}" destId="{87746562-844A-4ABC-9679-1FA6A8798E31}" srcOrd="2" destOrd="0" presId="urn:microsoft.com/office/officeart/2005/8/layout/hProcess9"/>
    <dgm:cxn modelId="{149D36FC-9ED7-4B8C-9FCB-248CC0767724}" type="presParOf" srcId="{F2C42C33-35D9-4D2B-852F-DF4D9D6C64B2}" destId="{4EA9EA7B-A9CB-4C9D-B546-7C839ED7290D}" srcOrd="3" destOrd="0" presId="urn:microsoft.com/office/officeart/2005/8/layout/hProcess9"/>
    <dgm:cxn modelId="{27A34FFB-47F4-49C9-8612-98E78892CA7F}" type="presParOf" srcId="{F2C42C33-35D9-4D2B-852F-DF4D9D6C64B2}" destId="{AF579A4D-D245-4B0E-9088-53B962117B0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D5BF0-9FF9-4EC8-9263-86E23AD8E1DD}" type="doc">
      <dgm:prSet loTypeId="urn:microsoft.com/office/officeart/2005/8/layout/bProcess4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0C939C7-4CA9-47F3-8F91-EB751CEDEA4A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C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Hace una distinción entre las causas estructurales del conflicto de los hechos y tendencias.</a:t>
          </a:r>
        </a:p>
      </dgm:t>
    </dgm:pt>
    <dgm:pt modelId="{CB1CFCB2-42D8-4022-83D2-CDD551EA1293}" type="parTrans" cxnId="{7FE12847-32F4-4624-A458-F3C3D709C545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781D367-6C4A-4F5F-BA9F-556FDD9D897D}" type="sibTrans" cxnId="{7FE12847-32F4-4624-A458-F3C3D709C545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A4C33C-401B-41BE-B11F-CE3C321419F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C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Útil para un plan operativo, para el diseño, seguimiento y para la evaluación de programas.</a:t>
          </a:r>
        </a:p>
      </dgm:t>
    </dgm:pt>
    <dgm:pt modelId="{EEED9911-5FC5-4E75-B800-F1E06D6ADC2F}" type="parTrans" cxnId="{773F0AFA-9491-4BD2-B7EE-C53547C3A318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AB09205-C1E0-4816-BBF2-F6306AD63B5B}" type="sibTrans" cxnId="{773F0AFA-9491-4BD2-B7EE-C53547C3A318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7195D06-AA24-40CA-825C-57650A9E88CE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C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Clasifica los elementos detonantes del conflicto o más vulnerables en orden de importancia e identifica en las que se pueden intervenir desde el exterior.</a:t>
          </a:r>
        </a:p>
      </dgm:t>
    </dgm:pt>
    <dgm:pt modelId="{6949E1D0-F102-45F6-9057-893A4212F884}" type="parTrans" cxnId="{3382A313-D7C6-4ACE-9E7F-775BE50933D1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1AD9B43-24E0-4242-9B27-B8F01039FBA4}" type="sibTrans" cxnId="{3382A313-D7C6-4ACE-9E7F-775BE50933D1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7DC96A-1767-4E32-AD7A-6DC721E94D23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C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Identifica fuerzas positivas como negativas que influyen en el conflicto, así como oportunidades de reconciliación.</a:t>
          </a:r>
        </a:p>
      </dgm:t>
    </dgm:pt>
    <dgm:pt modelId="{E6FC1DED-D0C9-439A-815A-AF25D07DFF77}" type="parTrans" cxnId="{401A13CB-01E3-41E7-9934-AF8C2AC83C70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DCFE00-7476-49B9-9839-55F8A2B4EA4F}" type="sibTrans" cxnId="{401A13CB-01E3-41E7-9934-AF8C2AC83C70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8D45C1-4F6E-4F80-B7BB-4546BB8ED2F6}" type="pres">
      <dgm:prSet presAssocID="{8B1D5BF0-9FF9-4EC8-9263-86E23AD8E1DD}" presName="Name0" presStyleCnt="0">
        <dgm:presLayoutVars>
          <dgm:dir/>
          <dgm:resizeHandles/>
        </dgm:presLayoutVars>
      </dgm:prSet>
      <dgm:spPr/>
    </dgm:pt>
    <dgm:pt modelId="{5B7AEEF2-E02F-4D36-A6A6-5C264616EB6D}" type="pres">
      <dgm:prSet presAssocID="{887DC96A-1767-4E32-AD7A-6DC721E94D23}" presName="compNode" presStyleCnt="0"/>
      <dgm:spPr/>
    </dgm:pt>
    <dgm:pt modelId="{7D109AF1-5882-400B-A0E6-7FFAF135178C}" type="pres">
      <dgm:prSet presAssocID="{887DC96A-1767-4E32-AD7A-6DC721E94D23}" presName="dummyConnPt" presStyleCnt="0"/>
      <dgm:spPr/>
    </dgm:pt>
    <dgm:pt modelId="{F5AF63A8-BE5D-4D34-A51A-A6FD38D1379C}" type="pres">
      <dgm:prSet presAssocID="{887DC96A-1767-4E32-AD7A-6DC721E94D23}" presName="node" presStyleLbl="node1" presStyleIdx="0" presStyleCnt="4">
        <dgm:presLayoutVars>
          <dgm:bulletEnabled val="1"/>
        </dgm:presLayoutVars>
      </dgm:prSet>
      <dgm:spPr/>
    </dgm:pt>
    <dgm:pt modelId="{7834EFB2-BB7F-46CD-83A4-207385B1F69D}" type="pres">
      <dgm:prSet presAssocID="{F8DCFE00-7476-49B9-9839-55F8A2B4EA4F}" presName="sibTrans" presStyleLbl="bgSibTrans2D1" presStyleIdx="0" presStyleCnt="3"/>
      <dgm:spPr/>
    </dgm:pt>
    <dgm:pt modelId="{DCA404F5-CCDC-4C07-B776-C43DC28091A1}" type="pres">
      <dgm:prSet presAssocID="{57195D06-AA24-40CA-825C-57650A9E88CE}" presName="compNode" presStyleCnt="0"/>
      <dgm:spPr/>
    </dgm:pt>
    <dgm:pt modelId="{65E8F58B-2092-4C04-AE64-FC1452669CB9}" type="pres">
      <dgm:prSet presAssocID="{57195D06-AA24-40CA-825C-57650A9E88CE}" presName="dummyConnPt" presStyleCnt="0"/>
      <dgm:spPr/>
    </dgm:pt>
    <dgm:pt modelId="{843BA6BD-8E83-459E-BC63-2447C40BDA43}" type="pres">
      <dgm:prSet presAssocID="{57195D06-AA24-40CA-825C-57650A9E88CE}" presName="node" presStyleLbl="node1" presStyleIdx="1" presStyleCnt="4">
        <dgm:presLayoutVars>
          <dgm:bulletEnabled val="1"/>
        </dgm:presLayoutVars>
      </dgm:prSet>
      <dgm:spPr/>
    </dgm:pt>
    <dgm:pt modelId="{DC5C66E0-118E-416B-B721-7B60AD38664C}" type="pres">
      <dgm:prSet presAssocID="{B1AD9B43-24E0-4242-9B27-B8F01039FBA4}" presName="sibTrans" presStyleLbl="bgSibTrans2D1" presStyleIdx="1" presStyleCnt="3"/>
      <dgm:spPr/>
    </dgm:pt>
    <dgm:pt modelId="{4D1BD765-9DDA-4708-B0AF-A6E04ADEE193}" type="pres">
      <dgm:prSet presAssocID="{4DA4C33C-401B-41BE-B11F-CE3C321419F6}" presName="compNode" presStyleCnt="0"/>
      <dgm:spPr/>
    </dgm:pt>
    <dgm:pt modelId="{38AC4C11-D04F-4071-BF2F-A4C3E03D9383}" type="pres">
      <dgm:prSet presAssocID="{4DA4C33C-401B-41BE-B11F-CE3C321419F6}" presName="dummyConnPt" presStyleCnt="0"/>
      <dgm:spPr/>
    </dgm:pt>
    <dgm:pt modelId="{F302333B-1AA3-4DE8-93FC-608EC4D68B88}" type="pres">
      <dgm:prSet presAssocID="{4DA4C33C-401B-41BE-B11F-CE3C321419F6}" presName="node" presStyleLbl="node1" presStyleIdx="2" presStyleCnt="4">
        <dgm:presLayoutVars>
          <dgm:bulletEnabled val="1"/>
        </dgm:presLayoutVars>
      </dgm:prSet>
      <dgm:spPr/>
    </dgm:pt>
    <dgm:pt modelId="{1223BCAE-52E1-43FA-8F63-1998750AC286}" type="pres">
      <dgm:prSet presAssocID="{AAB09205-C1E0-4816-BBF2-F6306AD63B5B}" presName="sibTrans" presStyleLbl="bgSibTrans2D1" presStyleIdx="2" presStyleCnt="3"/>
      <dgm:spPr/>
    </dgm:pt>
    <dgm:pt modelId="{73574BE8-75AC-49C8-8B3B-2E791F332382}" type="pres">
      <dgm:prSet presAssocID="{30C939C7-4CA9-47F3-8F91-EB751CEDEA4A}" presName="compNode" presStyleCnt="0"/>
      <dgm:spPr/>
    </dgm:pt>
    <dgm:pt modelId="{DD9EDBC0-DF00-4EE9-832F-AF4424167F52}" type="pres">
      <dgm:prSet presAssocID="{30C939C7-4CA9-47F3-8F91-EB751CEDEA4A}" presName="dummyConnPt" presStyleCnt="0"/>
      <dgm:spPr/>
    </dgm:pt>
    <dgm:pt modelId="{EEA059B7-6C90-43B7-A67F-ADB2794E2E1A}" type="pres">
      <dgm:prSet presAssocID="{30C939C7-4CA9-47F3-8F91-EB751CEDEA4A}" presName="node" presStyleLbl="node1" presStyleIdx="3" presStyleCnt="4">
        <dgm:presLayoutVars>
          <dgm:bulletEnabled val="1"/>
        </dgm:presLayoutVars>
      </dgm:prSet>
      <dgm:spPr/>
    </dgm:pt>
  </dgm:ptLst>
  <dgm:cxnLst>
    <dgm:cxn modelId="{8D033901-3A3B-43DB-8341-A4C59D021238}" type="presOf" srcId="{887DC96A-1767-4E32-AD7A-6DC721E94D23}" destId="{F5AF63A8-BE5D-4D34-A51A-A6FD38D1379C}" srcOrd="0" destOrd="0" presId="urn:microsoft.com/office/officeart/2005/8/layout/bProcess4"/>
    <dgm:cxn modelId="{ECA53006-AC6D-4672-A955-FC9B415DC66B}" type="presOf" srcId="{57195D06-AA24-40CA-825C-57650A9E88CE}" destId="{843BA6BD-8E83-459E-BC63-2447C40BDA43}" srcOrd="0" destOrd="0" presId="urn:microsoft.com/office/officeart/2005/8/layout/bProcess4"/>
    <dgm:cxn modelId="{98CC6607-18F5-4D38-9DF3-2247C84ECD4B}" type="presOf" srcId="{B1AD9B43-24E0-4242-9B27-B8F01039FBA4}" destId="{DC5C66E0-118E-416B-B721-7B60AD38664C}" srcOrd="0" destOrd="0" presId="urn:microsoft.com/office/officeart/2005/8/layout/bProcess4"/>
    <dgm:cxn modelId="{3A5CD40A-538E-4C7C-B11C-51FEBBC6BA72}" type="presOf" srcId="{30C939C7-4CA9-47F3-8F91-EB751CEDEA4A}" destId="{EEA059B7-6C90-43B7-A67F-ADB2794E2E1A}" srcOrd="0" destOrd="0" presId="urn:microsoft.com/office/officeart/2005/8/layout/bProcess4"/>
    <dgm:cxn modelId="{3382A313-D7C6-4ACE-9E7F-775BE50933D1}" srcId="{8B1D5BF0-9FF9-4EC8-9263-86E23AD8E1DD}" destId="{57195D06-AA24-40CA-825C-57650A9E88CE}" srcOrd="1" destOrd="0" parTransId="{6949E1D0-F102-45F6-9057-893A4212F884}" sibTransId="{B1AD9B43-24E0-4242-9B27-B8F01039FBA4}"/>
    <dgm:cxn modelId="{4E94B123-CB3B-478E-8371-BC874B1827F5}" type="presOf" srcId="{AAB09205-C1E0-4816-BBF2-F6306AD63B5B}" destId="{1223BCAE-52E1-43FA-8F63-1998750AC286}" srcOrd="0" destOrd="0" presId="urn:microsoft.com/office/officeart/2005/8/layout/bProcess4"/>
    <dgm:cxn modelId="{701C465C-BA87-4DEF-BFF6-4FD3648902AA}" type="presOf" srcId="{8B1D5BF0-9FF9-4EC8-9263-86E23AD8E1DD}" destId="{9B8D45C1-4F6E-4F80-B7BB-4546BB8ED2F6}" srcOrd="0" destOrd="0" presId="urn:microsoft.com/office/officeart/2005/8/layout/bProcess4"/>
    <dgm:cxn modelId="{7FE12847-32F4-4624-A458-F3C3D709C545}" srcId="{8B1D5BF0-9FF9-4EC8-9263-86E23AD8E1DD}" destId="{30C939C7-4CA9-47F3-8F91-EB751CEDEA4A}" srcOrd="3" destOrd="0" parTransId="{CB1CFCB2-42D8-4022-83D2-CDD551EA1293}" sibTransId="{D781D367-6C4A-4F5F-BA9F-556FDD9D897D}"/>
    <dgm:cxn modelId="{5E627E89-4549-436E-ADCD-621C82BA184D}" type="presOf" srcId="{4DA4C33C-401B-41BE-B11F-CE3C321419F6}" destId="{F302333B-1AA3-4DE8-93FC-608EC4D68B88}" srcOrd="0" destOrd="0" presId="urn:microsoft.com/office/officeart/2005/8/layout/bProcess4"/>
    <dgm:cxn modelId="{401A13CB-01E3-41E7-9934-AF8C2AC83C70}" srcId="{8B1D5BF0-9FF9-4EC8-9263-86E23AD8E1DD}" destId="{887DC96A-1767-4E32-AD7A-6DC721E94D23}" srcOrd="0" destOrd="0" parTransId="{E6FC1DED-D0C9-439A-815A-AF25D07DFF77}" sibTransId="{F8DCFE00-7476-49B9-9839-55F8A2B4EA4F}"/>
    <dgm:cxn modelId="{C23DEAEA-266A-4193-83A6-19553FD411B0}" type="presOf" srcId="{F8DCFE00-7476-49B9-9839-55F8A2B4EA4F}" destId="{7834EFB2-BB7F-46CD-83A4-207385B1F69D}" srcOrd="0" destOrd="0" presId="urn:microsoft.com/office/officeart/2005/8/layout/bProcess4"/>
    <dgm:cxn modelId="{773F0AFA-9491-4BD2-B7EE-C53547C3A318}" srcId="{8B1D5BF0-9FF9-4EC8-9263-86E23AD8E1DD}" destId="{4DA4C33C-401B-41BE-B11F-CE3C321419F6}" srcOrd="2" destOrd="0" parTransId="{EEED9911-5FC5-4E75-B800-F1E06D6ADC2F}" sibTransId="{AAB09205-C1E0-4816-BBF2-F6306AD63B5B}"/>
    <dgm:cxn modelId="{A089E7CB-A4E6-4D06-B9A1-3D102CC5E32E}" type="presParOf" srcId="{9B8D45C1-4F6E-4F80-B7BB-4546BB8ED2F6}" destId="{5B7AEEF2-E02F-4D36-A6A6-5C264616EB6D}" srcOrd="0" destOrd="0" presId="urn:microsoft.com/office/officeart/2005/8/layout/bProcess4"/>
    <dgm:cxn modelId="{A01466DF-1A90-4E6C-ACE4-CC4D7FBFF67B}" type="presParOf" srcId="{5B7AEEF2-E02F-4D36-A6A6-5C264616EB6D}" destId="{7D109AF1-5882-400B-A0E6-7FFAF135178C}" srcOrd="0" destOrd="0" presId="urn:microsoft.com/office/officeart/2005/8/layout/bProcess4"/>
    <dgm:cxn modelId="{753C1D4E-BF31-4B7B-8054-905F3AFC956B}" type="presParOf" srcId="{5B7AEEF2-E02F-4D36-A6A6-5C264616EB6D}" destId="{F5AF63A8-BE5D-4D34-A51A-A6FD38D1379C}" srcOrd="1" destOrd="0" presId="urn:microsoft.com/office/officeart/2005/8/layout/bProcess4"/>
    <dgm:cxn modelId="{0CDEABED-6816-47CB-9601-A1F371E1CC3A}" type="presParOf" srcId="{9B8D45C1-4F6E-4F80-B7BB-4546BB8ED2F6}" destId="{7834EFB2-BB7F-46CD-83A4-207385B1F69D}" srcOrd="1" destOrd="0" presId="urn:microsoft.com/office/officeart/2005/8/layout/bProcess4"/>
    <dgm:cxn modelId="{814DD842-6F2D-416A-9E76-A530A7032100}" type="presParOf" srcId="{9B8D45C1-4F6E-4F80-B7BB-4546BB8ED2F6}" destId="{DCA404F5-CCDC-4C07-B776-C43DC28091A1}" srcOrd="2" destOrd="0" presId="urn:microsoft.com/office/officeart/2005/8/layout/bProcess4"/>
    <dgm:cxn modelId="{9A1499FA-3DE7-476B-AD7D-EBB8FC1ECEAD}" type="presParOf" srcId="{DCA404F5-CCDC-4C07-B776-C43DC28091A1}" destId="{65E8F58B-2092-4C04-AE64-FC1452669CB9}" srcOrd="0" destOrd="0" presId="urn:microsoft.com/office/officeart/2005/8/layout/bProcess4"/>
    <dgm:cxn modelId="{FB8B577F-73DA-476E-B913-1252BBF4025A}" type="presParOf" srcId="{DCA404F5-CCDC-4C07-B776-C43DC28091A1}" destId="{843BA6BD-8E83-459E-BC63-2447C40BDA43}" srcOrd="1" destOrd="0" presId="urn:microsoft.com/office/officeart/2005/8/layout/bProcess4"/>
    <dgm:cxn modelId="{744FB5B5-5A3F-494E-A95C-F9677A853F43}" type="presParOf" srcId="{9B8D45C1-4F6E-4F80-B7BB-4546BB8ED2F6}" destId="{DC5C66E0-118E-416B-B721-7B60AD38664C}" srcOrd="3" destOrd="0" presId="urn:microsoft.com/office/officeart/2005/8/layout/bProcess4"/>
    <dgm:cxn modelId="{C082AE70-92B1-4F62-9094-98D42463C16D}" type="presParOf" srcId="{9B8D45C1-4F6E-4F80-B7BB-4546BB8ED2F6}" destId="{4D1BD765-9DDA-4708-B0AF-A6E04ADEE193}" srcOrd="4" destOrd="0" presId="urn:microsoft.com/office/officeart/2005/8/layout/bProcess4"/>
    <dgm:cxn modelId="{1887A132-150F-4556-A0F3-1A2CDE7C4999}" type="presParOf" srcId="{4D1BD765-9DDA-4708-B0AF-A6E04ADEE193}" destId="{38AC4C11-D04F-4071-BF2F-A4C3E03D9383}" srcOrd="0" destOrd="0" presId="urn:microsoft.com/office/officeart/2005/8/layout/bProcess4"/>
    <dgm:cxn modelId="{D64A0C09-E64E-4DF6-84B5-8511F488BF53}" type="presParOf" srcId="{4D1BD765-9DDA-4708-B0AF-A6E04ADEE193}" destId="{F302333B-1AA3-4DE8-93FC-608EC4D68B88}" srcOrd="1" destOrd="0" presId="urn:microsoft.com/office/officeart/2005/8/layout/bProcess4"/>
    <dgm:cxn modelId="{530B9407-3A2F-46FE-A912-65622449AA93}" type="presParOf" srcId="{9B8D45C1-4F6E-4F80-B7BB-4546BB8ED2F6}" destId="{1223BCAE-52E1-43FA-8F63-1998750AC286}" srcOrd="5" destOrd="0" presId="urn:microsoft.com/office/officeart/2005/8/layout/bProcess4"/>
    <dgm:cxn modelId="{FC9EF130-62DC-44BA-9735-B92A2E678B2D}" type="presParOf" srcId="{9B8D45C1-4F6E-4F80-B7BB-4546BB8ED2F6}" destId="{73574BE8-75AC-49C8-8B3B-2E791F332382}" srcOrd="6" destOrd="0" presId="urn:microsoft.com/office/officeart/2005/8/layout/bProcess4"/>
    <dgm:cxn modelId="{090E6DFB-6A5E-48F3-9311-5637DDBB5F77}" type="presParOf" srcId="{73574BE8-75AC-49C8-8B3B-2E791F332382}" destId="{DD9EDBC0-DF00-4EE9-832F-AF4424167F52}" srcOrd="0" destOrd="0" presId="urn:microsoft.com/office/officeart/2005/8/layout/bProcess4"/>
    <dgm:cxn modelId="{B6D9F15A-1581-4BBC-9814-FF8F77B9BACC}" type="presParOf" srcId="{73574BE8-75AC-49C8-8B3B-2E791F332382}" destId="{EEA059B7-6C90-43B7-A67F-ADB2794E2E1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1A654-AE3A-4FD7-950E-C13D3FAF77DB}">
      <dsp:nvSpPr>
        <dsp:cNvPr id="0" name=""/>
        <dsp:cNvSpPr/>
      </dsp:nvSpPr>
      <dsp:spPr>
        <a:xfrm>
          <a:off x="583702" y="0"/>
          <a:ext cx="6615292" cy="31638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E4AEAE-A0C1-465D-9F9B-AA7AD51DE2F9}">
      <dsp:nvSpPr>
        <dsp:cNvPr id="0" name=""/>
        <dsp:cNvSpPr/>
      </dsp:nvSpPr>
      <dsp:spPr>
        <a:xfrm>
          <a:off x="1055" y="560799"/>
          <a:ext cx="2112444" cy="20422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Concentrarse en el foco del conflicto, discutir con los protagonistas, plantear preguntas</a:t>
          </a:r>
          <a:endParaRPr lang="es-CR" sz="1800" kern="1200" dirty="0"/>
        </a:p>
      </dsp:txBody>
      <dsp:txXfrm>
        <a:off x="100751" y="660495"/>
        <a:ext cx="1913052" cy="1842899"/>
      </dsp:txXfrm>
    </dsp:sp>
    <dsp:sp modelId="{F1C7C0F3-9627-4BFE-990F-69B22DB7D2CA}">
      <dsp:nvSpPr>
        <dsp:cNvPr id="0" name=""/>
        <dsp:cNvSpPr/>
      </dsp:nvSpPr>
      <dsp:spPr>
        <a:xfrm>
          <a:off x="2288877" y="949167"/>
          <a:ext cx="1946612" cy="12655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Las preguntas para </a:t>
          </a:r>
          <a:r>
            <a:rPr lang="es-ES" sz="1800" b="1" kern="1200" dirty="0"/>
            <a:t>entender</a:t>
          </a:r>
          <a:r>
            <a:rPr lang="es-ES" sz="1800" kern="1200" dirty="0"/>
            <a:t> el conflicto</a:t>
          </a:r>
          <a:endParaRPr lang="es-CR" sz="1800" kern="1200" dirty="0"/>
        </a:p>
      </dsp:txBody>
      <dsp:txXfrm>
        <a:off x="2350656" y="1010946"/>
        <a:ext cx="1823054" cy="1141998"/>
      </dsp:txXfrm>
    </dsp:sp>
    <dsp:sp modelId="{2798C40B-D66E-4C2F-99DF-D1B97EBB16B7}">
      <dsp:nvSpPr>
        <dsp:cNvPr id="0" name=""/>
        <dsp:cNvSpPr/>
      </dsp:nvSpPr>
      <dsp:spPr>
        <a:xfrm>
          <a:off x="4410866" y="0"/>
          <a:ext cx="3370774" cy="31638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¿Cuál(es) es(son) el (los) verdadero(s) problema(s)?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¿Qué es lo que está pasando realmente?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¿Cuáles son las personas realmente implicadas?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¿Hace falta más información o necesidad de análisis para aclarar los problemas?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¿Las partes involucradas tienen la capacidad de entender documentos técnicos importantes?</a:t>
          </a:r>
          <a:endParaRPr lang="es-CR" sz="1600" kern="1200" dirty="0"/>
        </a:p>
      </dsp:txBody>
      <dsp:txXfrm>
        <a:off x="4565314" y="154448"/>
        <a:ext cx="3061878" cy="285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C0A32-DDC9-452D-B074-C50A8E15DDE4}">
      <dsp:nvSpPr>
        <dsp:cNvPr id="0" name=""/>
        <dsp:cNvSpPr/>
      </dsp:nvSpPr>
      <dsp:spPr>
        <a:xfrm>
          <a:off x="551593" y="0"/>
          <a:ext cx="6251390" cy="352217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ABAF3E-4B27-4A79-9F06-CDEF0CB81E1E}">
      <dsp:nvSpPr>
        <dsp:cNvPr id="0" name=""/>
        <dsp:cNvSpPr/>
      </dsp:nvSpPr>
      <dsp:spPr>
        <a:xfrm>
          <a:off x="79429" y="308499"/>
          <a:ext cx="2091950" cy="29051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Incitar a las partes para describir su visión de lo que está pasando y organizar una visita  in situ para establecer los hechos en el lugar.</a:t>
          </a:r>
          <a:endParaRPr lang="es-CR" sz="1800" kern="1200" dirty="0"/>
        </a:p>
      </dsp:txBody>
      <dsp:txXfrm>
        <a:off x="181550" y="410620"/>
        <a:ext cx="1887708" cy="2700928"/>
      </dsp:txXfrm>
    </dsp:sp>
    <dsp:sp modelId="{87746562-844A-4ABC-9679-1FA6A8798E31}">
      <dsp:nvSpPr>
        <dsp:cNvPr id="0" name=""/>
        <dsp:cNvSpPr/>
      </dsp:nvSpPr>
      <dsp:spPr>
        <a:xfrm>
          <a:off x="2427066" y="1034644"/>
          <a:ext cx="1859329" cy="14088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Las preguntas necesarias para </a:t>
          </a:r>
          <a:r>
            <a:rPr lang="es-ES" sz="1800" b="1" kern="1200" dirty="0"/>
            <a:t>entender</a:t>
          </a:r>
          <a:r>
            <a:rPr lang="es-ES" sz="1800" kern="1200" dirty="0"/>
            <a:t> el conflicto</a:t>
          </a:r>
          <a:r>
            <a:rPr lang="es-ES" sz="2000" kern="1200" dirty="0"/>
            <a:t>.</a:t>
          </a:r>
          <a:endParaRPr lang="es-CR" sz="2000" kern="1200" dirty="0"/>
        </a:p>
      </dsp:txBody>
      <dsp:txXfrm>
        <a:off x="2495841" y="1103419"/>
        <a:ext cx="1721779" cy="1271318"/>
      </dsp:txXfrm>
    </dsp:sp>
    <dsp:sp modelId="{AF579A4D-D245-4B0E-9088-53B962117B08}">
      <dsp:nvSpPr>
        <dsp:cNvPr id="0" name=""/>
        <dsp:cNvSpPr/>
      </dsp:nvSpPr>
      <dsp:spPr>
        <a:xfrm>
          <a:off x="4542081" y="0"/>
          <a:ext cx="2733065" cy="35221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¿Qué tipo de conflicto es?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¿Cuáles son los motivos o causas del conflicto?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¿Cómo se desarrolló?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¿Cómo va a desarrollarse?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¿Cuáles pueden ser los efectos del conflicto sobre las contrapartes, sobre el trabajo y su medio?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¿Cuál posición y qué tipo de enfoque debe adoptarse para no sufrir los efectos negativos del conflicto a corto y largo plazo?</a:t>
          </a:r>
          <a:endParaRPr lang="es-CR" sz="1400" kern="1200" dirty="0"/>
        </a:p>
      </dsp:txBody>
      <dsp:txXfrm>
        <a:off x="4675498" y="133417"/>
        <a:ext cx="2466231" cy="3255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4EFB2-BB7F-46CD-83A4-207385B1F69D}">
      <dsp:nvSpPr>
        <dsp:cNvPr id="0" name=""/>
        <dsp:cNvSpPr/>
      </dsp:nvSpPr>
      <dsp:spPr>
        <a:xfrm rot="5400000">
          <a:off x="217569" y="1164276"/>
          <a:ext cx="1812749" cy="219046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F63A8-BE5D-4D34-A51A-A6FD38D1379C}">
      <dsp:nvSpPr>
        <dsp:cNvPr id="0" name=""/>
        <dsp:cNvSpPr/>
      </dsp:nvSpPr>
      <dsp:spPr>
        <a:xfrm>
          <a:off x="630854" y="1877"/>
          <a:ext cx="2433850" cy="146031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R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Identifica fuerzas positivas como negativas que influyen en el conflicto, así como oportunidades de reconciliación.</a:t>
          </a:r>
        </a:p>
      </dsp:txBody>
      <dsp:txXfrm>
        <a:off x="673625" y="44648"/>
        <a:ext cx="2348308" cy="1374768"/>
      </dsp:txXfrm>
    </dsp:sp>
    <dsp:sp modelId="{DC5C66E0-118E-416B-B721-7B60AD38664C}">
      <dsp:nvSpPr>
        <dsp:cNvPr id="0" name=""/>
        <dsp:cNvSpPr/>
      </dsp:nvSpPr>
      <dsp:spPr>
        <a:xfrm>
          <a:off x="1130263" y="2076970"/>
          <a:ext cx="3224382" cy="219046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BA6BD-8E83-459E-BC63-2447C40BDA43}">
      <dsp:nvSpPr>
        <dsp:cNvPr id="0" name=""/>
        <dsp:cNvSpPr/>
      </dsp:nvSpPr>
      <dsp:spPr>
        <a:xfrm>
          <a:off x="630854" y="1827265"/>
          <a:ext cx="2433850" cy="146031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R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Clasifica los elementos detonantes del conflicto o más vulnerables en orden de importancia e identifica en las que se pueden intervenir desde el exterior.</a:t>
          </a:r>
        </a:p>
      </dsp:txBody>
      <dsp:txXfrm>
        <a:off x="673625" y="1870036"/>
        <a:ext cx="2348308" cy="1374768"/>
      </dsp:txXfrm>
    </dsp:sp>
    <dsp:sp modelId="{1223BCAE-52E1-43FA-8F63-1998750AC286}">
      <dsp:nvSpPr>
        <dsp:cNvPr id="0" name=""/>
        <dsp:cNvSpPr/>
      </dsp:nvSpPr>
      <dsp:spPr>
        <a:xfrm rot="16200000">
          <a:off x="3454590" y="1164276"/>
          <a:ext cx="1812749" cy="219046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2333B-1AA3-4DE8-93FC-608EC4D68B88}">
      <dsp:nvSpPr>
        <dsp:cNvPr id="0" name=""/>
        <dsp:cNvSpPr/>
      </dsp:nvSpPr>
      <dsp:spPr>
        <a:xfrm>
          <a:off x="3867875" y="1827265"/>
          <a:ext cx="2433850" cy="146031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R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Útil para un plan operativo, para el diseño, seguimiento y para la evaluación de programas.</a:t>
          </a:r>
        </a:p>
      </dsp:txBody>
      <dsp:txXfrm>
        <a:off x="3910646" y="1870036"/>
        <a:ext cx="2348308" cy="1374768"/>
      </dsp:txXfrm>
    </dsp:sp>
    <dsp:sp modelId="{EEA059B7-6C90-43B7-A67F-ADB2794E2E1A}">
      <dsp:nvSpPr>
        <dsp:cNvPr id="0" name=""/>
        <dsp:cNvSpPr/>
      </dsp:nvSpPr>
      <dsp:spPr>
        <a:xfrm>
          <a:off x="3867875" y="1877"/>
          <a:ext cx="2433850" cy="146031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Hace una distinción entre las causas estructurales del conflicto de los hechos y tendencias.</a:t>
          </a:r>
        </a:p>
      </dsp:txBody>
      <dsp:txXfrm>
        <a:off x="3910646" y="44648"/>
        <a:ext cx="2348308" cy="1374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573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0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989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16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9328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783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893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8583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4126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249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70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378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094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8181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374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280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825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037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861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364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2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Preguntar</a:t>
            </a:r>
            <a:r>
              <a:rPr lang="en-US" dirty="0"/>
              <a:t> y </a:t>
            </a:r>
            <a:r>
              <a:rPr lang="en-US" dirty="0" err="1"/>
              <a:t>anotar</a:t>
            </a:r>
            <a:r>
              <a:rPr lang="en-US" dirty="0"/>
              <a:t> </a:t>
            </a:r>
            <a:r>
              <a:rPr lang="en-US" dirty="0" err="1"/>
              <a:t>respuestas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particiapntes</a:t>
            </a:r>
            <a:r>
              <a:rPr lang="en-US" dirty="0"/>
              <a:t>, </a:t>
            </a:r>
            <a:r>
              <a:rPr lang="en-US" dirty="0" err="1"/>
              <a:t>seguidamente</a:t>
            </a:r>
            <a:r>
              <a:rPr lang="en-US" dirty="0"/>
              <a:t> </a:t>
            </a:r>
            <a:r>
              <a:rPr lang="en-US" dirty="0" err="1"/>
              <a:t>preguntarles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conflict </a:t>
            </a:r>
            <a:r>
              <a:rPr lang="en-US" dirty="0" err="1"/>
              <a:t>laboral</a:t>
            </a:r>
            <a:r>
              <a:rPr lang="en-US" dirty="0"/>
              <a:t>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Despues</a:t>
            </a:r>
            <a:r>
              <a:rPr lang="en-US" dirty="0"/>
              <a:t> se </a:t>
            </a:r>
            <a:r>
              <a:rPr lang="en-US" dirty="0" err="1"/>
              <a:t>muestra</a:t>
            </a:r>
            <a:r>
              <a:rPr lang="en-US" dirty="0"/>
              <a:t> la </a:t>
            </a:r>
            <a:r>
              <a:rPr lang="en-US" dirty="0" err="1"/>
              <a:t>siguiente</a:t>
            </a:r>
            <a:r>
              <a:rPr lang="en-US" dirty="0"/>
              <a:t> </a:t>
            </a:r>
            <a:r>
              <a:rPr lang="en-US" dirty="0" err="1"/>
              <a:t>diapositiva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183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62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9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261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63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837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889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Relationship Id="rId6" Type="http://schemas.openxmlformats.org/officeDocument/2006/relationships/diagramData" Target="../diagrams/data3.xml"/><Relationship Id="rId5" Type="http://schemas.openxmlformats.org/officeDocument/2006/relationships/image" Target="../media/image18.png"/><Relationship Id="rId10" Type="http://schemas.microsoft.com/office/2007/relationships/diagramDrawing" Target="../diagrams/drawing3.xml"/><Relationship Id="rId4" Type="http://schemas.openxmlformats.org/officeDocument/2006/relationships/notesSlide" Target="../notesSlides/notesSlide12.xml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13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4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5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16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17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8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55200" y="-82400"/>
            <a:ext cx="9434100" cy="5226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686617" y="213093"/>
            <a:ext cx="6157500" cy="2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PROTECCIÓN</a:t>
            </a:r>
            <a:r>
              <a:rPr lang="en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CONSULAR </a:t>
            </a:r>
            <a:endParaRPr sz="4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 LAS PERSONAS </a:t>
            </a:r>
            <a:endParaRPr sz="4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TRABAJADORAS MIGRANTES</a:t>
            </a:r>
            <a:endParaRPr sz="4000" dirty="0">
              <a:solidFill>
                <a:srgbClr val="FFD9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-55200" y="-82400"/>
            <a:ext cx="1595100" cy="346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57" name="Shape 57"/>
          <p:cNvSpPr txBox="1"/>
          <p:nvPr/>
        </p:nvSpPr>
        <p:spPr>
          <a:xfrm rot="-5400000">
            <a:off x="38325" y="1211650"/>
            <a:ext cx="19971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TALLER</a:t>
            </a:r>
            <a:endParaRPr sz="4800" b="1">
              <a:solidFill>
                <a:srgbClr val="0B539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33" y="3856008"/>
            <a:ext cx="2596679" cy="10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17" y="3751293"/>
            <a:ext cx="1008775" cy="13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276" y="3977041"/>
            <a:ext cx="2244000" cy="8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-55200" y="3324075"/>
            <a:ext cx="9434100" cy="16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838" y="36700"/>
            <a:ext cx="1288725" cy="346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55">
            <a:extLst>
              <a:ext uri="{FF2B5EF4-FFF2-40B4-BE49-F238E27FC236}">
                <a16:creationId xmlns:a16="http://schemas.microsoft.com/office/drawing/2014/main" id="{89825EF8-345C-457F-BAFD-DD71C024CCB9}"/>
              </a:ext>
            </a:extLst>
          </p:cNvPr>
          <p:cNvSpPr txBox="1">
            <a:spLocks/>
          </p:cNvSpPr>
          <p:nvPr/>
        </p:nvSpPr>
        <p:spPr>
          <a:xfrm>
            <a:off x="1685446" y="2493093"/>
            <a:ext cx="4485658" cy="71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115000"/>
              </a:lnSpc>
            </a:pPr>
            <a:r>
              <a:rPr lang="es-ES" sz="1600" dirty="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Ciudad de Panamá, Panamá</a:t>
            </a:r>
            <a:r>
              <a:rPr lang="es-ES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0" indent="0" algn="l">
              <a:lnSpc>
                <a:spcPct val="115000"/>
              </a:lnSpc>
            </a:pPr>
            <a:r>
              <a:rPr lang="es-ES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25 y 26 de abril, 2018</a:t>
            </a:r>
            <a:endParaRPr lang="es-ES" sz="1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" name="Shape 63">
            <a:extLst>
              <a:ext uri="{FF2B5EF4-FFF2-40B4-BE49-F238E27FC236}">
                <a16:creationId xmlns:a16="http://schemas.microsoft.com/office/drawing/2014/main" id="{95844337-1E89-4E25-BBE5-B8480017CAD4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467" y="3930770"/>
            <a:ext cx="1908601" cy="946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95725"/>
            <a:ext cx="8383709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Tipología, dinámica y esquema del desarrollo de los conflictos</a:t>
            </a:r>
            <a:endParaRPr sz="3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465" y="4485503"/>
            <a:ext cx="1161536" cy="564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3 Marcador de contenido">
            <a:extLst>
              <a:ext uri="{FF2B5EF4-FFF2-40B4-BE49-F238E27FC236}">
                <a16:creationId xmlns:a16="http://schemas.microsoft.com/office/drawing/2014/main" id="{33A4918C-4303-4D1C-9F82-C62B47A57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56211"/>
              </p:ext>
            </p:extLst>
          </p:nvPr>
        </p:nvGraphicFramePr>
        <p:xfrm>
          <a:off x="894711" y="1134253"/>
          <a:ext cx="7354577" cy="352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020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66717" y="171450"/>
            <a:ext cx="4091335" cy="4855264"/>
          </a:xfrm>
        </p:spPr>
        <p:txBody>
          <a:bodyPr/>
          <a:lstStyle/>
          <a:p>
            <a:pPr lvl="0" algn="just">
              <a:buNone/>
            </a:pPr>
            <a:r>
              <a:rPr lang="es-ES_tradnl" sz="1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Causas y tipología de los conflictos</a:t>
            </a:r>
            <a:endParaRPr lang="es-ES" sz="1800" b="1" dirty="0">
              <a:solidFill>
                <a:schemeClr val="bg1"/>
              </a:solidFill>
            </a:endParaRPr>
          </a:p>
          <a:p>
            <a:pPr lvl="0" algn="just">
              <a:buNone/>
            </a:pPr>
            <a:r>
              <a:rPr lang="es-ES" b="1" dirty="0">
                <a:solidFill>
                  <a:schemeClr val="bg1"/>
                </a:solidFill>
              </a:rPr>
              <a:t>En general están ligados:  </a:t>
            </a:r>
          </a:p>
          <a:p>
            <a:pPr lvl="0" algn="just">
              <a:buNone/>
            </a:pPr>
            <a:endParaRPr lang="es-ES" b="1" dirty="0">
              <a:solidFill>
                <a:schemeClr val="bg1"/>
              </a:solidFill>
            </a:endParaRPr>
          </a:p>
          <a:p>
            <a:pPr marL="400050" lvl="0" indent="-400050" algn="just">
              <a:buFont typeface="+mj-lt"/>
              <a:buAutoNum type="romanUcPeriod"/>
            </a:pPr>
            <a:r>
              <a:rPr lang="es-ES" sz="1500" b="1" dirty="0">
                <a:solidFill>
                  <a:schemeClr val="bg1"/>
                </a:solidFill>
              </a:rPr>
              <a:t>Al poder: </a:t>
            </a:r>
            <a:r>
              <a:rPr lang="es-ES" sz="1500" dirty="0">
                <a:solidFill>
                  <a:schemeClr val="bg1"/>
                </a:solidFill>
              </a:rPr>
              <a:t>jerarquías, poder y control sobre otros.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sz="1500" b="1" dirty="0">
                <a:solidFill>
                  <a:schemeClr val="bg1"/>
                </a:solidFill>
              </a:rPr>
              <a:t>A las necesidades: </a:t>
            </a:r>
            <a:r>
              <a:rPr lang="es-ES" sz="1500" dirty="0">
                <a:solidFill>
                  <a:schemeClr val="bg1"/>
                </a:solidFill>
              </a:rPr>
              <a:t>psicológicas, de seguridad, de reconocimiento.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sz="1500" b="1" dirty="0">
                <a:solidFill>
                  <a:schemeClr val="bg1"/>
                </a:solidFill>
              </a:rPr>
              <a:t>A los valores: </a:t>
            </a:r>
            <a:r>
              <a:rPr lang="es-ES" sz="1500" dirty="0">
                <a:solidFill>
                  <a:schemeClr val="bg1"/>
                </a:solidFill>
              </a:rPr>
              <a:t>comprar una marca de café en términos justos, diferencias culturales.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sz="1500" b="1" dirty="0">
                <a:solidFill>
                  <a:schemeClr val="bg1"/>
                </a:solidFill>
              </a:rPr>
              <a:t>A los recursos: </a:t>
            </a:r>
            <a:r>
              <a:rPr lang="es-ES" sz="1500" dirty="0">
                <a:solidFill>
                  <a:schemeClr val="bg1"/>
                </a:solidFill>
              </a:rPr>
              <a:t>una impresora para dos puestos, poco espacio.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sz="1500" b="1" dirty="0">
                <a:solidFill>
                  <a:schemeClr val="bg1"/>
                </a:solidFill>
              </a:rPr>
              <a:t>A las relaciones: </a:t>
            </a:r>
            <a:r>
              <a:rPr lang="es-ES" sz="1500" dirty="0">
                <a:solidFill>
                  <a:schemeClr val="bg1"/>
                </a:solidFill>
              </a:rPr>
              <a:t>basado en relaciones interpersonales.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sz="1500" b="1" dirty="0">
                <a:solidFill>
                  <a:schemeClr val="bg1"/>
                </a:solidFill>
              </a:rPr>
              <a:t>A las tareas</a:t>
            </a:r>
            <a:r>
              <a:rPr lang="es-ES" sz="1500" dirty="0">
                <a:solidFill>
                  <a:schemeClr val="bg1"/>
                </a:solidFill>
              </a:rPr>
              <a:t>: basado sobre contenido y objetivos del trabajo.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sz="1500" b="1" dirty="0">
                <a:solidFill>
                  <a:schemeClr val="bg1"/>
                </a:solidFill>
              </a:rPr>
              <a:t>A los procedimientos: </a:t>
            </a:r>
            <a:r>
              <a:rPr lang="es-ES" sz="1500" dirty="0">
                <a:solidFill>
                  <a:schemeClr val="bg1"/>
                </a:solidFill>
              </a:rPr>
              <a:t>relacionado a la manera en que se realiza el trabajo.</a:t>
            </a:r>
          </a:p>
          <a:p>
            <a:pPr lvl="0" algn="just">
              <a:buNone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4661452" y="188843"/>
            <a:ext cx="4234070" cy="4820479"/>
          </a:xfrm>
        </p:spPr>
        <p:txBody>
          <a:bodyPr/>
          <a:lstStyle/>
          <a:p>
            <a:pPr lvl="0">
              <a:buNone/>
            </a:pPr>
            <a:r>
              <a:rPr lang="es-CR" sz="1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Los tipos de conflictos</a:t>
            </a:r>
            <a:endParaRPr lang="es-CR" sz="18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>
              <a:buNone/>
            </a:pPr>
            <a:r>
              <a:rPr lang="es-ES" b="1" dirty="0">
                <a:solidFill>
                  <a:schemeClr val="bg1"/>
                </a:solidFill>
              </a:rPr>
              <a:t>En  general están ligados:</a:t>
            </a:r>
          </a:p>
          <a:p>
            <a:pPr>
              <a:buNone/>
            </a:pPr>
            <a:endParaRPr lang="es-ES" b="1" dirty="0">
              <a:solidFill>
                <a:schemeClr val="bg1"/>
              </a:solidFill>
            </a:endParaRPr>
          </a:p>
          <a:p>
            <a:pPr marL="400050" lvl="0" indent="-400050" algn="just">
              <a:buFont typeface="+mj-lt"/>
              <a:buAutoNum type="romanUcPeriod"/>
            </a:pPr>
            <a:r>
              <a:rPr lang="es-ES" b="1" dirty="0">
                <a:solidFill>
                  <a:schemeClr val="bg1"/>
                </a:solidFill>
              </a:rPr>
              <a:t>Conflictos de intereses: </a:t>
            </a:r>
            <a:r>
              <a:rPr lang="es-ES" dirty="0">
                <a:solidFill>
                  <a:schemeClr val="bg1"/>
                </a:solidFill>
              </a:rPr>
              <a:t>sobre todo en el marco de la negociación colectiva.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dirty="0">
                <a:solidFill>
                  <a:schemeClr val="bg1"/>
                </a:solidFill>
              </a:rPr>
              <a:t>Conflictos de derechos: desacuerdo en la aplicación o interpretación de textos jurídicos.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b="1" dirty="0">
                <a:solidFill>
                  <a:schemeClr val="bg1"/>
                </a:solidFill>
              </a:rPr>
              <a:t>Conflictos estructurales: </a:t>
            </a:r>
            <a:r>
              <a:rPr lang="es-ES" dirty="0">
                <a:solidFill>
                  <a:schemeClr val="bg1"/>
                </a:solidFill>
              </a:rPr>
              <a:t>distribución desigual de los recursos, o provocados por controversias medioambientales o temporales.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b="1" dirty="0">
                <a:solidFill>
                  <a:schemeClr val="bg1"/>
                </a:solidFill>
              </a:rPr>
              <a:t>Conflictos de valores: </a:t>
            </a:r>
            <a:r>
              <a:rPr lang="es-ES" dirty="0">
                <a:solidFill>
                  <a:schemeClr val="bg1"/>
                </a:solidFill>
              </a:rPr>
              <a:t>confrontaciones por diferentes  ideologías, creencias religiosas, culturales y étnicas.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b="1" dirty="0">
                <a:solidFill>
                  <a:schemeClr val="bg1"/>
                </a:solidFill>
              </a:rPr>
              <a:t>Conflictos de datos: </a:t>
            </a:r>
            <a:r>
              <a:rPr lang="es-ES" dirty="0">
                <a:solidFill>
                  <a:schemeClr val="bg1"/>
                </a:solidFill>
              </a:rPr>
              <a:t>falta de información, incomprensión  o de diferentes interpretaciones o significados.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es-ES" b="1" dirty="0">
                <a:solidFill>
                  <a:schemeClr val="bg1"/>
                </a:solidFill>
              </a:rPr>
              <a:t>Conflictos de relaciones: </a:t>
            </a:r>
            <a:r>
              <a:rPr lang="es-ES" dirty="0">
                <a:solidFill>
                  <a:schemeClr val="bg1"/>
                </a:solidFill>
              </a:rPr>
              <a:t>intolerancia, falta de comunicación o comprensión mutua.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6" name="Shape 86">
            <a:extLst>
              <a:ext uri="{FF2B5EF4-FFF2-40B4-BE49-F238E27FC236}">
                <a16:creationId xmlns:a16="http://schemas.microsoft.com/office/drawing/2014/main" id="{DF3C23D1-8155-4BA9-AAEB-538498AA8E22}"/>
              </a:ext>
            </a:extLst>
          </p:cNvPr>
          <p:cNvSpPr/>
          <p:nvPr/>
        </p:nvSpPr>
        <p:spPr>
          <a:xfrm>
            <a:off x="163317" y="28823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6">
            <a:extLst>
              <a:ext uri="{FF2B5EF4-FFF2-40B4-BE49-F238E27FC236}">
                <a16:creationId xmlns:a16="http://schemas.microsoft.com/office/drawing/2014/main" id="{56AA2FED-8767-477B-90BB-9FCD06621B25}"/>
              </a:ext>
            </a:extLst>
          </p:cNvPr>
          <p:cNvSpPr/>
          <p:nvPr/>
        </p:nvSpPr>
        <p:spPr>
          <a:xfrm>
            <a:off x="4525852" y="28823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Evaluación del conflicto</a:t>
            </a: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595625" y="740475"/>
            <a:ext cx="6640676" cy="53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La evaluación de los conflictos en la base de un buen análisis 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374" y="4521666"/>
            <a:ext cx="1199627" cy="5285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E7ED1626-6362-44A9-BB65-52C4511D1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570695"/>
              </p:ext>
            </p:extLst>
          </p:nvPr>
        </p:nvGraphicFramePr>
        <p:xfrm>
          <a:off x="873634" y="1385988"/>
          <a:ext cx="6932581" cy="32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93940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sym typeface="Oswald"/>
              </a:rPr>
              <a:t>Enfoques para la gestión de conflictos</a:t>
            </a: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0043" y="4361935"/>
            <a:ext cx="1383958" cy="68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2202DF-EDFC-46CC-BBF3-030E272581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51" y="861866"/>
            <a:ext cx="7923872" cy="41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686393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27652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Lista de control para gestionar un conflicto</a:t>
            </a: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465" y="4472809"/>
            <a:ext cx="1161536" cy="577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5">
            <a:extLst>
              <a:ext uri="{FF2B5EF4-FFF2-40B4-BE49-F238E27FC236}">
                <a16:creationId xmlns:a16="http://schemas.microsoft.com/office/drawing/2014/main" id="{1810D0F3-44F0-4DF6-8899-72219EB9BB3E}"/>
              </a:ext>
            </a:extLst>
          </p:cNvPr>
          <p:cNvSpPr txBox="1"/>
          <p:nvPr/>
        </p:nvSpPr>
        <p:spPr>
          <a:xfrm>
            <a:off x="534970" y="1142000"/>
            <a:ext cx="8074060" cy="356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400050" algn="just">
              <a:lnSpc>
                <a:spcPct val="115000"/>
              </a:lnSpc>
              <a:buFont typeface="+mj-lt"/>
              <a:buAutoNum type="romanUcPeriod"/>
            </a:pPr>
            <a:r>
              <a:rPr lang="es-ES" sz="1700" b="1" dirty="0">
                <a:solidFill>
                  <a:schemeClr val="bg1"/>
                </a:solidFill>
              </a:rPr>
              <a:t>Establecer los hechos.</a:t>
            </a:r>
          </a:p>
          <a:p>
            <a:pPr marL="400050" lvl="0" indent="-400050" algn="just">
              <a:lnSpc>
                <a:spcPct val="115000"/>
              </a:lnSpc>
              <a:buFont typeface="+mj-lt"/>
              <a:buAutoNum type="romanUcPeriod"/>
            </a:pPr>
            <a:r>
              <a:rPr lang="es-ES" sz="1700" b="1" dirty="0">
                <a:solidFill>
                  <a:schemeClr val="bg1"/>
                </a:solidFill>
              </a:rPr>
              <a:t>Identificar las necesidades </a:t>
            </a:r>
            <a:r>
              <a:rPr lang="es-ES" sz="1700" dirty="0">
                <a:solidFill>
                  <a:schemeClr val="bg1"/>
                </a:solidFill>
              </a:rPr>
              <a:t>(definir un objetivo común para las personas involucradas).</a:t>
            </a:r>
          </a:p>
          <a:p>
            <a:pPr marL="400050" lvl="0" indent="-400050" algn="just">
              <a:lnSpc>
                <a:spcPct val="115000"/>
              </a:lnSpc>
              <a:buFont typeface="+mj-lt"/>
              <a:buAutoNum type="romanUcPeriod"/>
            </a:pPr>
            <a:r>
              <a:rPr lang="es-ES" sz="1700" b="1" dirty="0">
                <a:solidFill>
                  <a:schemeClr val="bg1"/>
                </a:solidFill>
              </a:rPr>
              <a:t>Evaluar la situación </a:t>
            </a:r>
            <a:r>
              <a:rPr lang="es-ES" sz="1700" dirty="0">
                <a:solidFill>
                  <a:schemeClr val="bg1"/>
                </a:solidFill>
              </a:rPr>
              <a:t>(valorar si hay posibilidad razonable de terminar con el conflicto, si no, evitar involucrarse). </a:t>
            </a:r>
          </a:p>
          <a:p>
            <a:pPr marL="400050" lvl="0" indent="-400050" algn="just">
              <a:lnSpc>
                <a:spcPct val="115000"/>
              </a:lnSpc>
              <a:buFont typeface="+mj-lt"/>
              <a:buAutoNum type="romanUcPeriod"/>
            </a:pPr>
            <a:r>
              <a:rPr lang="es-ES" sz="1700" b="1" dirty="0">
                <a:solidFill>
                  <a:schemeClr val="bg1"/>
                </a:solidFill>
              </a:rPr>
              <a:t>Decidir sobre un proceso </a:t>
            </a:r>
            <a:r>
              <a:rPr lang="es-ES" sz="1700" dirty="0">
                <a:solidFill>
                  <a:schemeClr val="bg1"/>
                </a:solidFill>
              </a:rPr>
              <a:t>(establecer un programa, plazo, reglas de negociación, responsable de la dirección, posibilidad de firmar un acuerdo final). Definir el tipo de proceso de negociación - formal (con un mediador) o informal, pública, por evasión, por discusión (usando un facilitador)…</a:t>
            </a:r>
          </a:p>
          <a:p>
            <a:pPr marL="400050" lvl="0" indent="-400050" algn="just">
              <a:lnSpc>
                <a:spcPct val="115000"/>
              </a:lnSpc>
              <a:buFont typeface="+mj-lt"/>
              <a:buAutoNum type="romanUcPeriod"/>
            </a:pPr>
            <a:r>
              <a:rPr lang="es-ES" sz="1700" b="1" dirty="0">
                <a:solidFill>
                  <a:schemeClr val="bg1"/>
                </a:solidFill>
              </a:rPr>
              <a:t>Buscar soluciones </a:t>
            </a:r>
            <a:r>
              <a:rPr lang="es-ES" sz="1700" dirty="0">
                <a:solidFill>
                  <a:schemeClr val="bg1"/>
                </a:solidFill>
              </a:rPr>
              <a:t>(disponibilidad para negociar, necesidad de propuestas de compromiso específicas y plan de trabajo).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06829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622" y="4312508"/>
            <a:ext cx="1606378" cy="7376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4">
            <a:extLst>
              <a:ext uri="{FF2B5EF4-FFF2-40B4-BE49-F238E27FC236}">
                <a16:creationId xmlns:a16="http://schemas.microsoft.com/office/drawing/2014/main" id="{799AA0F8-46D9-491D-B716-0EC6529A2F00}"/>
              </a:ext>
            </a:extLst>
          </p:cNvPr>
          <p:cNvSpPr txBox="1"/>
          <p:nvPr/>
        </p:nvSpPr>
        <p:spPr>
          <a:xfrm>
            <a:off x="341652" y="2814006"/>
            <a:ext cx="8460693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sym typeface="Oswald"/>
              </a:rPr>
              <a:t>Técnicas de negociación</a:t>
            </a:r>
            <a:endParaRPr dirty="0"/>
          </a:p>
        </p:txBody>
      </p:sp>
      <p:pic>
        <p:nvPicPr>
          <p:cNvPr id="1026" name="Picture 2" descr="Resultado de imagen para negociacion">
            <a:extLst>
              <a:ext uri="{FF2B5EF4-FFF2-40B4-BE49-F238E27FC236}">
                <a16:creationId xmlns:a16="http://schemas.microsoft.com/office/drawing/2014/main" id="{2F64B702-9BC1-4351-AD78-C25C5AF5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949" y="694955"/>
            <a:ext cx="3086100" cy="18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2181554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27652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sym typeface="Oswald"/>
              </a:rPr>
              <a:t>Métodos del proceso de negociación</a:t>
            </a: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465" y="4472809"/>
            <a:ext cx="1161536" cy="577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5">
            <a:extLst>
              <a:ext uri="{FF2B5EF4-FFF2-40B4-BE49-F238E27FC236}">
                <a16:creationId xmlns:a16="http://schemas.microsoft.com/office/drawing/2014/main" id="{1810D0F3-44F0-4DF6-8899-72219EB9BB3E}"/>
              </a:ext>
            </a:extLst>
          </p:cNvPr>
          <p:cNvSpPr txBox="1"/>
          <p:nvPr/>
        </p:nvSpPr>
        <p:spPr>
          <a:xfrm>
            <a:off x="534970" y="1142000"/>
            <a:ext cx="8074060" cy="356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b="1" dirty="0">
                <a:solidFill>
                  <a:schemeClr val="bg1"/>
                </a:solidFill>
              </a:rPr>
              <a:t>Ganar-ganar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Esta es la situación en la que ambas partes obtienen lo que quieren.</a:t>
            </a:r>
          </a:p>
          <a:p>
            <a:pPr marL="400050" lvl="0" indent="-400050" algn="just">
              <a:lnSpc>
                <a:spcPct val="115000"/>
              </a:lnSpc>
              <a:buFont typeface="+mj-lt"/>
              <a:buAutoNum type="romanUcPeriod"/>
            </a:pPr>
            <a:endParaRPr lang="es-ES" sz="1800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</a:rPr>
              <a:t>Ganar-perder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Esta es la situación clásica, si hay un ganador, entonces, por definición, debe haber un perdedor. </a:t>
            </a:r>
          </a:p>
          <a:p>
            <a:pPr marL="400050" lvl="0" indent="-400050" algn="just">
              <a:lnSpc>
                <a:spcPct val="115000"/>
              </a:lnSpc>
              <a:buFont typeface="+mj-lt"/>
              <a:buAutoNum type="romanUcPeriod"/>
            </a:pPr>
            <a:endParaRPr lang="es-ES" sz="1800" b="1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</a:rPr>
              <a:t>Perder-perder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Ambas partes pierden, a menudo porque tienen un enfoque de ganar-perder o ambos están decididos a no ceder.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471549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27652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sym typeface="Oswald"/>
              </a:rPr>
              <a:t>Las etapas del proceso de negociación</a:t>
            </a: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465" y="4472809"/>
            <a:ext cx="1161536" cy="57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5F7E68-9D31-400E-BE9F-9D9CA6799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87" y="1077643"/>
            <a:ext cx="7564826" cy="345952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88023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27652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Primera etapa: </a:t>
            </a:r>
            <a:r>
              <a:rPr lang="es-CR" sz="3200" i="1" dirty="0">
                <a:solidFill>
                  <a:srgbClr val="FFFFFF"/>
                </a:solidFill>
                <a:latin typeface="Oswald"/>
                <a:sym typeface="Oswald"/>
              </a:rPr>
              <a:t>Preparación  </a:t>
            </a: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para la negociación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465" y="4472809"/>
            <a:ext cx="1161536" cy="577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5">
            <a:extLst>
              <a:ext uri="{FF2B5EF4-FFF2-40B4-BE49-F238E27FC236}">
                <a16:creationId xmlns:a16="http://schemas.microsoft.com/office/drawing/2014/main" id="{1810D0F3-44F0-4DF6-8899-72219EB9BB3E}"/>
              </a:ext>
            </a:extLst>
          </p:cNvPr>
          <p:cNvSpPr txBox="1"/>
          <p:nvPr/>
        </p:nvSpPr>
        <p:spPr>
          <a:xfrm>
            <a:off x="595625" y="939517"/>
            <a:ext cx="8103759" cy="83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Esta etapa es trascendental en la negociación para adoptar un enfoque ganar-ganar.</a:t>
            </a:r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410790" y="1777319"/>
            <a:ext cx="8473427" cy="288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Establecer metas claras, mensurables y alcanzables.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Plantear cada objetivo con argumentos.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Establecer las reglas de la negociación: comprender  posición de las partes,  soluciones a descartar, su entorno, sus características socioculturales, sus obligaciones, identificar y evaluar los intereses en juego (de ambas partes). 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Pensar en términos estratégicos (división de tareas, comenzar con puntos más vulnerables, dejar puntos espinosos al final, establecer los criterios básicos del acuerdo). 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Preparar la reunión de negociación (lugar, hora, fecha, personas presentes, equipo, etc.)</a:t>
            </a:r>
          </a:p>
        </p:txBody>
      </p:sp>
      <p:sp>
        <p:nvSpPr>
          <p:cNvPr id="8" name="Shape 86">
            <a:extLst>
              <a:ext uri="{FF2B5EF4-FFF2-40B4-BE49-F238E27FC236}">
                <a16:creationId xmlns:a16="http://schemas.microsoft.com/office/drawing/2014/main" id="{2EEA146A-DED9-49CC-B78B-93B5ED318ADE}"/>
              </a:ext>
            </a:extLst>
          </p:cNvPr>
          <p:cNvSpPr/>
          <p:nvPr/>
        </p:nvSpPr>
        <p:spPr>
          <a:xfrm>
            <a:off x="273538" y="112444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84183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27652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Segunda etapa: </a:t>
            </a:r>
            <a:r>
              <a:rPr lang="es-CR" sz="3200" i="1" dirty="0">
                <a:solidFill>
                  <a:srgbClr val="FFFFFF"/>
                </a:solidFill>
                <a:latin typeface="Oswald"/>
                <a:sym typeface="Oswald"/>
              </a:rPr>
              <a:t>Discusión </a:t>
            </a: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del problema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465" y="4472809"/>
            <a:ext cx="1161536" cy="5773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398724" y="1314450"/>
            <a:ext cx="8473427" cy="352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Sugerir soluciones con argumentos. 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Reformular el (los) problema (s) para asegurarse de que ha sido asimilado. 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Interpretar las actitudes y ser consciente del contexto emocional que no se expresa claramente.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Ser justo e imparcial. Mantener la discusión enfocada en los temas a tratar.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Exponer los diferentes puntos en una forma que permita a cada parte entender el punto de vista de los demás.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Verificar que estén de acuerdo.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Utilizar el humor (medido) para reconciliar y evitar situaciones tensas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805949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rot="10800000" flipH="1">
            <a:off x="4950" y="-150"/>
            <a:ext cx="9134100" cy="220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1028781" y="986419"/>
            <a:ext cx="7086438" cy="303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Sesión</a:t>
            </a:r>
            <a:r>
              <a:rPr lang="en-US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9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R" sz="40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40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La dinámica y gestión de los conflictos: Negociación y Mediación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Shape 69"/>
          <p:cNvSpPr/>
          <p:nvPr/>
        </p:nvSpPr>
        <p:spPr>
          <a:xfrm>
            <a:off x="-145050" y="4983000"/>
            <a:ext cx="9434100" cy="16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911" y="3671544"/>
            <a:ext cx="1397965" cy="20421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27652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Tercera etapa: </a:t>
            </a:r>
            <a:r>
              <a:rPr lang="es-CR" sz="3200" i="1" dirty="0">
                <a:solidFill>
                  <a:srgbClr val="FFFFFF"/>
                </a:solidFill>
                <a:latin typeface="Oswald"/>
                <a:sym typeface="Oswald"/>
              </a:rPr>
              <a:t>Propuestas  </a:t>
            </a: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de soluciones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832" y="4300151"/>
            <a:ext cx="1495169" cy="7500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398724" y="1314450"/>
            <a:ext cx="8473427" cy="352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A medida que se desarrolla la reunión, será necesario: 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Anotar los puntos importantes para formular un resumen antes de proponer las soluciones. 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Ser capaz de proponer sugerencias o soluciones innovadoras basadas en el análisis.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Desarrollar el diálogo alrededor de las soluciones propuestas, teniendo en cuenta los intereses y motivaciones comunes de ambas partes.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37574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27652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Cuarta etapa: </a:t>
            </a:r>
            <a:r>
              <a:rPr lang="es-CR" sz="3200" i="1" dirty="0">
                <a:solidFill>
                  <a:srgbClr val="FFFFFF"/>
                </a:solidFill>
                <a:latin typeface="Oswald"/>
                <a:sym typeface="Oswald"/>
              </a:rPr>
              <a:t>Negociación  </a:t>
            </a: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del compromiso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832" y="4300151"/>
            <a:ext cx="1495169" cy="7500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398724" y="1124446"/>
            <a:ext cx="8473427" cy="352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Las propuestas de la negociación deben estar en armonía con los objetivos fijados.</a:t>
            </a:r>
          </a:p>
          <a:p>
            <a:pPr lvl="0" algn="just">
              <a:lnSpc>
                <a:spcPct val="115000"/>
              </a:lnSpc>
            </a:pPr>
            <a:endParaRPr lang="es-ES" sz="1800" b="1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Tomarse  el tiempo para debatir con el equipo, o por petición de una de las partes.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Tratar de evitar las tensiones como sea posible.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Identificar la mejor solución que más se ajuste a los intereses de  ambas partes.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</a:rPr>
              <a:t>Verificar su aplicación.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06234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27652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Quinta etapa: </a:t>
            </a:r>
            <a:r>
              <a:rPr lang="es-CR" sz="3200" i="1" dirty="0">
                <a:solidFill>
                  <a:srgbClr val="FFFFFF"/>
                </a:solidFill>
                <a:latin typeface="Oswald"/>
                <a:sym typeface="Oswald"/>
              </a:rPr>
              <a:t>Finalización  </a:t>
            </a: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de la negociación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398725" y="1124446"/>
            <a:ext cx="8473426" cy="369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700" b="1" dirty="0">
                <a:solidFill>
                  <a:schemeClr val="bg1"/>
                </a:solidFill>
              </a:rPr>
              <a:t>Las propuestas de la negociación deben estar en armonía con los objetivos fijados.</a:t>
            </a:r>
          </a:p>
          <a:p>
            <a:pPr lvl="0" algn="just">
              <a:lnSpc>
                <a:spcPct val="115000"/>
              </a:lnSpc>
            </a:pPr>
            <a:endParaRPr lang="es-ES" sz="18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- Formulación de un acuerdo 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Verificar fechas, revisión y definición de términos.  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Formular un programa de aplicación integrado donde se enumeren los puntos aceptados, los desacuerdos, las interpretaciones y las aclaraciones (de ser necesario).  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Importante hacerlo lo pronto como sea posible después de la reunión.</a:t>
            </a:r>
          </a:p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- Preparación para la implementación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Elaboración de un plan de implementación: qué, cuándo y quién.</a:t>
            </a:r>
          </a:p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- Análisis de la experiencia de negociación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Después del cierre de la negociación, sacar provecho de las lecciones aprendidas.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157036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27652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2800" dirty="0">
                <a:solidFill>
                  <a:srgbClr val="FFFFFF"/>
                </a:solidFill>
                <a:latin typeface="Oswald"/>
                <a:sym typeface="Oswald"/>
              </a:rPr>
              <a:t>Proceso de resolución de conflictos y servicios de conciliación/mediación</a:t>
            </a:r>
            <a:endParaRPr sz="11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902043" y="1315717"/>
            <a:ext cx="7970108" cy="369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b="1" u="sng" dirty="0">
                <a:solidFill>
                  <a:schemeClr val="bg1"/>
                </a:solidFill>
              </a:rPr>
              <a:t>Sistemas basados ​​en la búsqueda del consenso entre las partes: Conciliación / Mediación.  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Sistema mediante el cual un tercero neutral  ayuda a las partes en disputa a llegar a un acuerdo.</a:t>
            </a:r>
          </a:p>
          <a:p>
            <a:pPr lvl="0" algn="just">
              <a:lnSpc>
                <a:spcPct val="115000"/>
              </a:lnSpc>
            </a:pPr>
            <a:r>
              <a:rPr lang="es-ES" sz="1600" b="1" u="sng" dirty="0">
                <a:solidFill>
                  <a:schemeClr val="bg1"/>
                </a:solidFill>
              </a:rPr>
              <a:t>Negociación: </a:t>
            </a:r>
            <a:r>
              <a:rPr lang="es-ES" sz="1600" dirty="0">
                <a:solidFill>
                  <a:schemeClr val="bg1"/>
                </a:solidFill>
              </a:rPr>
              <a:t>sistema interactivo en el que participan dos o más partes buscando un acuerdo a través del intercambio de información,  búsqueda de posiciones y puntos de vista en común  , preservando sus intereses en tanto sea posible .</a:t>
            </a:r>
          </a:p>
          <a:p>
            <a:pPr lvl="0" algn="just">
              <a:lnSpc>
                <a:spcPct val="115000"/>
              </a:lnSpc>
            </a:pPr>
            <a:r>
              <a:rPr lang="es-ES" sz="1600" b="1" u="sng" dirty="0">
                <a:solidFill>
                  <a:schemeClr val="bg1"/>
                </a:solidFill>
              </a:rPr>
              <a:t>Solución conjunta de problemas</a:t>
            </a:r>
            <a:r>
              <a:rPr lang="es-ES" sz="1600" u="sng" dirty="0">
                <a:solidFill>
                  <a:schemeClr val="bg1"/>
                </a:solidFill>
              </a:rPr>
              <a:t>: </a:t>
            </a:r>
            <a:r>
              <a:rPr lang="es-ES" sz="1600" dirty="0">
                <a:solidFill>
                  <a:schemeClr val="bg1"/>
                </a:solidFill>
              </a:rPr>
              <a:t>sistema interactivo en el que participan dos o más partes que buscan un acuerdo sobre los problemas entre ellas, identificando las causas de sus diferencias, generando alternativas y acordando conjuntamente soluciones viables a sus diferencias.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6" name="Shape 86">
            <a:extLst>
              <a:ext uri="{FF2B5EF4-FFF2-40B4-BE49-F238E27FC236}">
                <a16:creationId xmlns:a16="http://schemas.microsoft.com/office/drawing/2014/main" id="{2F98EDCA-4BC2-4B66-84EC-6BA0235BA123}"/>
              </a:ext>
            </a:extLst>
          </p:cNvPr>
          <p:cNvSpPr/>
          <p:nvPr/>
        </p:nvSpPr>
        <p:spPr>
          <a:xfrm>
            <a:off x="595625" y="1470435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6">
            <a:extLst>
              <a:ext uri="{FF2B5EF4-FFF2-40B4-BE49-F238E27FC236}">
                <a16:creationId xmlns:a16="http://schemas.microsoft.com/office/drawing/2014/main" id="{57D25B2B-A449-45C9-823F-C2D4615E3FBD}"/>
              </a:ext>
            </a:extLst>
          </p:cNvPr>
          <p:cNvSpPr/>
          <p:nvPr/>
        </p:nvSpPr>
        <p:spPr>
          <a:xfrm>
            <a:off x="595625" y="3459873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86">
            <a:extLst>
              <a:ext uri="{FF2B5EF4-FFF2-40B4-BE49-F238E27FC236}">
                <a16:creationId xmlns:a16="http://schemas.microsoft.com/office/drawing/2014/main" id="{E8BAE1C1-DB68-4319-B692-D6170C46C550}"/>
              </a:ext>
            </a:extLst>
          </p:cNvPr>
          <p:cNvSpPr/>
          <p:nvPr/>
        </p:nvSpPr>
        <p:spPr>
          <a:xfrm>
            <a:off x="595625" y="2606888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42988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6781359" cy="61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Servicios de mediación </a:t>
            </a:r>
            <a:r>
              <a:rPr lang="es-CR" sz="2000" dirty="0">
                <a:solidFill>
                  <a:srgbClr val="FFFFFF"/>
                </a:solidFill>
                <a:latin typeface="Oswald"/>
                <a:sym typeface="Oswald"/>
              </a:rPr>
              <a:t>(sistemas híbridos)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902043" y="1047993"/>
            <a:ext cx="7970108" cy="369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Servicios prestados por el Estado: </a:t>
            </a:r>
            <a:r>
              <a:rPr lang="es-ES" sz="1600" dirty="0">
                <a:solidFill>
                  <a:schemeClr val="bg1"/>
                </a:solidFill>
              </a:rPr>
              <a:t>las inspecciones del trabajo y los servicios de conciliación / mediación son prestados por inspectores del trabajo o por órganos de administradores designados que también prestan asesoramiento jurídico. 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Servicios prestados por un organismo público independiente, pero financiados por el Estado: </a:t>
            </a:r>
            <a:r>
              <a:rPr lang="es-ES" sz="1600" dirty="0">
                <a:solidFill>
                  <a:schemeClr val="bg1"/>
                </a:solidFill>
              </a:rPr>
              <a:t>.estructuras de conciliación cuya independencia del Estado contribuye a reforzar la confianza de las partes en la neutralidad del mecanismo. 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Servicios prestados por instituciones privadas: </a:t>
            </a:r>
            <a:r>
              <a:rPr lang="es-ES" sz="1600" dirty="0">
                <a:solidFill>
                  <a:schemeClr val="bg1"/>
                </a:solidFill>
              </a:rPr>
              <a:t>la Asociación Americana de Arbitraje (AAA) y el Servicio de Arbitraje y Mediación de Sudáfrica (AMSSA), por ejemplo. </a:t>
            </a:r>
          </a:p>
        </p:txBody>
      </p:sp>
      <p:sp>
        <p:nvSpPr>
          <p:cNvPr id="6" name="Shape 86">
            <a:extLst>
              <a:ext uri="{FF2B5EF4-FFF2-40B4-BE49-F238E27FC236}">
                <a16:creationId xmlns:a16="http://schemas.microsoft.com/office/drawing/2014/main" id="{2F98EDCA-4BC2-4B66-84EC-6BA0235BA123}"/>
              </a:ext>
            </a:extLst>
          </p:cNvPr>
          <p:cNvSpPr/>
          <p:nvPr/>
        </p:nvSpPr>
        <p:spPr>
          <a:xfrm>
            <a:off x="613234" y="1167689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6">
            <a:extLst>
              <a:ext uri="{FF2B5EF4-FFF2-40B4-BE49-F238E27FC236}">
                <a16:creationId xmlns:a16="http://schemas.microsoft.com/office/drawing/2014/main" id="{57D25B2B-A449-45C9-823F-C2D4615E3FBD}"/>
              </a:ext>
            </a:extLst>
          </p:cNvPr>
          <p:cNvSpPr/>
          <p:nvPr/>
        </p:nvSpPr>
        <p:spPr>
          <a:xfrm>
            <a:off x="622039" y="3446137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86">
            <a:extLst>
              <a:ext uri="{FF2B5EF4-FFF2-40B4-BE49-F238E27FC236}">
                <a16:creationId xmlns:a16="http://schemas.microsoft.com/office/drawing/2014/main" id="{E8BAE1C1-DB68-4319-B692-D6170C46C550}"/>
              </a:ext>
            </a:extLst>
          </p:cNvPr>
          <p:cNvSpPr/>
          <p:nvPr/>
        </p:nvSpPr>
        <p:spPr>
          <a:xfrm>
            <a:off x="627767" y="2306913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13276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6781359" cy="61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Etapa 1: Introducción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595625" y="1020948"/>
            <a:ext cx="8325954" cy="369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Meta: Crear un clima propicio para la resolución de conflictos y asegurar que las partes tengan una comprensión básica del proceso de mediación / conciliación.  </a:t>
            </a:r>
          </a:p>
          <a:p>
            <a:pPr lvl="0" algn="just">
              <a:lnSpc>
                <a:spcPct val="115000"/>
              </a:lnSpc>
            </a:pPr>
            <a:endParaRPr lang="es-ES" sz="16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Describir el proceso de mediación (control del proceso, normas, procedimientos, elección de idioma neutro, papel del mediador (Juez o facilitador ).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Identificar la posición de las partes en cuanto a su mandato / representatividad (proceso requerido para ratificar cualquier acuerdo).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Destacar las consecuencias de un posible fracaso de la mediación subrayando la posibilidad de poner fin a la disputa.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          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Recordar que la conciliación / mediación es un proceso voluntario 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Mantener la confidencialidad, excepto consentimiento previo de las partes interesadas.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El mediador no puede testificar ante un enfrentamiento entre las partes</a:t>
            </a:r>
            <a:r>
              <a:rPr lang="es-E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Shape 86">
            <a:extLst>
              <a:ext uri="{FF2B5EF4-FFF2-40B4-BE49-F238E27FC236}">
                <a16:creationId xmlns:a16="http://schemas.microsoft.com/office/drawing/2014/main" id="{2F98EDCA-4BC2-4B66-84EC-6BA0235BA123}"/>
              </a:ext>
            </a:extLst>
          </p:cNvPr>
          <p:cNvSpPr/>
          <p:nvPr/>
        </p:nvSpPr>
        <p:spPr>
          <a:xfrm>
            <a:off x="324425" y="1170829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849663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6781359" cy="61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Etapa 2: Diagnóstico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595625" y="1020948"/>
            <a:ext cx="8325954" cy="369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Meta: profundizar el conocimiento del proceso de conciliación / mediación y analizar el conflicto en detalle</a:t>
            </a:r>
          </a:p>
          <a:p>
            <a:pPr lvl="0" algn="just">
              <a:lnSpc>
                <a:spcPct val="115000"/>
              </a:lnSpc>
            </a:pPr>
            <a:endParaRPr lang="es-ES" sz="1600" b="1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Invitar a cada parte a que informe sobre su versión de los hechos.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Dar a cada parte la oportunidad de hacer preguntas.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Asegurarse de percibir y comprender apropiadamente  las posiciones de cada parte.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Recabar información de las partes sobre la naturaleza, las causas y los orígenes del conflicto.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Organizar reuniones separadas para que se celebren de manera oportuna y apropiada.</a:t>
            </a:r>
          </a:p>
          <a:p>
            <a:pPr lvl="0" algn="just">
              <a:lnSpc>
                <a:spcPct val="115000"/>
              </a:lnSpc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Shape 86">
            <a:extLst>
              <a:ext uri="{FF2B5EF4-FFF2-40B4-BE49-F238E27FC236}">
                <a16:creationId xmlns:a16="http://schemas.microsoft.com/office/drawing/2014/main" id="{2F98EDCA-4BC2-4B66-84EC-6BA0235BA123}"/>
              </a:ext>
            </a:extLst>
          </p:cNvPr>
          <p:cNvSpPr/>
          <p:nvPr/>
        </p:nvSpPr>
        <p:spPr>
          <a:xfrm>
            <a:off x="324425" y="1170829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22981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6781359" cy="61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Etapa 3: Soluciones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595625" y="1020948"/>
            <a:ext cx="8325954" cy="369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Meta: Generar opciones/ alternativas para la resolución del conflicto y promover el consenso sobre posibles opciones</a:t>
            </a:r>
          </a:p>
          <a:p>
            <a:pPr lvl="0" algn="just">
              <a:lnSpc>
                <a:spcPct val="115000"/>
              </a:lnSpc>
            </a:pPr>
            <a:endParaRPr lang="es-ES" sz="1600" b="1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Decidir sobre los temas a tratar y su prioridad. 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Considerar todas las opciones posibles para resolver problemas (</a:t>
            </a:r>
            <a:r>
              <a:rPr lang="es-ES" sz="1800" dirty="0" err="1">
                <a:solidFill>
                  <a:schemeClr val="bg1"/>
                </a:solidFill>
              </a:rPr>
              <a:t>brainstorming</a:t>
            </a:r>
            <a:r>
              <a:rPr lang="es-ES" sz="1800" dirty="0">
                <a:solidFill>
                  <a:schemeClr val="bg1"/>
                </a:solidFill>
              </a:rPr>
              <a:t>).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Preparar .las propuestas, identificar las expectativas de las partes contendientes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Comprobar la aplicabilidad de las soluciones propuestas. 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Organizar reuniones plenarias o separadas de manera oportuna. Utilizar técnicas de escucha activa y reformulación.</a:t>
            </a:r>
          </a:p>
          <a:p>
            <a:pPr lvl="0" algn="just">
              <a:lnSpc>
                <a:spcPct val="115000"/>
              </a:lnSpc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Shape 86">
            <a:extLst>
              <a:ext uri="{FF2B5EF4-FFF2-40B4-BE49-F238E27FC236}">
                <a16:creationId xmlns:a16="http://schemas.microsoft.com/office/drawing/2014/main" id="{2F98EDCA-4BC2-4B66-84EC-6BA0235BA123}"/>
              </a:ext>
            </a:extLst>
          </p:cNvPr>
          <p:cNvSpPr/>
          <p:nvPr/>
        </p:nvSpPr>
        <p:spPr>
          <a:xfrm>
            <a:off x="324425" y="1170829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891074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6781359" cy="61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sym typeface="Oswald"/>
              </a:rPr>
              <a:t>Etapa 4: Acuerdo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66C7F17F-8225-41F4-97C6-6EA4F334969D}"/>
              </a:ext>
            </a:extLst>
          </p:cNvPr>
          <p:cNvSpPr txBox="1"/>
          <p:nvPr/>
        </p:nvSpPr>
        <p:spPr>
          <a:xfrm>
            <a:off x="595625" y="1020948"/>
            <a:ext cx="8325954" cy="387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Meta: Llegar a un acuerdo y respaldarlo por escrito mediante un acta de acuerdo, conciliación parcial o no conciliación </a:t>
            </a:r>
          </a:p>
          <a:p>
            <a:pPr lvl="0" algn="just">
              <a:lnSpc>
                <a:spcPct val="115000"/>
              </a:lnSpc>
            </a:pPr>
            <a:endParaRPr lang="es-ES" sz="1600" b="1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Asegurarse de que cada punto de la contención ha sido recogido en un acuerdo.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Asegurar fechas y la representatividad de las partes interesadas.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Asegurarse de incluir en el acuerdo cláusulas que prevean la resolución futura de posibles conflictos.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Garantizar la continuidad del acuerdo.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Supervisar la redacción del acuerdo.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Aclarar el valor del acuerdo.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1"/>
                </a:solidFill>
              </a:rPr>
              <a:t>Hacer que las partes firmen las actas.</a:t>
            </a:r>
          </a:p>
          <a:p>
            <a:pPr lvl="0" algn="just">
              <a:lnSpc>
                <a:spcPct val="115000"/>
              </a:lnSpc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Shape 86">
            <a:extLst>
              <a:ext uri="{FF2B5EF4-FFF2-40B4-BE49-F238E27FC236}">
                <a16:creationId xmlns:a16="http://schemas.microsoft.com/office/drawing/2014/main" id="{2F98EDCA-4BC2-4B66-84EC-6BA0235BA123}"/>
              </a:ext>
            </a:extLst>
          </p:cNvPr>
          <p:cNvSpPr/>
          <p:nvPr/>
        </p:nvSpPr>
        <p:spPr>
          <a:xfrm>
            <a:off x="324425" y="1170829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4129390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42" y="4091939"/>
            <a:ext cx="2277869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040" y="3954780"/>
            <a:ext cx="111252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569" y="4194179"/>
            <a:ext cx="2005151" cy="7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3">
            <a:extLst>
              <a:ext uri="{FF2B5EF4-FFF2-40B4-BE49-F238E27FC236}">
                <a16:creationId xmlns:a16="http://schemas.microsoft.com/office/drawing/2014/main" id="{E154C52B-17CC-415A-935D-480A59D08016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61" y="4227094"/>
            <a:ext cx="1379288" cy="7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4">
            <a:extLst>
              <a:ext uri="{FF2B5EF4-FFF2-40B4-BE49-F238E27FC236}">
                <a16:creationId xmlns:a16="http://schemas.microsoft.com/office/drawing/2014/main" id="{0D11BE42-45AE-4FA7-A269-17A4277489B2}"/>
              </a:ext>
            </a:extLst>
          </p:cNvPr>
          <p:cNvSpPr txBox="1"/>
          <p:nvPr/>
        </p:nvSpPr>
        <p:spPr>
          <a:xfrm>
            <a:off x="606585" y="1364798"/>
            <a:ext cx="8111531" cy="139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Gracias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por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su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atención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rot="10800000" flipH="1">
            <a:off x="4950" y="-150"/>
            <a:ext cx="9134100" cy="220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1028781" y="1833707"/>
            <a:ext cx="7086438" cy="102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44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¿Que es el conflicto?</a:t>
            </a:r>
          </a:p>
        </p:txBody>
      </p:sp>
      <p:sp>
        <p:nvSpPr>
          <p:cNvPr id="69" name="Shape 69"/>
          <p:cNvSpPr/>
          <p:nvPr/>
        </p:nvSpPr>
        <p:spPr>
          <a:xfrm>
            <a:off x="-145050" y="4983000"/>
            <a:ext cx="9434100" cy="16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911" y="3671544"/>
            <a:ext cx="1397965" cy="20421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62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-2365689" y="225219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u="sng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Conflicto</a:t>
            </a:r>
            <a:endParaRPr sz="2800" u="sng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579794" y="706703"/>
            <a:ext cx="7075225" cy="150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conflicto  puede ser definido como:</a:t>
            </a:r>
          </a:p>
          <a:p>
            <a:pPr lvl="0" algn="just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“Un proceso engendrado por una divergencia (de intereses, de valores, de opiniones) real o percibida, entre dos o más  partes interdependientes y en interacción, en el cual,  el desarrollo del mismo  está generalmente teñido de emociones¹”</a:t>
            </a:r>
          </a:p>
          <a:p>
            <a:pPr lvl="0">
              <a:lnSpc>
                <a:spcPct val="115000"/>
              </a:lnSpc>
            </a:pPr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6554" y="4514131"/>
            <a:ext cx="1167446" cy="53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85">
            <a:extLst>
              <a:ext uri="{FF2B5EF4-FFF2-40B4-BE49-F238E27FC236}">
                <a16:creationId xmlns:a16="http://schemas.microsoft.com/office/drawing/2014/main" id="{810174A4-E120-4EAD-990E-E53826A59F0A}"/>
              </a:ext>
            </a:extLst>
          </p:cNvPr>
          <p:cNvSpPr txBox="1"/>
          <p:nvPr/>
        </p:nvSpPr>
        <p:spPr>
          <a:xfrm>
            <a:off x="579794" y="2435289"/>
            <a:ext cx="7435275" cy="238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2400" u="sng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El conflicto Laboral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endParaRPr lang="es-CR" sz="18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7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diferendo individual </a:t>
            </a: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ocurre entre un trabajador(a) y su empleador(a) o a la vez entre varios trabajadores(as) y su empleador por motivos relacionados, por ejemplo, con el incumplimiento de una cláusula del contrato.</a:t>
            </a:r>
            <a:b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7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diferendo colectivo </a:t>
            </a: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ocurre entre uno o más empleadores, un cierto número o la totalidad de los miembros del personal con respecto a las condiciones de trabajo. Puede poner en peligro el buen funcionamiento o la paz social de la empresa.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1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         </a:t>
            </a:r>
          </a:p>
        </p:txBody>
      </p:sp>
      <p:pic>
        <p:nvPicPr>
          <p:cNvPr id="12" name="Marcador de posición de imagen 6">
            <a:extLst>
              <a:ext uri="{FF2B5EF4-FFF2-40B4-BE49-F238E27FC236}">
                <a16:creationId xmlns:a16="http://schemas.microsoft.com/office/drawing/2014/main" id="{8C091DDB-4E8A-4BB0-B26F-08AECF9C22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7542" y="4167"/>
            <a:ext cx="1406458" cy="111055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21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827700" y="337525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2800" dirty="0">
                <a:solidFill>
                  <a:schemeClr val="lt1"/>
                </a:solidFill>
                <a:latin typeface="Oswald"/>
                <a:sym typeface="Oswald"/>
              </a:rPr>
              <a:t>Conciliación / Mediación </a:t>
            </a: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032925" y="1146986"/>
            <a:ext cx="5503799" cy="32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conciliación es un proceso en el cual un tercero neutral  asiste a las partes en conflicto, para la búsqueda de una solución aceptable para ambas y así resolver su disputa. 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mediador juega un papel muy importante y debe ser capaz de entender cómo las partes negocian, además de sus propias habilidades y cualidades como mediador.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algunos contextos, la palabra conciliación y la palabra mediación tienen un significado diferente. Para efectos de esta presentación los términos "conciliación" y "mediación" se usan para describir el mismo proceso.</a:t>
            </a:r>
          </a:p>
        </p:txBody>
      </p:sp>
      <p:sp>
        <p:nvSpPr>
          <p:cNvPr id="86" name="Shape 86"/>
          <p:cNvSpPr/>
          <p:nvPr/>
        </p:nvSpPr>
        <p:spPr>
          <a:xfrm>
            <a:off x="628170" y="1290585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628170" y="255452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Shape 91">
            <a:extLst>
              <a:ext uri="{FF2B5EF4-FFF2-40B4-BE49-F238E27FC236}">
                <a16:creationId xmlns:a16="http://schemas.microsoft.com/office/drawing/2014/main" id="{1F0C9485-DD06-4F2A-B6DA-BCFEF4237F0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4119" y="4337223"/>
            <a:ext cx="1519881" cy="7131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7">
            <a:extLst>
              <a:ext uri="{FF2B5EF4-FFF2-40B4-BE49-F238E27FC236}">
                <a16:creationId xmlns:a16="http://schemas.microsoft.com/office/drawing/2014/main" id="{5D56101A-BD5A-4EE5-94F9-10ADE47E96DE}"/>
              </a:ext>
            </a:extLst>
          </p:cNvPr>
          <p:cNvSpPr/>
          <p:nvPr/>
        </p:nvSpPr>
        <p:spPr>
          <a:xfrm>
            <a:off x="628170" y="3530399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47F7234D-2307-42B3-85F8-6766E2C6AA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396" y="1902679"/>
            <a:ext cx="2359604" cy="1758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95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225" y="4032800"/>
            <a:ext cx="2496775" cy="101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4">
            <a:extLst>
              <a:ext uri="{FF2B5EF4-FFF2-40B4-BE49-F238E27FC236}">
                <a16:creationId xmlns:a16="http://schemas.microsoft.com/office/drawing/2014/main" id="{799AA0F8-46D9-491D-B716-0EC6529A2F00}"/>
              </a:ext>
            </a:extLst>
          </p:cNvPr>
          <p:cNvSpPr txBox="1"/>
          <p:nvPr/>
        </p:nvSpPr>
        <p:spPr>
          <a:xfrm>
            <a:off x="341651" y="2698550"/>
            <a:ext cx="8460693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sym typeface="Oswald"/>
              </a:rPr>
              <a:t>La dinámica de los conflictos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5C9D2E-7DCC-47D4-AD62-559992771B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110" y="702474"/>
            <a:ext cx="4979773" cy="1650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57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1305750" y="491475"/>
            <a:ext cx="6532500" cy="341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 conflicto puede ser:</a:t>
            </a:r>
          </a:p>
          <a:p>
            <a:pPr lvl="0">
              <a:lnSpc>
                <a:spcPct val="115000"/>
              </a:lnSpc>
            </a:pPr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Real o imaginario.</a:t>
            </a:r>
          </a:p>
          <a:p>
            <a:pPr lvl="0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Manifiesto (abierto) o disimulado (latente).</a:t>
            </a:r>
          </a:p>
          <a:p>
            <a:pPr lvl="0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Puede ser erradicado si es real y abierto.</a:t>
            </a:r>
          </a:p>
          <a:p>
            <a:pPr lvl="0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Manejado a través de la prevención del desarrollo de discrepancias entre las partes en conflicto.</a:t>
            </a:r>
          </a:p>
        </p:txBody>
      </p:sp>
      <p:sp>
        <p:nvSpPr>
          <p:cNvPr id="86" name="Shape 86"/>
          <p:cNvSpPr/>
          <p:nvPr/>
        </p:nvSpPr>
        <p:spPr>
          <a:xfrm>
            <a:off x="910802" y="648997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8481" y="4370664"/>
            <a:ext cx="1642882" cy="67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AF357A-0C6B-4203-99F8-9DD1280D4B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205" y="2969703"/>
            <a:ext cx="5661548" cy="1712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54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33203" y="355801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naturaleza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del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conflicto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633203" y="984329"/>
            <a:ext cx="8074036" cy="382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Puede ser considerado de diferentes maneras:</a:t>
            </a:r>
          </a:p>
          <a:p>
            <a:pPr lvl="0" algn="just">
              <a:lnSpc>
                <a:spcPct val="115000"/>
              </a:lnSpc>
            </a:pPr>
            <a:endParaRPr lang="es-ES" sz="17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Inevitable en tanto es inherente a toda vida en sociedad.</a:t>
            </a:r>
          </a:p>
          <a:p>
            <a:pPr lvl="0" algn="just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Sirve al reequilibrio del balance del poder y constituye un factor de cambio, de desarrollo e innovación.</a:t>
            </a:r>
          </a:p>
          <a:p>
            <a:pPr lvl="0" algn="just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Paralizante y destructor en cuanto a que no permite trabajar en conjunto sobre metas comunes disminuyendo también la eficacia.</a:t>
            </a:r>
          </a:p>
          <a:p>
            <a:pPr lvl="0" algn="just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Como resultante de un mal funcionamiento del sistema social o de comunicaciones deficientes.</a:t>
            </a:r>
          </a:p>
          <a:p>
            <a:pPr lvl="0" algn="just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Como elemento positivo y a veces incluso indispensable para la eficiencia de un grupo.</a:t>
            </a:r>
          </a:p>
          <a:p>
            <a:pPr lvl="0" algn="just">
              <a:lnSpc>
                <a:spcPct val="115000"/>
              </a:lnSpc>
            </a:pPr>
            <a:r>
              <a:rPr lang="es-E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Un conflicto puede ser concebido de forma negativa si la interpretación de sus elementos provoca efectos negativos.</a:t>
            </a:r>
          </a:p>
        </p:txBody>
      </p:sp>
      <p:sp>
        <p:nvSpPr>
          <p:cNvPr id="86" name="Shape 86"/>
          <p:cNvSpPr/>
          <p:nvPr/>
        </p:nvSpPr>
        <p:spPr>
          <a:xfrm>
            <a:off x="292327" y="1149151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189" y="4448431"/>
            <a:ext cx="1482811" cy="60176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11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95725"/>
            <a:ext cx="8383709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Tipología, dinámica y esquema del desarrollo de los conflictos</a:t>
            </a:r>
            <a:endParaRPr sz="3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617" y="4399005"/>
            <a:ext cx="1433384" cy="6511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3 Marcador de contenido">
            <a:extLst>
              <a:ext uri="{FF2B5EF4-FFF2-40B4-BE49-F238E27FC236}">
                <a16:creationId xmlns:a16="http://schemas.microsoft.com/office/drawing/2014/main" id="{74FE8839-72CD-4C4A-917A-0761E7F36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78895"/>
              </p:ext>
            </p:extLst>
          </p:nvPr>
        </p:nvGraphicFramePr>
        <p:xfrm>
          <a:off x="680651" y="1251046"/>
          <a:ext cx="7782697" cy="316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7332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1790</Words>
  <Application>Microsoft Office PowerPoint</Application>
  <PresentationFormat>On-screen Show (16:9)</PresentationFormat>
  <Paragraphs>186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Wingdings</vt:lpstr>
      <vt:lpstr>Oswald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Alexandra</dc:creator>
  <cp:lastModifiedBy>RODAS Renán</cp:lastModifiedBy>
  <cp:revision>80</cp:revision>
  <dcterms:modified xsi:type="dcterms:W3CDTF">2018-05-02T15:43:10Z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9865897C-953F-41A0-A378-309538799EE8</vt:lpwstr>
  </property>
  <property fmtid="{D5CDD505-2E9C-101B-9397-08002B2CF9AE}" pid="3" name="ArticulatePath">
    <vt:lpwstr>Machote ppt - PROTECCIÓN CONSULAR  DE LAS PERSONAS TRABAJADORAS MIGRANTES</vt:lpwstr>
  </property>
</Properties>
</file>