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 id="2147483878" r:id="rId2"/>
    <p:sldMasterId id="2147483891" r:id="rId3"/>
    <p:sldMasterId id="2147483904" r:id="rId4"/>
    <p:sldMasterId id="2147483917" r:id="rId5"/>
    <p:sldMasterId id="2147483930" r:id="rId6"/>
    <p:sldMasterId id="2147483943" r:id="rId7"/>
    <p:sldMasterId id="2147483955" r:id="rId8"/>
  </p:sldMasterIdLst>
  <p:notesMasterIdLst>
    <p:notesMasterId r:id="rId22"/>
  </p:notesMasterIdLst>
  <p:handoutMasterIdLst>
    <p:handoutMasterId r:id="rId23"/>
  </p:handoutMasterIdLst>
  <p:sldIdLst>
    <p:sldId id="483" r:id="rId9"/>
    <p:sldId id="530" r:id="rId10"/>
    <p:sldId id="485" r:id="rId11"/>
    <p:sldId id="546" r:id="rId12"/>
    <p:sldId id="547" r:id="rId13"/>
    <p:sldId id="548" r:id="rId14"/>
    <p:sldId id="515" r:id="rId15"/>
    <p:sldId id="549" r:id="rId16"/>
    <p:sldId id="551" r:id="rId17"/>
    <p:sldId id="550" r:id="rId18"/>
    <p:sldId id="552" r:id="rId19"/>
    <p:sldId id="508" r:id="rId20"/>
    <p:sldId id="529" r:id="rId21"/>
  </p:sldIdLst>
  <p:sldSz cx="9144000" cy="6858000" type="screen4x3"/>
  <p:notesSz cx="6662738" cy="9926638"/>
  <p:custDataLst>
    <p:tags r:id="rId24"/>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oline Popp" initials="kpop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FF00"/>
    <a:srgbClr val="FFFFCC"/>
    <a:srgbClr val="CC3300"/>
    <a:srgbClr val="396A93"/>
    <a:srgbClr val="FF7C80"/>
    <a:srgbClr val="CC0066"/>
    <a:srgbClr val="009900"/>
    <a:srgbClr val="00FF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13" autoAdjust="0"/>
    <p:restoredTop sz="86679" autoAdjust="0"/>
  </p:normalViewPr>
  <p:slideViewPr>
    <p:cSldViewPr>
      <p:cViewPr>
        <p:scale>
          <a:sx n="62" d="100"/>
          <a:sy n="62" d="100"/>
        </p:scale>
        <p:origin x="-174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714" y="570"/>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ags" Target="tags/tag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1"/>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7411" name="Rectangle 3"/>
          <p:cNvSpPr>
            <a:spLocks noGrp="1" noChangeArrowheads="1"/>
          </p:cNvSpPr>
          <p:nvPr>
            <p:ph type="dt" sz="quarter" idx="1"/>
          </p:nvPr>
        </p:nvSpPr>
        <p:spPr bwMode="auto">
          <a:xfrm>
            <a:off x="3782606" y="1"/>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algn="r" defTabSz="920750" eaLnBrk="0" hangingPunct="0">
              <a:defRPr sz="1200">
                <a:latin typeface="Times New Roman" pitchFamily="18" charset="0"/>
              </a:defRPr>
            </a:lvl1pPr>
          </a:lstStyle>
          <a:p>
            <a:pPr>
              <a:defRPr/>
            </a:pPr>
            <a:endParaRPr lang="en-US"/>
          </a:p>
        </p:txBody>
      </p:sp>
      <p:sp>
        <p:nvSpPr>
          <p:cNvPr id="17412" name="Rectangle 4"/>
          <p:cNvSpPr>
            <a:spLocks noGrp="1" noChangeArrowheads="1"/>
          </p:cNvSpPr>
          <p:nvPr>
            <p:ph type="ftr" sz="quarter" idx="2"/>
          </p:nvPr>
        </p:nvSpPr>
        <p:spPr bwMode="auto">
          <a:xfrm>
            <a:off x="1" y="9458326"/>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7413" name="Rectangle 5"/>
          <p:cNvSpPr>
            <a:spLocks noGrp="1" noChangeArrowheads="1"/>
          </p:cNvSpPr>
          <p:nvPr>
            <p:ph type="sldNum" sz="quarter" idx="3"/>
          </p:nvPr>
        </p:nvSpPr>
        <p:spPr bwMode="auto">
          <a:xfrm>
            <a:off x="3782606" y="9458326"/>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algn="r" defTabSz="920750" eaLnBrk="0" hangingPunct="0">
              <a:defRPr sz="1200">
                <a:latin typeface="Times New Roman" pitchFamily="18" charset="0"/>
              </a:defRPr>
            </a:lvl1pPr>
          </a:lstStyle>
          <a:p>
            <a:pPr>
              <a:defRPr/>
            </a:pPr>
            <a:fld id="{C665E443-5DEF-4173-82C4-3C68EE9DB12F}" type="slidenum">
              <a:rPr lang="en-US"/>
              <a:pPr>
                <a:defRPr/>
              </a:pPr>
              <a:t>‹#›</a:t>
            </a:fld>
            <a:endParaRPr lang="en-US"/>
          </a:p>
        </p:txBody>
      </p:sp>
    </p:spTree>
    <p:extLst>
      <p:ext uri="{BB962C8B-B14F-4D97-AF65-F5344CB8AC3E}">
        <p14:creationId xmlns:p14="http://schemas.microsoft.com/office/powerpoint/2010/main" val="882261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5363" name="Rectangle 3"/>
          <p:cNvSpPr>
            <a:spLocks noGrp="1" noChangeArrowheads="1"/>
          </p:cNvSpPr>
          <p:nvPr>
            <p:ph type="dt" idx="1"/>
          </p:nvPr>
        </p:nvSpPr>
        <p:spPr bwMode="auto">
          <a:xfrm>
            <a:off x="3782606" y="1"/>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algn="r" defTabSz="920750" eaLnBrk="0" hangingPunct="0">
              <a:defRPr sz="1200">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873125" y="739775"/>
            <a:ext cx="49339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891581" y="4689475"/>
            <a:ext cx="4892024" cy="452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1" y="9458326"/>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5367" name="Rectangle 7"/>
          <p:cNvSpPr>
            <a:spLocks noGrp="1" noChangeArrowheads="1"/>
          </p:cNvSpPr>
          <p:nvPr>
            <p:ph type="sldNum" sz="quarter" idx="5"/>
          </p:nvPr>
        </p:nvSpPr>
        <p:spPr bwMode="auto">
          <a:xfrm>
            <a:off x="3782606" y="9458326"/>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algn="r" defTabSz="920750" eaLnBrk="0" hangingPunct="0">
              <a:defRPr sz="1200">
                <a:latin typeface="Times New Roman" pitchFamily="18" charset="0"/>
              </a:defRPr>
            </a:lvl1pPr>
          </a:lstStyle>
          <a:p>
            <a:pPr>
              <a:defRPr/>
            </a:pPr>
            <a:fld id="{46F8EFD9-01C8-4C10-8AFF-78DCCB80D6BB}" type="slidenum">
              <a:rPr lang="en-US"/>
              <a:pPr>
                <a:defRPr/>
              </a:pPr>
              <a:t>‹#›</a:t>
            </a:fld>
            <a:endParaRPr lang="en-US"/>
          </a:p>
        </p:txBody>
      </p:sp>
    </p:spTree>
    <p:extLst>
      <p:ext uri="{BB962C8B-B14F-4D97-AF65-F5344CB8AC3E}">
        <p14:creationId xmlns:p14="http://schemas.microsoft.com/office/powerpoint/2010/main" val="3568026403"/>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2AF7531F-52FE-4C2B-A5C9-7C7A66ADE0F1}" type="slidenum">
              <a:rPr lang="en-US" sz="1200">
                <a:solidFill>
                  <a:schemeClr val="tx1"/>
                </a:solidFill>
                <a:latin typeface="Arial" pitchFamily="34" charset="0"/>
              </a:rPr>
              <a:pPr eaLnBrk="1" hangingPunct="1"/>
              <a:t>1</a:t>
            </a:fld>
            <a:endParaRPr lang="en-US" sz="1200">
              <a:solidFill>
                <a:schemeClr val="tx1"/>
              </a:solidFill>
              <a:latin typeface="Arial"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sz="1200" b="1" i="1" dirty="0">
              <a:solidFill>
                <a:srgbClr val="CC33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prstClr val="black"/>
                </a:solidFill>
                <a:latin typeface="Arial" pitchFamily="34" charset="0"/>
              </a:rPr>
              <a:pPr eaLnBrk="1" hangingPunct="1"/>
              <a:t>11</a:t>
            </a:fld>
            <a:endParaRPr lang="en-US" sz="1200">
              <a:solidFill>
                <a:prstClr val="black"/>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09638" rtl="0" eaLnBrk="0" fontAlgn="base" latinLnBrk="0" hangingPunct="0">
              <a:lnSpc>
                <a:spcPct val="100000"/>
              </a:lnSpc>
              <a:spcBef>
                <a:spcPct val="30000"/>
              </a:spcBef>
              <a:spcAft>
                <a:spcPct val="0"/>
              </a:spcAft>
              <a:buClrTx/>
              <a:buSzTx/>
              <a:buFontTx/>
              <a:buNone/>
              <a:tabLst/>
              <a:defRPr/>
            </a:pPr>
            <a:r>
              <a:rPr kumimoji="1" lang="en-GB" sz="1200" kern="1200" dirty="0" smtClean="0">
                <a:solidFill>
                  <a:schemeClr val="tx1"/>
                </a:solidFill>
                <a:effectLst/>
                <a:latin typeface="Times New Roman" pitchFamily="18" charset="0"/>
                <a:ea typeface="+mn-ea"/>
                <a:cs typeface="+mn-cs"/>
              </a:rPr>
              <a:t>IOM views the 2013 HLD as an important opportunity to improve the governance of migration, and migration and development in particular, at local, national, regional and global levels, while keeping the rights and well-being of migrants at the centre of the debate. </a:t>
            </a:r>
          </a:p>
          <a:p>
            <a:endParaRPr lang="en-GB" b="1" dirty="0" smtClean="0">
              <a:sym typeface="Wingdings" pitchFamily="2" charset="2"/>
            </a:endParaRPr>
          </a:p>
          <a:p>
            <a:r>
              <a:rPr lang="en-GB" b="1" dirty="0" smtClean="0">
                <a:sym typeface="Wingdings" pitchFamily="2" charset="2"/>
              </a:rPr>
              <a:t> </a:t>
            </a:r>
            <a:r>
              <a:rPr lang="en-GB" b="1" dirty="0" smtClean="0"/>
              <a:t>See ”additional slides” No. 27-32</a:t>
            </a:r>
            <a:r>
              <a:rPr lang="en-GB" b="1" baseline="0" dirty="0" smtClean="0"/>
              <a:t> </a:t>
            </a:r>
            <a:r>
              <a:rPr lang="en-GB" b="1" dirty="0" smtClean="0"/>
              <a:t>for</a:t>
            </a:r>
            <a:r>
              <a:rPr lang="en-GB" b="1" baseline="0" dirty="0" smtClean="0"/>
              <a:t> more detail on IOM’s policy recommendations for the HLD</a:t>
            </a:r>
            <a:endParaRPr lang="en-GB" b="1"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12</a:t>
            </a:fld>
            <a:endParaRPr lang="en-US"/>
          </a:p>
        </p:txBody>
      </p:sp>
    </p:spTree>
    <p:extLst>
      <p:ext uri="{BB962C8B-B14F-4D97-AF65-F5344CB8AC3E}">
        <p14:creationId xmlns:p14="http://schemas.microsoft.com/office/powerpoint/2010/main" val="216582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these ends, IOM is committed to supporting:</a:t>
            </a:r>
          </a:p>
          <a:p>
            <a:pPr marL="171450" indent="-171450">
              <a:buFont typeface="Arial" pitchFamily="34" charset="0"/>
              <a:buChar char="•"/>
            </a:pPr>
            <a:r>
              <a:rPr lang="en-GB" baseline="0" dirty="0" smtClean="0"/>
              <a:t>HLD p</a:t>
            </a:r>
            <a:r>
              <a:rPr lang="en-GB" dirty="0" smtClean="0"/>
              <a:t>reparations at country, regional, global levels</a:t>
            </a:r>
          </a:p>
          <a:p>
            <a:pPr marL="171450" indent="-171450">
              <a:buFont typeface="Arial" pitchFamily="34" charset="0"/>
              <a:buChar char="•"/>
            </a:pPr>
            <a:r>
              <a:rPr lang="en-GB" dirty="0" smtClean="0"/>
              <a:t>Ensuring communication and coherence of positions among capitals, Geneva, New York</a:t>
            </a:r>
          </a:p>
          <a:p>
            <a:pPr marL="171450" indent="-171450">
              <a:buFont typeface="Arial" pitchFamily="34" charset="0"/>
              <a:buChar char="•"/>
            </a:pPr>
            <a:r>
              <a:rPr lang="en-GB" dirty="0" smtClean="0"/>
              <a:t>Member State / UN system preparations of HLD roundtables and Secretary General’s 2013 report on international migration and development </a:t>
            </a:r>
          </a:p>
          <a:p>
            <a:endParaRPr lang="en-GB" dirty="0" smtClean="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13</a:t>
            </a:fld>
            <a:endParaRPr lang="en-US"/>
          </a:p>
        </p:txBody>
      </p:sp>
    </p:spTree>
    <p:extLst>
      <p:ext uri="{BB962C8B-B14F-4D97-AF65-F5344CB8AC3E}">
        <p14:creationId xmlns:p14="http://schemas.microsoft.com/office/powerpoint/2010/main" val="3327021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DEB5D303-FD4C-4479-8734-F4A0ECA9CFBE}" type="slidenum">
              <a:rPr lang="en-US" sz="1200">
                <a:solidFill>
                  <a:schemeClr val="tx1"/>
                </a:solidFill>
                <a:latin typeface="Arial" pitchFamily="34" charset="0"/>
              </a:rPr>
              <a:pPr eaLnBrk="1" hangingPunct="1"/>
              <a:t>3</a:t>
            </a:fld>
            <a:endParaRPr lang="en-US" sz="1200">
              <a:solidFill>
                <a:schemeClr val="tx1"/>
              </a:solidFill>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1" dirty="0" smtClean="0"/>
              <a:t>1990 Convention </a:t>
            </a:r>
            <a:r>
              <a:rPr lang="en-GB" dirty="0" smtClean="0"/>
              <a:t>on the Protection</a:t>
            </a:r>
            <a:r>
              <a:rPr lang="en-GB" baseline="0" dirty="0" smtClean="0"/>
              <a:t> of the Rights of All Migrant Workers and Members of their Families  www2.ohchr.org/english/law/cmw.htm   </a:t>
            </a:r>
          </a:p>
          <a:p>
            <a:pPr marL="171450" indent="-171450">
              <a:buFont typeface="Arial" pitchFamily="34" charset="0"/>
              <a:buChar char="•"/>
            </a:pPr>
            <a:r>
              <a:rPr lang="en-GB" b="1" baseline="0" dirty="0" smtClean="0"/>
              <a:t>1994 International Conference on Population and Development</a:t>
            </a:r>
            <a:r>
              <a:rPr lang="en-GB" baseline="0" dirty="0" smtClean="0"/>
              <a:t> (“Cairo Conference”), see Chapter 10 on international migration  www.unfpa.org/public/icpd </a:t>
            </a:r>
          </a:p>
          <a:p>
            <a:pPr marL="171450" indent="-171450">
              <a:buFont typeface="Arial" pitchFamily="34" charset="0"/>
              <a:buChar char="•"/>
            </a:pPr>
            <a:r>
              <a:rPr lang="en-GB" b="1" dirty="0" smtClean="0">
                <a:solidFill>
                  <a:srgbClr val="C00000"/>
                </a:solidFill>
              </a:rPr>
              <a:t>Since</a:t>
            </a:r>
            <a:r>
              <a:rPr lang="en-GB" b="1" baseline="0" dirty="0" smtClean="0">
                <a:solidFill>
                  <a:srgbClr val="C00000"/>
                </a:solidFill>
              </a:rPr>
              <a:t> 1994 </a:t>
            </a:r>
            <a:r>
              <a:rPr lang="en-GB" b="1" dirty="0" smtClean="0"/>
              <a:t>UN 2nd Committee</a:t>
            </a:r>
            <a:r>
              <a:rPr lang="en-GB" b="1" baseline="0" dirty="0" smtClean="0"/>
              <a:t> </a:t>
            </a:r>
            <a:r>
              <a:rPr lang="en-GB" baseline="0" dirty="0" smtClean="0"/>
              <a:t>(Economic and Financial Committee) holds a </a:t>
            </a:r>
            <a:r>
              <a:rPr lang="en-GB" dirty="0" smtClean="0"/>
              <a:t>biennial debate on migration &amp; development</a:t>
            </a:r>
          </a:p>
          <a:p>
            <a:pPr marL="171450" indent="-171450">
              <a:buFont typeface="Arial" pitchFamily="34" charset="0"/>
              <a:buChar char="•"/>
            </a:pPr>
            <a:r>
              <a:rPr lang="en-GB" b="1" dirty="0" smtClean="0"/>
              <a:t>Since 1994 UN 3</a:t>
            </a:r>
            <a:r>
              <a:rPr lang="en-GB" b="1" baseline="30000" dirty="0" smtClean="0"/>
              <a:t>rd</a:t>
            </a:r>
            <a:r>
              <a:rPr lang="en-GB" b="1" dirty="0" smtClean="0"/>
              <a:t> Committee </a:t>
            </a:r>
            <a:r>
              <a:rPr lang="en-GB" dirty="0" smtClean="0"/>
              <a:t>(Social, Humanitarian and Cultural Affairs) holds</a:t>
            </a:r>
            <a:r>
              <a:rPr lang="en-GB" baseline="0" dirty="0" smtClean="0"/>
              <a:t> an annual debate on h</a:t>
            </a:r>
            <a:r>
              <a:rPr lang="en-GB" dirty="0" smtClean="0"/>
              <a:t>uman rights of migrants</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baseline="0" dirty="0" smtClean="0"/>
              <a:t>2001-2004 Berne Initiative </a:t>
            </a:r>
            <a:r>
              <a:rPr lang="en-GB" baseline="0" dirty="0" smtClean="0"/>
              <a:t>– a States-owned consultative process with the goal of obtaining better management of migration at the national, regional and global level through enhanced cooperation between States. www.iom.int/cms/en/sites/iom/home/what-we-do/migration-policy-and-research/migration-policy-1/berne-initiative.html </a:t>
            </a:r>
            <a:endParaRPr lang="en-GB" dirty="0" smtClean="0"/>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dirty="0" smtClean="0"/>
              <a:t>2003-2005 GCIM </a:t>
            </a:r>
            <a:r>
              <a:rPr lang="en-GB" dirty="0" smtClean="0"/>
              <a:t>– Global Commission</a:t>
            </a:r>
            <a:r>
              <a:rPr lang="en-GB" baseline="0" dirty="0" smtClean="0"/>
              <a:t> on International Migration: launched by UN Secretary General. </a:t>
            </a:r>
            <a:r>
              <a:rPr lang="en-US" sz="1200" dirty="0" smtClean="0">
                <a:solidFill>
                  <a:srgbClr val="FFFFFF"/>
                </a:solidFill>
                <a:effectLst>
                  <a:outerShdw blurRad="38100" dist="38100" dir="2700000" algn="tl">
                    <a:srgbClr val="000000"/>
                  </a:outerShdw>
                </a:effectLst>
                <a:latin typeface="Gill Sans MT" pitchFamily="34" charset="0"/>
              </a:rPr>
              <a:t>19 independent Commissioners and a Core Group of States. </a:t>
            </a:r>
            <a:r>
              <a:rPr lang="en-GB" dirty="0" smtClean="0"/>
              <a:t>GCIM Final</a:t>
            </a:r>
            <a:r>
              <a:rPr lang="en-GB" baseline="0" dirty="0" smtClean="0"/>
              <a:t> report: </a:t>
            </a:r>
            <a:r>
              <a:rPr lang="en-US" altLang="en-US" sz="1200" dirty="0" smtClean="0">
                <a:solidFill>
                  <a:srgbClr val="FFFFFF"/>
                </a:solidFill>
                <a:effectLst>
                  <a:outerShdw blurRad="38100" dist="38100" dir="2700000" algn="tl">
                    <a:srgbClr val="000000"/>
                  </a:outerShdw>
                </a:effectLst>
                <a:latin typeface="Gill Sans MT" pitchFamily="34" charset="0"/>
              </a:rPr>
              <a:t>“</a:t>
            </a:r>
            <a:r>
              <a:rPr lang="en-US" sz="1200" dirty="0" smtClean="0">
                <a:solidFill>
                  <a:srgbClr val="FFFFFF"/>
                </a:solidFill>
                <a:effectLst>
                  <a:outerShdw blurRad="38100" dist="38100" dir="2700000" algn="tl">
                    <a:srgbClr val="000000"/>
                  </a:outerShdw>
                </a:effectLst>
                <a:latin typeface="Gill Sans MT" pitchFamily="34" charset="0"/>
              </a:rPr>
              <a:t>Migration in an Inter-Connected World: New Directions for Action</a:t>
            </a:r>
            <a:r>
              <a:rPr lang="en-US" altLang="en-US" sz="1200" dirty="0" smtClean="0">
                <a:solidFill>
                  <a:srgbClr val="FFFFFF"/>
                </a:solidFill>
                <a:effectLst>
                  <a:outerShdw blurRad="38100" dist="38100" dir="2700000" algn="tl">
                    <a:srgbClr val="000000"/>
                  </a:outerShdw>
                </a:effectLst>
                <a:latin typeface="Gill Sans MT" pitchFamily="34" charset="0"/>
              </a:rPr>
              <a:t>”. </a:t>
            </a:r>
            <a:r>
              <a:rPr lang="en-GB" baseline="0" dirty="0" smtClean="0"/>
              <a:t>www.gcim.org/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dirty="0" smtClean="0"/>
              <a:t>RCPs</a:t>
            </a:r>
            <a:r>
              <a:rPr lang="en-GB" dirty="0" smtClean="0"/>
              <a:t> - Regional Consultative Processes on Migration (state-led, non-binding consultative fora dedicated to migration. </a:t>
            </a:r>
            <a:r>
              <a:rPr lang="en-US" sz="1200" dirty="0" smtClean="0">
                <a:solidFill>
                  <a:schemeClr val="bg2"/>
                </a:solidFill>
                <a:effectLst>
                  <a:outerShdw blurRad="38100" dist="38100" dir="2700000" algn="tl">
                    <a:srgbClr val="DDDDDD"/>
                  </a:outerShdw>
                </a:effectLst>
              </a:rPr>
              <a:t>RCPs are now in every region of the world with nearly all States participating in one or more</a:t>
            </a:r>
            <a:r>
              <a:rPr lang="en-GB" dirty="0" smtClean="0"/>
              <a:t>) www.iom.int/rcps </a:t>
            </a:r>
          </a:p>
          <a:p>
            <a:pPr marL="171450" indent="-171450">
              <a:buFont typeface="Arial" pitchFamily="34" charset="0"/>
              <a:buChar char="•"/>
            </a:pPr>
            <a:r>
              <a:rPr lang="en-GB" b="1" dirty="0" smtClean="0"/>
              <a:t>IDM</a:t>
            </a:r>
            <a:r>
              <a:rPr lang="en-GB" dirty="0" smtClean="0"/>
              <a:t> – IOM’s International Dialogue</a:t>
            </a:r>
            <a:r>
              <a:rPr lang="en-GB" baseline="0" dirty="0" smtClean="0"/>
              <a:t> on Migration, founded by IOM Member States in 2001 www.iom.int/idm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baseline="0" dirty="0" smtClean="0"/>
              <a:t>GMG</a:t>
            </a:r>
            <a:r>
              <a:rPr lang="en-GB" baseline="0" dirty="0" smtClean="0"/>
              <a:t> – Global Migration Group (started as Geneva Migration Group and became Global Migration Group in 2006) www.iom.int/cms/gmg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endParaRPr lang="en-GB" baseline="0" dirty="0" smtClean="0"/>
          </a:p>
          <a:p>
            <a:pPr algn="just">
              <a:defRPr/>
            </a:pPr>
            <a:r>
              <a:rPr lang="en-US" sz="1000" b="0" dirty="0" smtClean="0">
                <a:solidFill>
                  <a:schemeClr val="bg2"/>
                </a:solidFill>
                <a:effectLst>
                  <a:outerShdw blurRad="38100" dist="38100" dir="2700000" algn="tl">
                    <a:srgbClr val="DDDDDD"/>
                  </a:outerShdw>
                </a:effectLst>
                <a:latin typeface="Times New Roman" charset="0"/>
              </a:rPr>
              <a:t>All of these milestones served to </a:t>
            </a:r>
            <a:r>
              <a:rPr lang="en-US" sz="1000" b="1" dirty="0" smtClean="0">
                <a:solidFill>
                  <a:schemeClr val="bg2"/>
                </a:solidFill>
                <a:effectLst>
                  <a:outerShdw blurRad="38100" dist="38100" dir="2700000" algn="tl">
                    <a:srgbClr val="DDDDDD"/>
                  </a:outerShdw>
                </a:effectLst>
                <a:latin typeface="Times New Roman" charset="0"/>
              </a:rPr>
              <a:t>build trust and confidence </a:t>
            </a:r>
            <a:r>
              <a:rPr lang="en-US" sz="1000" b="0" dirty="0" smtClean="0">
                <a:solidFill>
                  <a:schemeClr val="bg2"/>
                </a:solidFill>
                <a:effectLst>
                  <a:outerShdw blurRad="38100" dist="38100" dir="2700000" algn="tl">
                    <a:srgbClr val="DDDDDD"/>
                  </a:outerShdw>
                </a:effectLst>
                <a:latin typeface="Times New Roman" charset="0"/>
              </a:rPr>
              <a:t>of governments to be able to discuss migration issues at the global level, together with the recognition</a:t>
            </a:r>
            <a:r>
              <a:rPr lang="en-US" sz="1000" b="0" baseline="0" dirty="0" smtClean="0">
                <a:solidFill>
                  <a:schemeClr val="bg2"/>
                </a:solidFill>
                <a:effectLst>
                  <a:outerShdw blurRad="38100" dist="38100" dir="2700000" algn="tl">
                    <a:srgbClr val="DDDDDD"/>
                  </a:outerShdw>
                </a:effectLst>
                <a:latin typeface="Times New Roman" charset="0"/>
              </a:rPr>
              <a:t> that </a:t>
            </a:r>
            <a:endParaRPr lang="en-US" sz="1000" b="0" dirty="0" smtClean="0">
              <a:solidFill>
                <a:schemeClr val="bg2"/>
              </a:solidFill>
              <a:effectLst>
                <a:outerShdw blurRad="38100" dist="38100" dir="2700000" algn="tl">
                  <a:srgbClr val="DDDDDD"/>
                </a:outerShdw>
              </a:effectLst>
              <a:latin typeface="Times New Roman" charset="0"/>
            </a:endParaRPr>
          </a:p>
          <a:p>
            <a:pPr marL="171450" indent="-171450" algn="just">
              <a:buFont typeface="Arial" pitchFamily="34" charset="0"/>
              <a:buChar char="•"/>
              <a:defRPr/>
            </a:pPr>
            <a:r>
              <a:rPr lang="en-US" sz="1000" b="0" dirty="0" smtClean="0">
                <a:solidFill>
                  <a:schemeClr val="bg2"/>
                </a:solidFill>
                <a:effectLst>
                  <a:outerShdw blurRad="38100" dist="38100" dir="2700000" algn="tl">
                    <a:srgbClr val="DDDDDD"/>
                  </a:outerShdw>
                </a:effectLst>
                <a:latin typeface="Times New Roman" charset="0"/>
              </a:rPr>
              <a:t>now all States are countries of migration (origin,</a:t>
            </a:r>
            <a:r>
              <a:rPr lang="en-US" sz="1000" b="0" baseline="0" dirty="0" smtClean="0">
                <a:solidFill>
                  <a:schemeClr val="bg2"/>
                </a:solidFill>
                <a:effectLst>
                  <a:outerShdw blurRad="38100" dist="38100" dir="2700000" algn="tl">
                    <a:srgbClr val="DDDDDD"/>
                  </a:outerShdw>
                </a:effectLst>
                <a:latin typeface="Times New Roman" charset="0"/>
              </a:rPr>
              <a:t> transit, destination, or all three) </a:t>
            </a:r>
            <a:endParaRPr lang="en-US" sz="1000" b="0" dirty="0" smtClean="0">
              <a:solidFill>
                <a:schemeClr val="bg2"/>
              </a:solidFill>
              <a:effectLst>
                <a:outerShdw blurRad="38100" dist="38100" dir="2700000" algn="tl">
                  <a:srgbClr val="DDDDDD"/>
                </a:outerShdw>
              </a:effectLst>
              <a:latin typeface="Times New Roman" charset="0"/>
            </a:endParaRPr>
          </a:p>
          <a:p>
            <a:pPr marL="171450" indent="-171450" algn="just">
              <a:buFont typeface="Arial" pitchFamily="34" charset="0"/>
              <a:buChar char="•"/>
              <a:defRPr/>
            </a:pPr>
            <a:r>
              <a:rPr lang="en-US" sz="1000" b="0" dirty="0" smtClean="0">
                <a:solidFill>
                  <a:schemeClr val="bg2"/>
                </a:solidFill>
                <a:effectLst>
                  <a:outerShdw blurRad="38100" dist="38100" dir="2700000" algn="tl">
                    <a:srgbClr val="DDDDDD"/>
                  </a:outerShdw>
                </a:effectLst>
                <a:latin typeface="Times New Roman" charset="0"/>
              </a:rPr>
              <a:t>migration is relevant to peace, security, development, environment, and other sectors of policymaking</a:t>
            </a:r>
            <a:r>
              <a:rPr lang="en-US" sz="1000" b="0" baseline="0" dirty="0" smtClean="0">
                <a:solidFill>
                  <a:schemeClr val="bg2"/>
                </a:solidFill>
                <a:effectLst>
                  <a:outerShdw blurRad="38100" dist="38100" dir="2700000" algn="tl">
                    <a:srgbClr val="DDDDDD"/>
                  </a:outerShdw>
                </a:effectLst>
                <a:latin typeface="Times New Roman" charset="0"/>
              </a:rPr>
              <a:t> </a:t>
            </a:r>
            <a:endParaRPr lang="en-US" sz="1000" b="0" dirty="0" smtClean="0">
              <a:solidFill>
                <a:schemeClr val="bg2"/>
              </a:solidFill>
              <a:effectLst>
                <a:outerShdw blurRad="38100" dist="38100" dir="2700000" algn="tl">
                  <a:srgbClr val="DDDDDD"/>
                </a:outerShdw>
              </a:effectLst>
              <a:latin typeface="Times New Roman" charset="0"/>
            </a:endParaRP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endParaRPr lang="en-GB" baseline="0" dirty="0" smtClean="0"/>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r>
              <a:rPr lang="en-GB" b="1" baseline="0" dirty="0" smtClean="0">
                <a:sym typeface="Wingdings" pitchFamily="2" charset="2"/>
              </a:rPr>
              <a:t> See “additional slides” No. 19-22 for more detail on backdrop to HLD </a:t>
            </a:r>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69891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Lead up to</a:t>
            </a:r>
            <a:r>
              <a:rPr lang="en-GB" b="1" baseline="0" dirty="0" smtClean="0"/>
              <a:t> first ever HLD </a:t>
            </a:r>
            <a:r>
              <a:rPr lang="en-GB" b="1" i="0" baseline="0" dirty="0" smtClean="0"/>
              <a:t>on international migration and development in </a:t>
            </a:r>
            <a:r>
              <a:rPr lang="en-GB" b="1" baseline="0" dirty="0" smtClean="0"/>
              <a:t>2006 </a:t>
            </a:r>
          </a:p>
          <a:p>
            <a:r>
              <a:rPr lang="en-GB" baseline="0" dirty="0" smtClean="0"/>
              <a:t>Geneva Migration Group: grew out of an initiative by the IOM and UNHCR principals. Established in April 2003 by the heads of IOM, ILO, OHCHR, UNCTAD, UNHCR and UNODC.</a:t>
            </a:r>
          </a:p>
          <a:p>
            <a:r>
              <a:rPr lang="en-GB" baseline="0" dirty="0" smtClean="0"/>
              <a:t>2006: Geneva Migration Group was expanded, as per a recommendation by the Global Commission on International Migration (GCIM) to the Secretary General </a:t>
            </a:r>
          </a:p>
          <a:p>
            <a:r>
              <a:rPr lang="en-GB" baseline="0" dirty="0" smtClean="0"/>
              <a:t>Currently, the GMG includes 15 entities of the United Nations system as well as IOM. </a:t>
            </a:r>
          </a:p>
          <a:p>
            <a:endParaRPr lang="en-GB" baseline="0" dirty="0" smtClean="0"/>
          </a:p>
          <a:p>
            <a:r>
              <a:rPr lang="en-GB" i="0" baseline="0" dirty="0" smtClean="0"/>
              <a:t>A first </a:t>
            </a:r>
            <a:r>
              <a:rPr lang="en-GB" baseline="0" dirty="0" smtClean="0"/>
              <a:t>UN Special Representative of the Secretary General (SRSG) on International Migration and Development </a:t>
            </a:r>
            <a:r>
              <a:rPr lang="en-GB" i="0" baseline="0" dirty="0" smtClean="0"/>
              <a:t>was appointed to facilitate preparations: Peter Sutherland </a:t>
            </a:r>
          </a:p>
          <a:p>
            <a:endParaRPr lang="en-GB" baseline="0" dirty="0" smtClean="0"/>
          </a:p>
          <a:p>
            <a:r>
              <a:rPr lang="en-GB" b="1" baseline="0" dirty="0" smtClean="0"/>
              <a:t>Outcomes of HLD 2006 </a:t>
            </a:r>
          </a:p>
          <a:p>
            <a:r>
              <a:rPr lang="en-GB" b="0" i="0" baseline="0" dirty="0" smtClean="0"/>
              <a:t>Creation of Global Forum on Migration and Development (GFMD): an informal, non-binding, voluntary and government-led process operating outside of formal institutional structures. This decision represented a compromise between those States that wished to continue the migration dialogue in the UN and those who were reticent to formalize a global migration debate. </a:t>
            </a:r>
          </a:p>
          <a:p>
            <a:r>
              <a:rPr lang="en-GB" b="0" baseline="0" dirty="0" smtClean="0"/>
              <a:t>GFMD has taken place annually since 2007, hosted by different countries (</a:t>
            </a:r>
            <a:r>
              <a:rPr lang="en-GB" b="0" i="0" baseline="0" dirty="0" smtClean="0"/>
              <a:t>alternating between developed and developing countries)</a:t>
            </a:r>
          </a:p>
          <a:p>
            <a:r>
              <a:rPr lang="en-GB" b="0" baseline="0" dirty="0" smtClean="0"/>
              <a:t>GFMD Chair for 2013/2014: Sweden </a:t>
            </a:r>
          </a:p>
          <a:p>
            <a:endParaRPr lang="en-GB" b="0" baseline="0" dirty="0" smtClean="0"/>
          </a:p>
          <a:p>
            <a:r>
              <a:rPr lang="en-GB" b="1" baseline="0" dirty="0" smtClean="0">
                <a:solidFill>
                  <a:srgbClr val="FF0000"/>
                </a:solidFill>
                <a:sym typeface="Wingdings" pitchFamily="2" charset="2"/>
              </a:rPr>
              <a:t> </a:t>
            </a:r>
            <a:r>
              <a:rPr lang="en-GB" b="1" baseline="0" dirty="0" smtClean="0">
                <a:solidFill>
                  <a:srgbClr val="FF0000"/>
                </a:solidFill>
              </a:rPr>
              <a:t>see “additional slides” No.23-24 for more on the GFMD</a:t>
            </a:r>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12598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General Assembly A/RES63/225 (2008): Acknowledged “that the [2006 HLD] provided a useful opportunity to address constructively the issue of international migration and development and heightened awareness of the issue” </a:t>
            </a:r>
            <a:br>
              <a:rPr lang="en-GB" dirty="0" smtClean="0"/>
            </a:br>
            <a:r>
              <a:rPr lang="en-GB" dirty="0" smtClean="0"/>
              <a:t>and </a:t>
            </a:r>
            <a:br>
              <a:rPr lang="en-GB" dirty="0" smtClean="0"/>
            </a:br>
            <a:r>
              <a:rPr lang="en-GB" dirty="0" smtClean="0"/>
              <a:t>Decided “to hold, within existing resources, a [2nd HLD] during its 68th session in 2013, the focus and modalities of which will be decided upon at its 67th session”</a:t>
            </a:r>
            <a:br>
              <a:rPr lang="en-GB" dirty="0" smtClean="0"/>
            </a:br>
            <a:r>
              <a:rPr lang="en-GB" dirty="0" smtClean="0"/>
              <a:t>www.iom.int/jahia/webdav/shared/shared/mainsite/policy_and_research/un/63/A_RES_63_225_EN.pdf  </a:t>
            </a:r>
          </a:p>
          <a:p>
            <a:pPr marL="171450" indent="-171450">
              <a:buFont typeface="Arial" pitchFamily="34" charset="0"/>
              <a:buChar char="•"/>
            </a:pPr>
            <a:endParaRPr lang="en-GB" dirty="0" smtClean="0"/>
          </a:p>
          <a:p>
            <a:pPr marL="171450" indent="-171450">
              <a:buFont typeface="Arial" pitchFamily="34" charset="0"/>
              <a:buChar char="•"/>
            </a:pPr>
            <a:r>
              <a:rPr lang="en-GB" dirty="0" smtClean="0"/>
              <a:t>2012 UNGA Second Committee</a:t>
            </a:r>
            <a:r>
              <a:rPr lang="en-GB" baseline="0" dirty="0" smtClean="0"/>
              <a:t> resolution A/C.2/67/L.15/Rev.1: sets out the modalities of the HLD 2013. </a:t>
            </a: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r>
              <a:rPr lang="en-GB" dirty="0" smtClean="0"/>
              <a:t>See </a:t>
            </a:r>
            <a:r>
              <a:rPr lang="en-GB" baseline="0" dirty="0" smtClean="0"/>
              <a:t>http://daccess-dds-ny.un.org/doc/UNDOC/GEN/N12/646/23/PDF/N1264623.pdf?OpenElement</a:t>
            </a: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endParaRPr lang="en-GB" baseline="0" dirty="0" smtClean="0"/>
          </a:p>
          <a:p>
            <a:pPr marL="171450" indent="-171450">
              <a:buFont typeface="Arial" pitchFamily="34" charset="0"/>
              <a:buChar char="•"/>
            </a:pPr>
            <a:r>
              <a:rPr lang="en-GB" baseline="0" dirty="0" smtClean="0"/>
              <a:t>Overall theme of HLD: </a:t>
            </a:r>
          </a:p>
          <a:p>
            <a:pPr marL="0" indent="0">
              <a:buFont typeface="Arial" pitchFamily="34" charset="0"/>
              <a:buNone/>
            </a:pPr>
            <a:r>
              <a:rPr lang="en-GB" baseline="0" dirty="0" smtClean="0"/>
              <a:t>“Identifying concrete measures to strengthen coherence and cooperation at all levels, with a view to enhancing the benefits of international migration for migrants and countries alike and its important links to development, while reducing its negative implications” </a:t>
            </a:r>
          </a:p>
          <a:p>
            <a:pPr marL="0" indent="0">
              <a:buFont typeface="Arial" pitchFamily="34" charset="0"/>
              <a:buNone/>
            </a:pPr>
            <a:endParaRPr lang="en-GB" baseline="0" dirty="0" smtClean="0"/>
          </a:p>
          <a:p>
            <a:pPr marL="0" indent="0">
              <a:buFont typeface="Arial" pitchFamily="34" charset="0"/>
              <a:buNone/>
            </a:pPr>
            <a:r>
              <a:rPr lang="en-GB" b="1" baseline="0" dirty="0" smtClean="0">
                <a:sym typeface="Wingdings" pitchFamily="2" charset="2"/>
              </a:rPr>
              <a:t> See “additional slides” No. 25 for more on HLD 2013 </a:t>
            </a:r>
            <a:endParaRPr lang="en-GB" b="1"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679946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UNGA Modalities resolution </a:t>
            </a:r>
            <a:r>
              <a:rPr lang="en-GB" b="0" dirty="0" smtClean="0"/>
              <a:t>established that the</a:t>
            </a:r>
            <a:r>
              <a:rPr lang="en-GB" b="0" baseline="0" dirty="0" smtClean="0"/>
              <a:t> HLD will consist of </a:t>
            </a:r>
            <a:r>
              <a:rPr lang="en-GB" b="1" baseline="0" dirty="0" smtClean="0"/>
              <a:t>4 plenary meetings </a:t>
            </a:r>
            <a:r>
              <a:rPr lang="en-GB" b="0" baseline="0" dirty="0" smtClean="0"/>
              <a:t>and</a:t>
            </a:r>
            <a:r>
              <a:rPr lang="en-GB" b="1" baseline="0" dirty="0" smtClean="0"/>
              <a:t> 4 interactive multi-stakeholder roundtables </a:t>
            </a:r>
            <a:r>
              <a:rPr lang="en-GB" b="0" i="0" baseline="0" dirty="0" smtClean="0"/>
              <a:t>on the following topics: </a:t>
            </a:r>
            <a:endParaRPr lang="en-GB" b="0" i="0" dirty="0" smtClean="0"/>
          </a:p>
          <a:p>
            <a:endParaRPr lang="en-GB" b="1" dirty="0" smtClean="0"/>
          </a:p>
          <a:p>
            <a:r>
              <a:rPr lang="en-GB" b="1" dirty="0" smtClean="0"/>
              <a:t>RT 1</a:t>
            </a:r>
            <a:r>
              <a:rPr lang="en-GB" dirty="0" smtClean="0"/>
              <a:t>: assessing</a:t>
            </a:r>
            <a:r>
              <a:rPr lang="en-GB" baseline="0" dirty="0" smtClean="0"/>
              <a:t> the effects of international migration on sustainable development and identifying relevant priorities in view of the preparation of the post 2015 development framework. </a:t>
            </a:r>
            <a:endParaRPr lang="en-GB" dirty="0" smtClean="0"/>
          </a:p>
          <a:p>
            <a:r>
              <a:rPr lang="en-GB" b="1" dirty="0" smtClean="0"/>
              <a:t>RT 2</a:t>
            </a:r>
            <a:r>
              <a:rPr lang="en-GB" dirty="0" smtClean="0"/>
              <a:t>: measures</a:t>
            </a:r>
            <a:r>
              <a:rPr lang="en-GB" baseline="0" dirty="0" smtClean="0"/>
              <a:t> to ensure respect for and protection of the human rights of all migrants, with particular reference to women and children, as well as to prevent and combat the smuggling of migrants and trafficking in persons and to ensure orderly, regular and safe migration. </a:t>
            </a:r>
            <a:endParaRPr lang="en-GB" dirty="0" smtClean="0"/>
          </a:p>
          <a:p>
            <a:r>
              <a:rPr lang="en-GB" b="1" dirty="0" smtClean="0"/>
              <a:t>RT 3</a:t>
            </a:r>
            <a:r>
              <a:rPr lang="en-GB" dirty="0" smtClean="0"/>
              <a:t>:</a:t>
            </a:r>
            <a:r>
              <a:rPr lang="en-GB" baseline="0" dirty="0" smtClean="0"/>
              <a:t> strengthening partnerships and cooperation on international migration, mechanisms to effectively integrate migration into development policies and promoting coherence at all levels.  </a:t>
            </a:r>
            <a:endParaRPr lang="en-GB" dirty="0" smtClean="0"/>
          </a:p>
          <a:p>
            <a:r>
              <a:rPr lang="en-GB" b="1" dirty="0" smtClean="0"/>
              <a:t>RT 4</a:t>
            </a:r>
            <a:r>
              <a:rPr lang="en-GB" dirty="0" smtClean="0"/>
              <a:t>: international</a:t>
            </a:r>
            <a:r>
              <a:rPr lang="en-GB" baseline="0" dirty="0" smtClean="0"/>
              <a:t> and regional labour mobility and its impacts on development. </a:t>
            </a:r>
          </a:p>
          <a:p>
            <a:endParaRPr lang="en-GB" dirty="0" smtClean="0"/>
          </a:p>
          <a:p>
            <a:r>
              <a:rPr lang="en-GB" dirty="0" smtClean="0"/>
              <a:t>See UNGA</a:t>
            </a:r>
            <a:r>
              <a:rPr lang="en-GB" baseline="0" dirty="0" smtClean="0"/>
              <a:t> resolution A/C.2/67/L.15/Rev.1 </a:t>
            </a:r>
          </a:p>
          <a:p>
            <a:r>
              <a:rPr lang="en-GB" dirty="0" smtClean="0"/>
              <a:t>http://daccess-dds-ny.un.org/doc/UNDOC/GEN/N12/646/23/PDF/N1264623.pdf?OpenElement </a:t>
            </a:r>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7</a:t>
            </a:fld>
            <a:endParaRPr lang="en-US"/>
          </a:p>
        </p:txBody>
      </p:sp>
    </p:spTree>
    <p:extLst>
      <p:ext uri="{BB962C8B-B14F-4D97-AF65-F5344CB8AC3E}">
        <p14:creationId xmlns:p14="http://schemas.microsoft.com/office/powerpoint/2010/main" val="289384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IOM Constitution Article 1(1)(e):</a:t>
            </a:r>
            <a:r>
              <a:rPr lang="en-GB" dirty="0" smtClean="0"/>
              <a:t> “to provide a forum to States as well as international and other organizations for the exchange of views and experiences, and the promotion of co-operation and co-ordination of efforts on international migration issues…”</a:t>
            </a:r>
          </a:p>
          <a:p>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UNGA Resolution A/RES/65/170 (2011)</a:t>
            </a:r>
            <a:r>
              <a:rPr lang="en-GB" dirty="0" smtClean="0"/>
              <a:t>: “invites UN regional</a:t>
            </a:r>
            <a:r>
              <a:rPr lang="en-GB" baseline="0" dirty="0" smtClean="0"/>
              <a:t> commissions</a:t>
            </a:r>
            <a:r>
              <a:rPr lang="en-GB" dirty="0" smtClean="0"/>
              <a:t>, in collaboration with other UN system entities &amp; IOM, to organize discussions on regional aspects of migration &amp; development and input to SG report on this item &amp; HLD preparations” www.un.org/ga/search/view_doc.asp?symbol=A/RES/65/170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IOM Council Resolution</a:t>
            </a:r>
            <a:r>
              <a:rPr lang="en-GB" b="1" baseline="0" dirty="0" smtClean="0"/>
              <a:t> No.1244 (2012)</a:t>
            </a:r>
            <a:r>
              <a:rPr lang="en-GB" baseline="0" dirty="0" smtClean="0"/>
              <a:t>:  </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1. Request the Director General to keep Member States fully informed of preparations for the High-level Dialogue in 2013 in order to assist them in preparing for this event;</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2. Further request the Director General to ensure that IOM’s engagement in the preparatory activities and proceedings of the High-level Dialogue in 2013 creates sustained attention of the international community to the perspectives of migrants themselves;</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3. Affirm the support of the Member States of IOM for the recognition of IOM’s current and future role as the global lead agency on migration, as well as its extensive knowledge, expertise and experience, in all aspects of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4. Encourage Member States to reflect this resolution and the joint positions contained herein in their national positions and contributions for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5. Request the Chairperson of the IOM Council to forward this resolution to the President of the General Assembly with a view towards ensuring that the work of IOM is drawn upon and appropriately reflected in all aspects of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See www.iom.int/files/live/sites/iom/files/About-IOM/governing-bodies/en/council/101/MC_2362.pdf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UNGA Resolution</a:t>
            </a:r>
            <a:r>
              <a:rPr lang="en-GB" b="1" baseline="0" dirty="0" smtClean="0"/>
              <a:t> A/C.2/67/L.15/Rev.1 (2012) “Modalities” adopted Dec 2012:</a:t>
            </a:r>
            <a:r>
              <a:rPr lang="en-GB" baseline="0" dirty="0" smtClean="0"/>
              <a:t> </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“invites all relevant entities of the UN system and relevant special rapporteurs and representatives, as well as the International Organization for Migration </a:t>
            </a:r>
            <a:r>
              <a:rPr lang="en-GB" i="1" baseline="0" dirty="0" smtClean="0"/>
              <a:t>and</a:t>
            </a:r>
            <a:r>
              <a:rPr lang="en-GB" baseline="0" dirty="0" smtClean="0"/>
              <a:t> other relevant international organizations, having received a standing invitation to participate as observers in the work of the General Assembly, to contribute to the preparations of and to participate in the HLD.”  </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And</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“invites the regional commissions and their </a:t>
            </a:r>
            <a:r>
              <a:rPr lang="en-GB" baseline="0" dirty="0" err="1" smtClean="0"/>
              <a:t>subregional</a:t>
            </a:r>
            <a:r>
              <a:rPr lang="en-GB" baseline="0" dirty="0" smtClean="0"/>
              <a:t> offices, in collaboration with other relevant entities of the UN system, as well as the International Organization for Migration and the Council of the International Organization for Migration, to organize discussions to examine regional aspects of international migration and development and to provide inputs, in accordance with their respective mandates, to the preparatory process of the high level dialogue.”</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See http://daccess-dds-ny.un.org/doc/UNDOC/GEN/N12/646/23/PDF/N1264623.pdf?OpenElement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0" dirty="0" smtClean="0"/>
              <a:t>In April</a:t>
            </a:r>
            <a:r>
              <a:rPr lang="en-GB" b="0" baseline="0" dirty="0" smtClean="0"/>
              <a:t> 2012, the </a:t>
            </a:r>
            <a:r>
              <a:rPr lang="en-GB" b="1" dirty="0" smtClean="0"/>
              <a:t>UNSG’s Chief Executives Board (CEB) invited IOM &amp; UNFPA,</a:t>
            </a:r>
            <a:r>
              <a:rPr lang="en-GB" dirty="0" smtClean="0"/>
              <a:t> </a:t>
            </a:r>
            <a:r>
              <a:rPr lang="en-GB" i="0" dirty="0" smtClean="0"/>
              <a:t>in collaboration </a:t>
            </a:r>
            <a:r>
              <a:rPr lang="en-GB" dirty="0" smtClean="0"/>
              <a:t>with GMG, to produce, on behalf of UN System, draft recommendations &amp; outcomes on migration issues ahead of HLD for </a:t>
            </a:r>
            <a:r>
              <a:rPr lang="en-GB" b="1" dirty="0" smtClean="0"/>
              <a:t>High-level Committee on Programmes (HLCP) </a:t>
            </a:r>
            <a:r>
              <a:rPr lang="en-GB" dirty="0" smtClean="0"/>
              <a:t>consideration, </a:t>
            </a:r>
            <a:r>
              <a:rPr lang="en-GB" i="0" dirty="0" smtClean="0"/>
              <a:t>with a view toward developing system-wide input for the Secretary General. (more on the</a:t>
            </a:r>
            <a:r>
              <a:rPr lang="en-GB" i="0" baseline="0" dirty="0" smtClean="0"/>
              <a:t> “HLCP paper” on n</a:t>
            </a:r>
            <a:r>
              <a:rPr lang="en-GB" i="0" dirty="0" smtClean="0"/>
              <a:t>ext</a:t>
            </a:r>
            <a:r>
              <a:rPr lang="en-GB" i="0" baseline="0" dirty="0" smtClean="0"/>
              <a:t> 2 slides) </a:t>
            </a:r>
            <a:endParaRPr lang="en-GB" i="0" dirty="0" smtClean="0"/>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88230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prstClr val="black"/>
                </a:solidFill>
                <a:latin typeface="Arial" pitchFamily="34" charset="0"/>
              </a:rPr>
              <a:pPr eaLnBrk="1" hangingPunct="1"/>
              <a:t>9</a:t>
            </a:fld>
            <a:endParaRPr lang="en-US" sz="1200">
              <a:solidFill>
                <a:prstClr val="black"/>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prstClr val="black"/>
                </a:solidFill>
                <a:latin typeface="Arial" pitchFamily="34" charset="0"/>
              </a:rPr>
              <a:pPr eaLnBrk="1" hangingPunct="1"/>
              <a:t>10</a:t>
            </a:fld>
            <a:endParaRPr lang="en-US" sz="1200">
              <a:solidFill>
                <a:prstClr val="black"/>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96654857"/>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0664037"/>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4803825"/>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11233523"/>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3530774"/>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86216458"/>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8343264"/>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701910"/>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680653484"/>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8006847"/>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79517205"/>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3951628"/>
      </p:ext>
    </p:extLst>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28789274"/>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1361235"/>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7653130"/>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a:prstGeom prst="rect">
            <a:avLst/>
          </a:prstGeo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905000"/>
            <a:ext cx="8229600" cy="4114800"/>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38076D-4EB9-4774-A481-CF6BD2358D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704305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72485652"/>
      </p:ext>
    </p:extLst>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7054760"/>
      </p:ext>
    </p:extLst>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21401668"/>
      </p:ext>
    </p:extLst>
  </p:cSld>
  <p:clrMapOvr>
    <a:masterClrMapping/>
  </p:clrMapOvr>
  <p:transition>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769620"/>
      </p:ext>
    </p:extLst>
  </p:cSld>
  <p:clrMapOvr>
    <a:masterClrMapping/>
  </p:clrMapOvr>
  <p:transition>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3271472"/>
      </p:ext>
    </p:extLst>
  </p:cSld>
  <p:clrMapOvr>
    <a:masterClrMapping/>
  </p:clrMapOvr>
  <p:transition>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742181844"/>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49898333"/>
      </p:ext>
    </p:extLst>
  </p:cSld>
  <p:clrMapOvr>
    <a:masterClrMapping/>
  </p:clrMapOvr>
  <p:transition>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87299171"/>
      </p:ext>
    </p:extLst>
  </p:cSld>
  <p:clrMapOvr>
    <a:masterClrMapping/>
  </p:clrMapOvr>
  <p:transition>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03579933"/>
      </p:ext>
    </p:extLst>
  </p:cSld>
  <p:clrMapOvr>
    <a:masterClrMapping/>
  </p:clrMapOvr>
  <p:transition>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3514160"/>
      </p:ext>
    </p:extLst>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3541850"/>
      </p:ext>
    </p:extLst>
  </p:cSld>
  <p:clrMapOvr>
    <a:masterClrMapping/>
  </p:clrMapOvr>
  <p:transition>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6930020"/>
      </p:ext>
    </p:extLst>
  </p:cSld>
  <p:clrMapOvr>
    <a:masterClrMapping/>
  </p:clrMapOvr>
  <p:transition>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a:prstGeom prst="rect">
            <a:avLst/>
          </a:prstGeo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905000"/>
            <a:ext cx="8229600" cy="4114800"/>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38076D-4EB9-4774-A481-CF6BD2358D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807883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7932453"/>
      </p:ext>
    </p:extLst>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298530"/>
      </p:ext>
    </p:extLst>
  </p:cSld>
  <p:clrMapOvr>
    <a:masterClrMapping/>
  </p:clrMapOvr>
  <p:transition>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28737679"/>
      </p:ext>
    </p:extLst>
  </p:cSld>
  <p:clrMapOvr>
    <a:masterClrMapping/>
  </p:clrMapOvr>
  <p:transition>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9094532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6308289"/>
      </p:ext>
    </p:extLst>
  </p:cSld>
  <p:clrMapOvr>
    <a:masterClrMapping/>
  </p:clrMapOvr>
  <p:transition>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4541126"/>
      </p:ext>
    </p:extLst>
  </p:cSld>
  <p:clrMapOvr>
    <a:masterClrMapping/>
  </p:clrMapOvr>
  <p:transition>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581180993"/>
      </p:ext>
    </p:extLst>
  </p:cSld>
  <p:clrMapOvr>
    <a:masterClrMapping/>
  </p:clrMapOvr>
  <p:transition>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492045"/>
      </p:ext>
    </p:extLst>
  </p:cSld>
  <p:clrMapOvr>
    <a:masterClrMapping/>
  </p:clrMapOvr>
  <p:transition>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00636846"/>
      </p:ext>
    </p:extLst>
  </p:cSld>
  <p:clrMapOvr>
    <a:masterClrMapping/>
  </p:clrMapOvr>
  <p:transition>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94862022"/>
      </p:ext>
    </p:extLst>
  </p:cSld>
  <p:clrMapOvr>
    <a:masterClrMapping/>
  </p:clrMapOvr>
  <p:transition>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6907592"/>
      </p:ext>
    </p:extLst>
  </p:cSld>
  <p:clrMapOvr>
    <a:masterClrMapping/>
  </p:clrMapOvr>
  <p:transition>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629233"/>
      </p:ext>
    </p:extLst>
  </p:cSld>
  <p:clrMapOvr>
    <a:masterClrMapping/>
  </p:clrMapOvr>
  <p:transition>
    <p:fade thruBlk="1"/>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a:prstGeom prst="rect">
            <a:avLst/>
          </a:prstGeo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905000"/>
            <a:ext cx="8229600" cy="4114800"/>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38076D-4EB9-4774-A481-CF6BD2358D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5054613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7779087"/>
      </p:ext>
    </p:extLst>
  </p:cSld>
  <p:clrMapOvr>
    <a:masterClrMapping/>
  </p:clrMapOvr>
  <p:transition>
    <p:fade thruBlk="1"/>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0262999"/>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1508208"/>
      </p:ext>
    </p:extLst>
  </p:cSld>
  <p:clrMapOvr>
    <a:masterClrMapping/>
  </p:clrMapOvr>
  <p:transition>
    <p:fade thruBlk="1"/>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24503066"/>
      </p:ext>
    </p:extLst>
  </p:cSld>
  <p:clrMapOvr>
    <a:masterClrMapping/>
  </p:clrMapOvr>
  <p:transition>
    <p:fade thruBlk="1"/>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9953592"/>
      </p:ext>
    </p:extLst>
  </p:cSld>
  <p:clrMapOvr>
    <a:masterClrMapping/>
  </p:clrMapOvr>
  <p:transition>
    <p:fade thruBlk="1"/>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7530067"/>
      </p:ext>
    </p:extLst>
  </p:cSld>
  <p:clrMapOvr>
    <a:masterClrMapping/>
  </p:clrMapOvr>
  <p:transition>
    <p:fade thruBlk="1"/>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42240351"/>
      </p:ext>
    </p:extLst>
  </p:cSld>
  <p:clrMapOvr>
    <a:masterClrMapping/>
  </p:clrMapOvr>
  <p:transition>
    <p:fade thruBlk="1"/>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8832963"/>
      </p:ext>
    </p:extLst>
  </p:cSld>
  <p:clrMapOvr>
    <a:masterClrMapping/>
  </p:clrMapOvr>
  <p:transition>
    <p:fade thruBlk="1"/>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78895045"/>
      </p:ext>
    </p:extLst>
  </p:cSld>
  <p:clrMapOvr>
    <a:masterClrMapping/>
  </p:clrMapOvr>
  <p:transition>
    <p:fade thruBlk="1"/>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13849574"/>
      </p:ext>
    </p:extLst>
  </p:cSld>
  <p:clrMapOvr>
    <a:masterClrMapping/>
  </p:clrMapOvr>
  <p:transition>
    <p:fade thruBlk="1"/>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8781950"/>
      </p:ext>
    </p:extLst>
  </p:cSld>
  <p:clrMapOvr>
    <a:masterClrMapping/>
  </p:clrMapOvr>
  <p:transition>
    <p:fade thruBlk="1"/>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3438564"/>
      </p:ext>
    </p:extLst>
  </p:cSld>
  <p:clrMapOvr>
    <a:masterClrMapping/>
  </p:clrMapOvr>
  <p:transition>
    <p:fade thruBlk="1"/>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a:prstGeom prst="rect">
            <a:avLst/>
          </a:prstGeo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905000"/>
            <a:ext cx="8229600" cy="4114800"/>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38076D-4EB9-4774-A481-CF6BD2358D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4087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82817887"/>
      </p:ext>
    </p:extLst>
  </p:cSld>
  <p:clrMapOvr>
    <a:masterClrMapping/>
  </p:clrMapOvr>
  <p:transition>
    <p:fade thruBlk="1"/>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04257670"/>
      </p:ext>
    </p:extLst>
  </p:cSld>
  <p:clrMapOvr>
    <a:masterClrMapping/>
  </p:clrMapOvr>
  <p:transition>
    <p:fade thruBlk="1"/>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2341432"/>
      </p:ext>
    </p:extLst>
  </p:cSld>
  <p:clrMapOvr>
    <a:masterClrMapping/>
  </p:clrMapOvr>
  <p:transition>
    <p:fade thruBlk="1"/>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07761954"/>
      </p:ext>
    </p:extLst>
  </p:cSld>
  <p:clrMapOvr>
    <a:masterClrMapping/>
  </p:clrMapOvr>
  <p:transition>
    <p:fade thruBlk="1"/>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20641597"/>
      </p:ext>
    </p:extLst>
  </p:cSld>
  <p:clrMapOvr>
    <a:masterClrMapping/>
  </p:clrMapOvr>
  <p:transition>
    <p:fade thruBlk="1"/>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3893904"/>
      </p:ext>
    </p:extLst>
  </p:cSld>
  <p:clrMapOvr>
    <a:masterClrMapping/>
  </p:clrMapOvr>
  <p:transition>
    <p:fade thruBlk="1"/>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594042748"/>
      </p:ext>
    </p:extLst>
  </p:cSld>
  <p:clrMapOvr>
    <a:masterClrMapping/>
  </p:clrMapOvr>
  <p:transition>
    <p:fade thruBlk="1"/>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8276848"/>
      </p:ext>
    </p:extLst>
  </p:cSld>
  <p:clrMapOvr>
    <a:masterClrMapping/>
  </p:clrMapOvr>
  <p:transition>
    <p:fade thruBlk="1"/>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2480019"/>
      </p:ext>
    </p:extLst>
  </p:cSld>
  <p:clrMapOvr>
    <a:masterClrMapping/>
  </p:clrMapOvr>
  <p:transition>
    <p:fade thruBlk="1"/>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0098577"/>
      </p:ext>
    </p:extLst>
  </p:cSld>
  <p:clrMapOvr>
    <a:masterClrMapping/>
  </p:clrMapOvr>
  <p:transition>
    <p:fade thruBlk="1"/>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8915363"/>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4408937"/>
      </p:ext>
    </p:extLst>
  </p:cSld>
  <p:clrMapOvr>
    <a:masterClrMapping/>
  </p:clrMapOvr>
  <p:transition>
    <p:fade thruBlk="1"/>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1446936"/>
      </p:ext>
    </p:extLst>
  </p:cSld>
  <p:clrMapOvr>
    <a:masterClrMapping/>
  </p:clrMapOvr>
  <p:transition>
    <p:fade thruBlk="1"/>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a:prstGeom prst="rect">
            <a:avLst/>
          </a:prstGeo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905000"/>
            <a:ext cx="8229600" cy="4114800"/>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38076D-4EB9-4774-A481-CF6BD2358D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48243309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06618097"/>
      </p:ext>
    </p:extLst>
  </p:cSld>
  <p:clrMapOvr>
    <a:masterClrMapping/>
  </p:clrMapOvr>
  <p:transition>
    <p:fade thruBlk="1"/>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4331674"/>
      </p:ext>
    </p:extLst>
  </p:cSld>
  <p:clrMapOvr>
    <a:masterClrMapping/>
  </p:clrMapOvr>
  <p:transition>
    <p:fade thruBlk="1"/>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00954114"/>
      </p:ext>
    </p:extLst>
  </p:cSld>
  <p:clrMapOvr>
    <a:masterClrMapping/>
  </p:clrMapOvr>
  <p:transition>
    <p:fade thruBlk="1"/>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094601"/>
      </p:ext>
    </p:extLst>
  </p:cSld>
  <p:clrMapOvr>
    <a:masterClrMapping/>
  </p:clrMapOvr>
  <p:transition>
    <p:fade thruBlk="1"/>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2613834"/>
      </p:ext>
    </p:extLst>
  </p:cSld>
  <p:clrMapOvr>
    <a:masterClrMapping/>
  </p:clrMapOvr>
  <p:transition>
    <p:fade thruBlk="1"/>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49896400"/>
      </p:ext>
    </p:extLst>
  </p:cSld>
  <p:clrMapOvr>
    <a:masterClrMapping/>
  </p:clrMapOvr>
  <p:transition>
    <p:fade thruBlk="1"/>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623824"/>
      </p:ext>
    </p:extLst>
  </p:cSld>
  <p:clrMapOvr>
    <a:masterClrMapping/>
  </p:clrMapOvr>
  <p:transition>
    <p:fade thruBlk="1"/>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17390007"/>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3411354"/>
      </p:ext>
    </p:extLst>
  </p:cSld>
  <p:clrMapOvr>
    <a:masterClrMapping/>
  </p:clrMapOvr>
  <p:transition>
    <p:fade thruBlk="1"/>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83510433"/>
      </p:ext>
    </p:extLst>
  </p:cSld>
  <p:clrMapOvr>
    <a:masterClrMapping/>
  </p:clrMapOvr>
  <p:transition>
    <p:fade thruBlk="1"/>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5866972"/>
      </p:ext>
    </p:extLst>
  </p:cSld>
  <p:clrMapOvr>
    <a:masterClrMapping/>
  </p:clrMapOvr>
  <p:transition>
    <p:fade thruBlk="1"/>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0704086"/>
      </p:ext>
    </p:extLst>
  </p:cSld>
  <p:clrMapOvr>
    <a:masterClrMapping/>
  </p:clrMapOvr>
  <p:transition>
    <p:fade thruBlk="1"/>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75793588"/>
      </p:ext>
    </p:extLst>
  </p:cSld>
  <p:clrMapOvr>
    <a:masterClrMapping/>
  </p:clrMapOvr>
  <p:transition>
    <p:fade thruBlk="1"/>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9984982"/>
      </p:ext>
    </p:extLst>
  </p:cSld>
  <p:clrMapOvr>
    <a:masterClrMapping/>
  </p:clrMapOvr>
  <p:transition>
    <p:fade thruBlk="1"/>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8209244"/>
      </p:ext>
    </p:extLst>
  </p:cSld>
  <p:clrMapOvr>
    <a:masterClrMapping/>
  </p:clrMapOvr>
  <p:transition>
    <p:fade thruBlk="1"/>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6757484"/>
      </p:ext>
    </p:extLst>
  </p:cSld>
  <p:clrMapOvr>
    <a:masterClrMapping/>
  </p:clrMapOvr>
  <p:transition>
    <p:fade thruBlk="1"/>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5462519"/>
      </p:ext>
    </p:extLst>
  </p:cSld>
  <p:clrMapOvr>
    <a:masterClrMapping/>
  </p:clrMapOvr>
  <p:transition>
    <p:fade thruBlk="1"/>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021019989"/>
      </p:ext>
    </p:extLst>
  </p:cSld>
  <p:clrMapOvr>
    <a:masterClrMapping/>
  </p:clrMapOvr>
  <p:transition>
    <p:fade thruBlk="1"/>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5388391"/>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3433989"/>
      </p:ext>
    </p:extLst>
  </p:cSld>
  <p:clrMapOvr>
    <a:masterClrMapping/>
  </p:clrMapOvr>
  <p:transition>
    <p:fade thruBlk="1"/>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55762839"/>
      </p:ext>
    </p:extLst>
  </p:cSld>
  <p:clrMapOvr>
    <a:masterClrMapping/>
  </p:clrMapOvr>
  <p:transition>
    <p:fade thruBlk="1"/>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183035"/>
      </p:ext>
    </p:extLst>
  </p:cSld>
  <p:clrMapOvr>
    <a:masterClrMapping/>
  </p:clrMapOvr>
  <p:transition>
    <p:fade thruBlk="1"/>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1547332"/>
      </p:ext>
    </p:extLst>
  </p:cSld>
  <p:clrMapOvr>
    <a:masterClrMapping/>
  </p:clrMapOvr>
  <p:transition>
    <p:fade thruBlk="1"/>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2090832"/>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image" Target="../media/image1.jpeg"/><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7.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image" Target="../media/image1.jpeg"/><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theme" Target="../theme/theme8.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185E">
                <a:alpha val="0"/>
              </a:srgbClr>
            </a:gs>
            <a:gs pos="50000">
              <a:srgbClr val="0033CC"/>
            </a:gs>
            <a:gs pos="100000">
              <a:srgbClr val="00185E"/>
            </a:gs>
          </a:gsLst>
          <a:lin ang="5400000" scaled="1"/>
          <a:tileRect/>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3" cstate="print">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chemeClr val="bg1"/>
                </a:solidFill>
                <a:latin typeface="Arial Black" pitchFamily="34" charset="0"/>
              </a:rPr>
              <a:pPr algn="r"/>
              <a:t>‹#›</a:t>
            </a:fld>
            <a:endParaRPr lang="en-US" sz="1600">
              <a:solidFill>
                <a:schemeClr val="bg1"/>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5E"/>
            </a:gs>
            <a:gs pos="50000">
              <a:srgbClr val="0033CC"/>
            </a:gs>
            <a:gs pos="100000">
              <a:srgbClr val="00185E"/>
            </a:gs>
          </a:gsLst>
          <a:lin ang="5400000" scaled="1"/>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4">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270737168"/>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5E"/>
            </a:gs>
            <a:gs pos="50000">
              <a:srgbClr val="0033CC"/>
            </a:gs>
            <a:gs pos="100000">
              <a:srgbClr val="00185E"/>
            </a:gs>
          </a:gsLst>
          <a:lin ang="5400000" scaled="1"/>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4">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784462988"/>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 id="2147483903" r:id="rId12"/>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5E"/>
            </a:gs>
            <a:gs pos="50000">
              <a:srgbClr val="0033CC"/>
            </a:gs>
            <a:gs pos="100000">
              <a:srgbClr val="00185E"/>
            </a:gs>
          </a:gsLst>
          <a:lin ang="5400000" scaled="1"/>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4">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1148431583"/>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5E"/>
            </a:gs>
            <a:gs pos="50000">
              <a:srgbClr val="0033CC"/>
            </a:gs>
            <a:gs pos="100000">
              <a:srgbClr val="00185E"/>
            </a:gs>
          </a:gsLst>
          <a:lin ang="5400000" scaled="1"/>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4">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183497049"/>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5E"/>
            </a:gs>
            <a:gs pos="50000">
              <a:srgbClr val="0033CC"/>
            </a:gs>
            <a:gs pos="100000">
              <a:srgbClr val="00185E"/>
            </a:gs>
          </a:gsLst>
          <a:lin ang="5400000" scaled="1"/>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4">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108426657"/>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185E">
                <a:lumMod val="0"/>
              </a:srgbClr>
            </a:gs>
            <a:gs pos="50000">
              <a:srgbClr val="0033CC"/>
            </a:gs>
            <a:gs pos="100000">
              <a:srgbClr val="00185E">
                <a:lumMod val="0"/>
              </a:srgbClr>
            </a:gs>
          </a:gsLst>
          <a:lin ang="5400000" scaled="1"/>
          <a:tileRect/>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3" cstate="print">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2912447123"/>
      </p:ext>
    </p:extLst>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185E">
                <a:lumMod val="0"/>
              </a:srgbClr>
            </a:gs>
            <a:gs pos="50000">
              <a:srgbClr val="0033CC"/>
            </a:gs>
            <a:gs pos="100000">
              <a:srgbClr val="00185E">
                <a:lumMod val="0"/>
              </a:srgbClr>
            </a:gs>
          </a:gsLst>
          <a:lin ang="5400000" scaled="1"/>
          <a:tileRect/>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3" cstate="print">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rgbClr val="FFFFFF"/>
                </a:solidFill>
                <a:latin typeface="Arial Black" pitchFamily="34" charset="0"/>
              </a:rPr>
              <a:pPr algn="r"/>
              <a:t>‹#›</a:t>
            </a:fld>
            <a:endParaRPr lang="en-US" sz="1600">
              <a:solidFill>
                <a:srgbClr val="FFFFFF"/>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3421061295"/>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gutierrez@iom.i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ga_build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75747"/>
            <a:ext cx="9144000" cy="6501029"/>
          </a:xfrm>
          <a:prstGeom prst="rect">
            <a:avLst/>
          </a:prstGeom>
          <a:gradFill>
            <a:gsLst>
              <a:gs pos="0">
                <a:srgbClr val="00185E"/>
              </a:gs>
              <a:gs pos="48000">
                <a:srgbClr val="0033CC">
                  <a:alpha val="0"/>
                </a:srgbClr>
              </a:gs>
              <a:gs pos="100000">
                <a:srgbClr val="00185E"/>
              </a:gs>
            </a:gsLst>
            <a:lin ang="5400000" scaled="1"/>
          </a:gradFill>
          <a:ln w="38100">
            <a:solidFill>
              <a:schemeClr val="bg2"/>
            </a:solidFill>
            <a:miter lim="800000"/>
            <a:headEnd/>
            <a:tailEnd/>
          </a:ln>
        </p:spPr>
      </p:pic>
      <p:sp>
        <p:nvSpPr>
          <p:cNvPr id="5" name="Rectangle 2"/>
          <p:cNvSpPr>
            <a:spLocks noChangeArrowheads="1"/>
          </p:cNvSpPr>
          <p:nvPr/>
        </p:nvSpPr>
        <p:spPr bwMode="auto">
          <a:xfrm>
            <a:off x="-4896" y="83569"/>
            <a:ext cx="9144000" cy="6885384"/>
          </a:xfrm>
          <a:prstGeom prst="rect">
            <a:avLst/>
          </a:prstGeom>
          <a:gradFill rotWithShape="1">
            <a:gsLst>
              <a:gs pos="34000">
                <a:schemeClr val="accent2">
                  <a:alpha val="0"/>
                </a:schemeClr>
              </a:gs>
              <a:gs pos="5000">
                <a:srgbClr val="000080">
                  <a:gamma/>
                  <a:shade val="46275"/>
                  <a:invGamma/>
                  <a:lumMod val="99000"/>
                  <a:lumOff val="1000"/>
                </a:srgbClr>
              </a:gs>
              <a:gs pos="75000">
                <a:schemeClr val="accent6">
                  <a:alpha val="0"/>
                </a:schemeClr>
              </a:gs>
              <a:gs pos="97000">
                <a:srgbClr val="000080">
                  <a:gamma/>
                  <a:shade val="46275"/>
                  <a:invGamma/>
                </a:srgbClr>
              </a:gs>
            </a:gsLst>
            <a:lin ang="5400000" scaled="1"/>
          </a:gradFill>
          <a:ln>
            <a:noFill/>
          </a:ln>
          <a:effectLst/>
          <a:extLst/>
        </p:spPr>
        <p:txBody>
          <a:bodyPr wrap="none" anchor="ctr"/>
          <a:lstStyle/>
          <a:p>
            <a:pPr>
              <a:defRPr/>
            </a:pPr>
            <a:endParaRPr lang="en-US" dirty="0">
              <a:latin typeface="Arial" charset="0"/>
            </a:endParaRPr>
          </a:p>
        </p:txBody>
      </p:sp>
      <p:sp>
        <p:nvSpPr>
          <p:cNvPr id="2052" name="Rectangle 4"/>
          <p:cNvSpPr>
            <a:spLocks noGrp="1" noChangeArrowheads="1"/>
          </p:cNvSpPr>
          <p:nvPr>
            <p:ph type="title"/>
          </p:nvPr>
        </p:nvSpPr>
        <p:spPr>
          <a:xfrm>
            <a:off x="395288" y="260350"/>
            <a:ext cx="8424862" cy="4464794"/>
          </a:xfrm>
        </p:spPr>
        <p:txBody>
          <a:bodyPr/>
          <a:lstStyle/>
          <a:p>
            <a:pPr eaLnBrk="1" hangingPunct="1">
              <a:spcAft>
                <a:spcPct val="35000"/>
              </a:spcAft>
            </a:pPr>
            <a:r>
              <a:rPr lang="en-US" altLang="en-US" sz="24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San Jose, </a:t>
            </a:r>
            <a:r>
              <a:rPr lang="en-US" altLang="en-US" sz="24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25 June 2013</a:t>
            </a:r>
            <a:r>
              <a:rPr lang="en-US" altLang="en-US" sz="2800"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altLang="en-US" sz="2800"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altLang="en-US" sz="28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altLang="en-US" sz="28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Preparatory works towards the </a:t>
            </a: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2013 United Nations </a:t>
            </a:r>
            <a:b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General Assembly High-Level Dialogue </a:t>
            </a:r>
            <a:b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on International Migration </a:t>
            </a:r>
            <a:b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and Development</a:t>
            </a:r>
            <a:r>
              <a:rPr lang="en-US" sz="32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sz="32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endParaRPr lang="en-US" sz="32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endParaRPr>
          </a:p>
        </p:txBody>
      </p:sp>
      <p:pic>
        <p:nvPicPr>
          <p:cNvPr id="7" name="Picture 8" descr="IOM Logo white with accronyms (IOM - OIM)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72400" y="6074064"/>
            <a:ext cx="725239" cy="783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492979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dirty="0" smtClean="0">
                <a:solidFill>
                  <a:schemeClr val="bg1"/>
                </a:solidFill>
                <a:latin typeface="Gill Sans MT" pitchFamily="34" charset="0"/>
                <a:ea typeface="ＭＳ Ｐゴシック" pitchFamily="34" charset="-128"/>
              </a:rPr>
              <a:t>HLD 2013</a:t>
            </a:r>
          </a:p>
        </p:txBody>
      </p:sp>
      <p:sp>
        <p:nvSpPr>
          <p:cNvPr id="63491" name="Rectangle 3"/>
          <p:cNvSpPr>
            <a:spLocks noGrp="1" noChangeArrowheads="1"/>
          </p:cNvSpPr>
          <p:nvPr>
            <p:ph type="body" idx="1"/>
          </p:nvPr>
        </p:nvSpPr>
        <p:spPr>
          <a:xfrm>
            <a:off x="107950" y="1412701"/>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n-US" dirty="0" smtClean="0">
                <a:solidFill>
                  <a:srgbClr val="FFFFFF"/>
                </a:solidFill>
                <a:latin typeface="Gill Sans MT" pitchFamily="34" charset="0"/>
                <a:ea typeface="ＭＳ Ｐゴシック" pitchFamily="34" charset="-128"/>
              </a:rPr>
              <a:t>HLD 2013 modalities resolution – main negotiation points: </a:t>
            </a:r>
          </a:p>
          <a:p>
            <a:pPr marL="334963" indent="46038"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n-US" sz="2600" dirty="0" smtClean="0">
                <a:solidFill>
                  <a:srgbClr val="FFFFFF"/>
                </a:solidFill>
                <a:latin typeface="Gill Sans MT" pitchFamily="34" charset="0"/>
                <a:ea typeface="ＭＳ Ｐゴシック" pitchFamily="34" charset="-128"/>
              </a:rPr>
              <a:t>What is the </a:t>
            </a:r>
            <a:r>
              <a:rPr lang="en-US" sz="2600" dirty="0" smtClean="0">
                <a:solidFill>
                  <a:srgbClr val="FFFF00"/>
                </a:solidFill>
                <a:latin typeface="Gill Sans MT" pitchFamily="34" charset="0"/>
                <a:ea typeface="ＭＳ Ｐゴシック" pitchFamily="34" charset="-128"/>
              </a:rPr>
              <a:t>UN’s role in migration</a:t>
            </a:r>
            <a:r>
              <a:rPr lang="en-US" sz="2600" dirty="0" smtClean="0">
                <a:solidFill>
                  <a:srgbClr val="FFFFFF"/>
                </a:solidFill>
                <a:latin typeface="Gill Sans MT" pitchFamily="34" charset="0"/>
                <a:ea typeface="ＭＳ Ｐゴシック" pitchFamily="34" charset="-128"/>
              </a:rPr>
              <a:t>?</a:t>
            </a:r>
          </a:p>
          <a:p>
            <a:pPr marL="685800" indent="-285750" eaLnBrk="1" hangingPunct="1">
              <a:lnSpc>
                <a:spcPct val="80000"/>
              </a:lnSpc>
              <a:spcAft>
                <a:spcPts val="1200"/>
              </a:spcAft>
              <a:tabLst>
                <a:tab pos="715963" algn="l"/>
              </a:tabLst>
            </a:pPr>
            <a:r>
              <a:rPr lang="en-US" sz="2600" dirty="0" smtClean="0">
                <a:solidFill>
                  <a:srgbClr val="FFFFFF"/>
                </a:solidFill>
                <a:latin typeface="Gill Sans MT" pitchFamily="34" charset="0"/>
                <a:ea typeface="ＭＳ Ｐゴシック" pitchFamily="34" charset="-128"/>
              </a:rPr>
              <a:t>Should </a:t>
            </a:r>
            <a:r>
              <a:rPr lang="en-US" sz="2600" dirty="0" smtClean="0">
                <a:solidFill>
                  <a:srgbClr val="FFFF00"/>
                </a:solidFill>
                <a:latin typeface="Gill Sans MT" pitchFamily="34" charset="0"/>
                <a:ea typeface="ＭＳ Ｐゴシック" pitchFamily="34" charset="-128"/>
              </a:rPr>
              <a:t>civil society </a:t>
            </a:r>
            <a:r>
              <a:rPr lang="en-US" sz="2600" dirty="0" smtClean="0">
                <a:solidFill>
                  <a:srgbClr val="FFFFFF"/>
                </a:solidFill>
                <a:latin typeface="Gill Sans MT" pitchFamily="34" charset="0"/>
                <a:ea typeface="ＭＳ Ｐゴシック" pitchFamily="34" charset="-128"/>
              </a:rPr>
              <a:t>have a role in the HLD? If so, how? </a:t>
            </a:r>
          </a:p>
          <a:p>
            <a:pPr marL="685800" lvl="1" eaLnBrk="1" hangingPunct="1">
              <a:spcAft>
                <a:spcPts val="1200"/>
              </a:spcAft>
              <a:buFont typeface="Arial" pitchFamily="34" charset="0"/>
              <a:buChar char="•"/>
              <a:tabLst>
                <a:tab pos="715963" algn="l"/>
              </a:tabLst>
            </a:pPr>
            <a:r>
              <a:rPr lang="en-US" sz="2600" dirty="0" smtClean="0">
                <a:solidFill>
                  <a:srgbClr val="FFFFFF"/>
                </a:solidFill>
                <a:latin typeface="Gill Sans MT" pitchFamily="34" charset="0"/>
                <a:ea typeface="ＭＳ Ｐゴシック" pitchFamily="34" charset="-128"/>
              </a:rPr>
              <a:t>Should the HLD take place on a </a:t>
            </a:r>
            <a:r>
              <a:rPr lang="en-US" sz="2600" dirty="0" smtClean="0">
                <a:solidFill>
                  <a:srgbClr val="FFFF00"/>
                </a:solidFill>
                <a:latin typeface="Gill Sans MT" pitchFamily="34" charset="0"/>
                <a:ea typeface="ＭＳ Ｐゴシック" pitchFamily="34" charset="-128"/>
              </a:rPr>
              <a:t>periodic basis</a:t>
            </a:r>
            <a:r>
              <a:rPr lang="en-US" sz="2600" dirty="0" smtClean="0">
                <a:solidFill>
                  <a:srgbClr val="FFFFFF"/>
                </a:solidFill>
                <a:latin typeface="Gill Sans MT" pitchFamily="34" charset="0"/>
                <a:ea typeface="ＭＳ Ｐゴシック" pitchFamily="34" charset="-128"/>
              </a:rPr>
              <a:t>? If so, at what interval?</a:t>
            </a:r>
          </a:p>
          <a:p>
            <a:pPr marL="685800" lvl="1" eaLnBrk="1" hangingPunct="1">
              <a:spcAft>
                <a:spcPts val="1200"/>
              </a:spcAft>
              <a:buFont typeface="Arial" pitchFamily="34" charset="0"/>
              <a:buChar char="•"/>
              <a:tabLst>
                <a:tab pos="715963" algn="l"/>
              </a:tabLst>
            </a:pPr>
            <a:r>
              <a:rPr lang="en-US" sz="2600" dirty="0" smtClean="0">
                <a:solidFill>
                  <a:srgbClr val="FFFFFF"/>
                </a:solidFill>
                <a:latin typeface="Gill Sans MT" pitchFamily="34" charset="0"/>
                <a:ea typeface="ＭＳ Ｐゴシック" pitchFamily="34" charset="-128"/>
              </a:rPr>
              <a:t>What </a:t>
            </a:r>
            <a:r>
              <a:rPr lang="en-US" sz="2600" dirty="0" smtClean="0">
                <a:solidFill>
                  <a:srgbClr val="FFFF00"/>
                </a:solidFill>
                <a:latin typeface="Gill Sans MT" pitchFamily="34" charset="0"/>
                <a:ea typeface="ＭＳ Ｐゴシック" pitchFamily="34" charset="-128"/>
              </a:rPr>
              <a:t>result</a:t>
            </a:r>
            <a:r>
              <a:rPr lang="en-US" sz="2600" dirty="0" smtClean="0">
                <a:solidFill>
                  <a:srgbClr val="FFFFFF"/>
                </a:solidFill>
                <a:latin typeface="Gill Sans MT" pitchFamily="34" charset="0"/>
                <a:ea typeface="ＭＳ Ｐゴシック" pitchFamily="34" charset="-128"/>
              </a:rPr>
              <a:t> should the HLD produce: Negotiated outcome? Chairperson</a:t>
            </a:r>
            <a:r>
              <a:rPr lang="en-US" altLang="en-US" sz="2600" dirty="0" smtClean="0">
                <a:solidFill>
                  <a:srgbClr val="FFFFFF"/>
                </a:solidFill>
                <a:latin typeface="Gill Sans MT" pitchFamily="34" charset="0"/>
                <a:ea typeface="ＭＳ Ｐゴシック" pitchFamily="34" charset="-128"/>
              </a:rPr>
              <a:t>’</a:t>
            </a:r>
            <a:r>
              <a:rPr lang="en-US" sz="2600" dirty="0" smtClean="0">
                <a:solidFill>
                  <a:srgbClr val="FFFFFF"/>
                </a:solidFill>
                <a:latin typeface="Gill Sans MT" pitchFamily="34" charset="0"/>
                <a:ea typeface="ＭＳ Ｐゴシック" pitchFamily="34" charset="-128"/>
              </a:rPr>
              <a:t>s summary?</a:t>
            </a:r>
          </a:p>
          <a:p>
            <a:pPr marL="609600" indent="-609600" eaLnBrk="1" hangingPunct="1"/>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lnSpc>
                <a:spcPct val="90000"/>
              </a:lnSpc>
            </a:pPr>
            <a:endParaRPr lang="en-US" sz="2800" dirty="0" smtClean="0">
              <a:solidFill>
                <a:schemeClr val="bg2"/>
              </a:solidFill>
              <a:ea typeface="ＭＳ Ｐゴシック" pitchFamily="34" charset="-128"/>
            </a:endParaRPr>
          </a:p>
        </p:txBody>
      </p:sp>
    </p:spTree>
    <p:extLst>
      <p:ext uri="{BB962C8B-B14F-4D97-AF65-F5344CB8AC3E}">
        <p14:creationId xmlns:p14="http://schemas.microsoft.com/office/powerpoint/2010/main" val="18801747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b="1" dirty="0" smtClean="0">
                <a:solidFill>
                  <a:srgbClr val="FF9900"/>
                </a:solidFill>
                <a:latin typeface="Gill Sans MT" pitchFamily="34" charset="0"/>
                <a:ea typeface="ＭＳ Ｐゴシック" pitchFamily="34" charset="-128"/>
              </a:rPr>
              <a:t>Inputs for the HLD 2013</a:t>
            </a:r>
            <a:endParaRPr lang="en-US" sz="3800" b="1" dirty="0" smtClean="0">
              <a:solidFill>
                <a:srgbClr val="FF9900"/>
              </a:solidFill>
              <a:latin typeface="Gill Sans MT" pitchFamily="34" charset="0"/>
              <a:ea typeface="ＭＳ Ｐゴシック" pitchFamily="34" charset="-128"/>
            </a:endParaRPr>
          </a:p>
        </p:txBody>
      </p:sp>
      <p:sp>
        <p:nvSpPr>
          <p:cNvPr id="63491" name="Rectangle 3"/>
          <p:cNvSpPr>
            <a:spLocks noGrp="1" noChangeArrowheads="1"/>
          </p:cNvSpPr>
          <p:nvPr>
            <p:ph type="body" idx="1"/>
          </p:nvPr>
        </p:nvSpPr>
        <p:spPr>
          <a:xfrm>
            <a:off x="-36512" y="1124669"/>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n-US" dirty="0">
                <a:solidFill>
                  <a:srgbClr val="FFFFFF"/>
                </a:solidFill>
                <a:latin typeface="Gill Sans MT" pitchFamily="34" charset="0"/>
                <a:ea typeface="ＭＳ Ｐゴシック" pitchFamily="34" charset="-128"/>
              </a:rPr>
              <a:t>The DAN 2013 has </a:t>
            </a:r>
            <a:r>
              <a:rPr lang="en-US" dirty="0" smtClean="0">
                <a:solidFill>
                  <a:srgbClr val="FFFFFF"/>
                </a:solidFill>
                <a:latin typeface="Gill Sans MT" pitchFamily="34" charset="0"/>
                <a:ea typeface="ＭＳ Ｐゴシック" pitchFamily="34" charset="-128"/>
              </a:rPr>
              <a:t>welcomed the inputs from:</a:t>
            </a:r>
            <a:endParaRPr lang="en-US" sz="2800" dirty="0">
              <a:solidFill>
                <a:srgbClr val="FFFFFF"/>
              </a:solidFill>
              <a:latin typeface="Gill Sans MT" pitchFamily="34" charset="0"/>
              <a:ea typeface="ＭＳ Ｐゴシック" pitchFamily="34" charset="-128"/>
            </a:endParaRP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The countries who may send written positions and inputs.</a:t>
            </a: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Presentations by speakers at the General Assembly.</a:t>
            </a: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Regional Economic Commissions. In this region, ECLAC and IOM </a:t>
            </a:r>
            <a:r>
              <a:rPr lang="en-US" sz="2800" dirty="0" smtClean="0">
                <a:solidFill>
                  <a:srgbClr val="FFFFFF"/>
                </a:solidFill>
                <a:latin typeface="Gill Sans MT" pitchFamily="34" charset="0"/>
                <a:ea typeface="ＭＳ Ｐゴシック" pitchFamily="34" charset="-128"/>
              </a:rPr>
              <a:t>are organizing </a:t>
            </a:r>
            <a:r>
              <a:rPr lang="en-US" sz="2800" dirty="0">
                <a:solidFill>
                  <a:srgbClr val="FFFFFF"/>
                </a:solidFill>
                <a:latin typeface="Gill Sans MT" pitchFamily="34" charset="0"/>
                <a:ea typeface="ＭＳ Ｐゴシック" pitchFamily="34" charset="-128"/>
              </a:rPr>
              <a:t>an event of regional experts to generate inputs in Santiago 10 and July 11.</a:t>
            </a: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 </a:t>
            </a:r>
            <a:r>
              <a:rPr lang="en-US" sz="2800" dirty="0" smtClean="0">
                <a:solidFill>
                  <a:srgbClr val="FFFFFF"/>
                </a:solidFill>
                <a:latin typeface="Gill Sans MT" pitchFamily="34" charset="0"/>
                <a:ea typeface="ＭＳ Ｐゴシック" pitchFamily="34" charset="-128"/>
              </a:rPr>
              <a:t>Another </a:t>
            </a:r>
            <a:r>
              <a:rPr lang="en-US" sz="2800" dirty="0">
                <a:solidFill>
                  <a:srgbClr val="FFFFFF"/>
                </a:solidFill>
                <a:latin typeface="Gill Sans MT" pitchFamily="34" charset="0"/>
                <a:ea typeface="ＭＳ Ｐゴシック" pitchFamily="34" charset="-128"/>
              </a:rPr>
              <a:t>in Guyana for the Caribbean on 9 and 10 July.</a:t>
            </a: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Regional consultative processes (CRM), through its Pro Tempore Presidencies.</a:t>
            </a:r>
          </a:p>
          <a:p>
            <a:pPr marL="792163" indent="-457200" eaLnBrk="1" hangingPunct="1">
              <a:lnSpc>
                <a:spcPct val="80000"/>
              </a:lnSpc>
            </a:pPr>
            <a:r>
              <a:rPr lang="en-US" sz="2800" dirty="0">
                <a:solidFill>
                  <a:srgbClr val="FFFFFF"/>
                </a:solidFill>
                <a:latin typeface="Gill Sans MT" pitchFamily="34" charset="0"/>
                <a:ea typeface="ＭＳ Ｐゴシック" pitchFamily="34" charset="-128"/>
              </a:rPr>
              <a:t>Hearing with NGOs</a:t>
            </a:r>
            <a:r>
              <a:rPr lang="en-US" sz="2800" dirty="0" smtClean="0">
                <a:solidFill>
                  <a:srgbClr val="FFFFFF"/>
                </a:solidFill>
                <a:latin typeface="Gill Sans MT" pitchFamily="34" charset="0"/>
                <a:ea typeface="ＭＳ Ｐゴシック" pitchFamily="34" charset="-128"/>
              </a:rPr>
              <a:t>.</a:t>
            </a:r>
            <a:endParaRPr lang="en-US" sz="2400" dirty="0" smtClean="0">
              <a:solidFill>
                <a:schemeClr val="bg2"/>
              </a:solidFill>
              <a:latin typeface="Times New Roman" pitchFamily="18" charset="0"/>
              <a:ea typeface="ＭＳ Ｐゴシック" pitchFamily="34" charset="-128"/>
            </a:endParaRPr>
          </a:p>
        </p:txBody>
      </p:sp>
    </p:spTree>
    <p:extLst>
      <p:ext uri="{BB962C8B-B14F-4D97-AF65-F5344CB8AC3E}">
        <p14:creationId xmlns:p14="http://schemas.microsoft.com/office/powerpoint/2010/main" val="20375467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GB" sz="3600" dirty="0" smtClean="0">
                <a:solidFill>
                  <a:schemeClr val="bg1"/>
                </a:solidFill>
                <a:latin typeface="Gill Sans MT" pitchFamily="34" charset="0"/>
              </a:rPr>
              <a:t>IOM Policy Recommendations to HLD </a:t>
            </a:r>
            <a:endParaRPr lang="en-GB" sz="3600" dirty="0">
              <a:solidFill>
                <a:schemeClr val="bg1"/>
              </a:solidFill>
              <a:latin typeface="Gill Sans MT" pitchFamily="34" charset="0"/>
            </a:endParaRPr>
          </a:p>
        </p:txBody>
      </p:sp>
      <p:sp>
        <p:nvSpPr>
          <p:cNvPr id="3" name="Content Placeholder 2"/>
          <p:cNvSpPr>
            <a:spLocks noGrp="1"/>
          </p:cNvSpPr>
          <p:nvPr>
            <p:ph idx="1"/>
          </p:nvPr>
        </p:nvSpPr>
        <p:spPr>
          <a:xfrm>
            <a:off x="107504" y="1600200"/>
            <a:ext cx="9036496" cy="4525963"/>
          </a:xfrm>
        </p:spPr>
        <p:txBody>
          <a:bodyPr/>
          <a:lstStyle/>
          <a:p>
            <a:pPr marL="514350" indent="-514350" algn="ctr">
              <a:spcAft>
                <a:spcPts val="1000"/>
              </a:spcAft>
              <a:buFont typeface="+mj-lt"/>
              <a:buAutoNum type="arabicPeriod"/>
            </a:pPr>
            <a:r>
              <a:rPr lang="en-GB" sz="2600" dirty="0" smtClean="0">
                <a:solidFill>
                  <a:schemeClr val="bg1"/>
                </a:solidFill>
                <a:latin typeface="Gill Sans MT" pitchFamily="34" charset="0"/>
              </a:rPr>
              <a:t>Improve </a:t>
            </a:r>
            <a:r>
              <a:rPr lang="en-GB" sz="2600" dirty="0" smtClean="0">
                <a:solidFill>
                  <a:srgbClr val="FF9900"/>
                </a:solidFill>
                <a:latin typeface="Gill Sans MT" pitchFamily="34" charset="0"/>
              </a:rPr>
              <a:t>public perceptions</a:t>
            </a:r>
            <a:r>
              <a:rPr lang="en-GB" sz="2600" dirty="0" smtClean="0">
                <a:solidFill>
                  <a:srgbClr val="FFFF00"/>
                </a:solidFill>
                <a:latin typeface="Gill Sans MT" pitchFamily="34" charset="0"/>
              </a:rPr>
              <a:t> </a:t>
            </a:r>
            <a:r>
              <a:rPr lang="en-GB" sz="2600" dirty="0">
                <a:solidFill>
                  <a:schemeClr val="bg1"/>
                </a:solidFill>
                <a:latin typeface="Gill Sans MT" pitchFamily="34" charset="0"/>
              </a:rPr>
              <a:t>of </a:t>
            </a:r>
            <a:r>
              <a:rPr lang="en-GB" sz="2600" dirty="0" smtClean="0">
                <a:solidFill>
                  <a:schemeClr val="bg1"/>
                </a:solidFill>
                <a:latin typeface="Gill Sans MT" pitchFamily="34" charset="0"/>
              </a:rPr>
              <a:t>migrants</a:t>
            </a:r>
          </a:p>
          <a:p>
            <a:pPr marL="514350" indent="-514350" algn="ctr">
              <a:spcAft>
                <a:spcPts val="1000"/>
              </a:spcAft>
              <a:buFont typeface="+mj-lt"/>
              <a:buAutoNum type="arabicPeriod"/>
            </a:pPr>
            <a:r>
              <a:rPr lang="en-GB" sz="2600" dirty="0" smtClean="0">
                <a:solidFill>
                  <a:schemeClr val="bg1"/>
                </a:solidFill>
                <a:latin typeface="Gill Sans MT" pitchFamily="34" charset="0"/>
              </a:rPr>
              <a:t>Factor </a:t>
            </a:r>
            <a:r>
              <a:rPr lang="en-GB" sz="2600" dirty="0" smtClean="0">
                <a:solidFill>
                  <a:srgbClr val="FF9900"/>
                </a:solidFill>
                <a:latin typeface="Gill Sans MT" pitchFamily="34" charset="0"/>
              </a:rPr>
              <a:t>migration </a:t>
            </a:r>
            <a:r>
              <a:rPr lang="en-GB" sz="2600" dirty="0">
                <a:solidFill>
                  <a:srgbClr val="FF9900"/>
                </a:solidFill>
                <a:latin typeface="Gill Sans MT" pitchFamily="34" charset="0"/>
              </a:rPr>
              <a:t>into </a:t>
            </a:r>
            <a:r>
              <a:rPr lang="en-GB" sz="2600" dirty="0" smtClean="0">
                <a:solidFill>
                  <a:srgbClr val="FF9900"/>
                </a:solidFill>
                <a:latin typeface="Gill Sans MT" pitchFamily="34" charset="0"/>
              </a:rPr>
              <a:t>development planning</a:t>
            </a:r>
            <a:r>
              <a:rPr lang="en-GB" sz="2600" dirty="0" smtClean="0">
                <a:solidFill>
                  <a:schemeClr val="bg1"/>
                </a:solidFill>
                <a:latin typeface="Gill Sans MT" pitchFamily="34" charset="0"/>
              </a:rPr>
              <a:t>, </a:t>
            </a:r>
            <a:r>
              <a:rPr lang="en-GB" sz="2600" dirty="0">
                <a:solidFill>
                  <a:schemeClr val="bg1"/>
                </a:solidFill>
                <a:latin typeface="Gill Sans MT" pitchFamily="34" charset="0"/>
              </a:rPr>
              <a:t>at national, regional and global levels, including in the </a:t>
            </a:r>
            <a:r>
              <a:rPr lang="en-GB" sz="2600" dirty="0" smtClean="0">
                <a:solidFill>
                  <a:schemeClr val="bg1"/>
                </a:solidFill>
                <a:latin typeface="Gill Sans MT" pitchFamily="34" charset="0"/>
              </a:rPr>
              <a:t>post-2015 </a:t>
            </a:r>
            <a:r>
              <a:rPr lang="en-GB" sz="2600" dirty="0">
                <a:solidFill>
                  <a:schemeClr val="bg1"/>
                </a:solidFill>
                <a:latin typeface="Gill Sans MT" pitchFamily="34" charset="0"/>
              </a:rPr>
              <a:t>development agenda</a:t>
            </a:r>
          </a:p>
          <a:p>
            <a:pPr marL="514350" indent="-514350" algn="ctr">
              <a:spcAft>
                <a:spcPts val="1000"/>
              </a:spcAft>
              <a:buFont typeface="+mj-lt"/>
              <a:buAutoNum type="arabicPeriod"/>
            </a:pPr>
            <a:r>
              <a:rPr lang="en-GB" sz="2600" dirty="0" smtClean="0">
                <a:solidFill>
                  <a:schemeClr val="bg1"/>
                </a:solidFill>
                <a:latin typeface="Gill Sans MT" pitchFamily="34" charset="0"/>
              </a:rPr>
              <a:t>Protect </a:t>
            </a:r>
            <a:r>
              <a:rPr lang="en-GB" sz="2600" dirty="0">
                <a:solidFill>
                  <a:schemeClr val="bg1"/>
                </a:solidFill>
                <a:latin typeface="Gill Sans MT" pitchFamily="34" charset="0"/>
              </a:rPr>
              <a:t>the </a:t>
            </a:r>
            <a:r>
              <a:rPr lang="en-GB" sz="2600" dirty="0" smtClean="0">
                <a:solidFill>
                  <a:srgbClr val="FF9900"/>
                </a:solidFill>
                <a:latin typeface="Gill Sans MT" pitchFamily="34" charset="0"/>
              </a:rPr>
              <a:t>human rights </a:t>
            </a:r>
            <a:r>
              <a:rPr lang="en-GB" sz="2600" dirty="0">
                <a:solidFill>
                  <a:schemeClr val="bg1"/>
                </a:solidFill>
                <a:latin typeface="Gill Sans MT" pitchFamily="34" charset="0"/>
              </a:rPr>
              <a:t>of </a:t>
            </a:r>
            <a:r>
              <a:rPr lang="en-GB" sz="2600" dirty="0" smtClean="0">
                <a:solidFill>
                  <a:schemeClr val="bg1"/>
                </a:solidFill>
                <a:latin typeface="Gill Sans MT" pitchFamily="34" charset="0"/>
              </a:rPr>
              <a:t>all </a:t>
            </a:r>
            <a:r>
              <a:rPr lang="en-GB" sz="2600" dirty="0">
                <a:solidFill>
                  <a:schemeClr val="bg1"/>
                </a:solidFill>
                <a:latin typeface="Gill Sans MT" pitchFamily="34" charset="0"/>
              </a:rPr>
              <a:t>m</a:t>
            </a:r>
            <a:r>
              <a:rPr lang="en-GB" sz="2600" dirty="0" smtClean="0">
                <a:solidFill>
                  <a:schemeClr val="bg1"/>
                </a:solidFill>
                <a:latin typeface="Gill Sans MT" pitchFamily="34" charset="0"/>
              </a:rPr>
              <a:t>igrants</a:t>
            </a:r>
            <a:endParaRPr lang="en-GB" sz="2600" dirty="0">
              <a:solidFill>
                <a:schemeClr val="bg1"/>
              </a:solidFill>
              <a:latin typeface="Gill Sans MT" pitchFamily="34" charset="0"/>
            </a:endParaRPr>
          </a:p>
          <a:p>
            <a:pPr marL="514350" indent="-514350" algn="ctr">
              <a:spcAft>
                <a:spcPts val="1000"/>
              </a:spcAft>
              <a:buFont typeface="+mj-lt"/>
              <a:buAutoNum type="arabicPeriod"/>
            </a:pPr>
            <a:r>
              <a:rPr lang="en-GB" sz="2600" dirty="0" smtClean="0">
                <a:solidFill>
                  <a:schemeClr val="bg1"/>
                </a:solidFill>
                <a:latin typeface="Gill Sans MT" pitchFamily="34" charset="0"/>
              </a:rPr>
              <a:t>Manage </a:t>
            </a:r>
            <a:r>
              <a:rPr lang="en-GB" sz="2600" dirty="0" smtClean="0">
                <a:solidFill>
                  <a:srgbClr val="FF9900"/>
                </a:solidFill>
                <a:latin typeface="Gill Sans MT" pitchFamily="34" charset="0"/>
              </a:rPr>
              <a:t>migration </a:t>
            </a:r>
            <a:r>
              <a:rPr lang="en-GB" sz="2600" dirty="0">
                <a:solidFill>
                  <a:srgbClr val="FF9900"/>
                </a:solidFill>
                <a:latin typeface="Gill Sans MT" pitchFamily="34" charset="0"/>
              </a:rPr>
              <a:t>in c</a:t>
            </a:r>
            <a:r>
              <a:rPr lang="en-GB" sz="2600" dirty="0" smtClean="0">
                <a:solidFill>
                  <a:srgbClr val="FF9900"/>
                </a:solidFill>
                <a:latin typeface="Gill Sans MT" pitchFamily="34" charset="0"/>
              </a:rPr>
              <a:t>risis </a:t>
            </a:r>
            <a:r>
              <a:rPr lang="en-GB" sz="2600" dirty="0" smtClean="0">
                <a:solidFill>
                  <a:schemeClr val="bg1"/>
                </a:solidFill>
                <a:latin typeface="Gill Sans MT" pitchFamily="34" charset="0"/>
              </a:rPr>
              <a:t>situations </a:t>
            </a:r>
            <a:endParaRPr lang="en-GB" sz="2600" dirty="0">
              <a:solidFill>
                <a:schemeClr val="bg1"/>
              </a:solidFill>
              <a:latin typeface="Gill Sans MT" pitchFamily="34" charset="0"/>
            </a:endParaRPr>
          </a:p>
          <a:p>
            <a:pPr marL="514350" indent="-514350" algn="ctr">
              <a:spcAft>
                <a:spcPts val="1000"/>
              </a:spcAft>
              <a:buFont typeface="+mj-lt"/>
              <a:buAutoNum type="arabicPeriod"/>
            </a:pPr>
            <a:r>
              <a:rPr lang="en-GB" sz="2600" dirty="0" smtClean="0">
                <a:solidFill>
                  <a:schemeClr val="bg1"/>
                </a:solidFill>
                <a:latin typeface="Gill Sans MT" pitchFamily="34" charset="0"/>
              </a:rPr>
              <a:t>Enhance </a:t>
            </a:r>
            <a:r>
              <a:rPr lang="en-GB" sz="2600" dirty="0">
                <a:solidFill>
                  <a:schemeClr val="bg1"/>
                </a:solidFill>
                <a:latin typeface="Gill Sans MT" pitchFamily="34" charset="0"/>
              </a:rPr>
              <a:t>the </a:t>
            </a:r>
            <a:r>
              <a:rPr lang="en-GB" sz="2600" dirty="0" smtClean="0">
                <a:solidFill>
                  <a:srgbClr val="FF9900"/>
                </a:solidFill>
                <a:latin typeface="Gill Sans MT" pitchFamily="34" charset="0"/>
              </a:rPr>
              <a:t>evidence </a:t>
            </a:r>
            <a:r>
              <a:rPr lang="en-GB" sz="2600" dirty="0">
                <a:solidFill>
                  <a:srgbClr val="FF9900"/>
                </a:solidFill>
                <a:latin typeface="Gill Sans MT" pitchFamily="34" charset="0"/>
              </a:rPr>
              <a:t>and </a:t>
            </a:r>
            <a:r>
              <a:rPr lang="en-GB" sz="2600" dirty="0" smtClean="0">
                <a:solidFill>
                  <a:srgbClr val="FF9900"/>
                </a:solidFill>
                <a:latin typeface="Gill Sans MT" pitchFamily="34" charset="0"/>
              </a:rPr>
              <a:t>knowledge </a:t>
            </a:r>
            <a:r>
              <a:rPr lang="en-GB" sz="2600" dirty="0" smtClean="0">
                <a:solidFill>
                  <a:schemeClr val="bg1"/>
                </a:solidFill>
                <a:latin typeface="Gill Sans MT" pitchFamily="34" charset="0"/>
              </a:rPr>
              <a:t>base</a:t>
            </a:r>
          </a:p>
          <a:p>
            <a:pPr marL="514350" indent="-514350" algn="ctr">
              <a:spcAft>
                <a:spcPts val="1000"/>
              </a:spcAft>
              <a:buFont typeface="+mj-lt"/>
              <a:buAutoNum type="arabicPeriod"/>
            </a:pPr>
            <a:r>
              <a:rPr lang="en-GB" sz="2600" dirty="0" smtClean="0">
                <a:solidFill>
                  <a:schemeClr val="bg1"/>
                </a:solidFill>
                <a:latin typeface="Gill Sans MT" pitchFamily="34" charset="0"/>
              </a:rPr>
              <a:t>Promote </a:t>
            </a:r>
            <a:r>
              <a:rPr lang="en-GB" sz="2600" dirty="0">
                <a:solidFill>
                  <a:srgbClr val="FF9900"/>
                </a:solidFill>
                <a:latin typeface="Gill Sans MT" pitchFamily="34" charset="0"/>
              </a:rPr>
              <a:t>p</a:t>
            </a:r>
            <a:r>
              <a:rPr lang="en-GB" sz="2600" dirty="0" smtClean="0">
                <a:solidFill>
                  <a:srgbClr val="FF9900"/>
                </a:solidFill>
                <a:latin typeface="Gill Sans MT" pitchFamily="34" charset="0"/>
              </a:rPr>
              <a:t>olicy</a:t>
            </a:r>
            <a:r>
              <a:rPr lang="en-GB" sz="2600" dirty="0" smtClean="0">
                <a:solidFill>
                  <a:schemeClr val="bg1"/>
                </a:solidFill>
                <a:latin typeface="Gill Sans MT" pitchFamily="34" charset="0"/>
              </a:rPr>
              <a:t> coherence and </a:t>
            </a:r>
            <a:r>
              <a:rPr lang="en-GB" sz="2600" dirty="0" smtClean="0">
                <a:solidFill>
                  <a:srgbClr val="FF9900"/>
                </a:solidFill>
                <a:latin typeface="Gill Sans MT" pitchFamily="34" charset="0"/>
              </a:rPr>
              <a:t>institutional</a:t>
            </a:r>
            <a:r>
              <a:rPr lang="en-GB" sz="2600" dirty="0" smtClean="0">
                <a:solidFill>
                  <a:schemeClr val="bg1"/>
                </a:solidFill>
                <a:latin typeface="Gill Sans MT" pitchFamily="34" charset="0"/>
              </a:rPr>
              <a:t> development </a:t>
            </a:r>
            <a:endParaRPr lang="en-GB" sz="2600" dirty="0">
              <a:latin typeface="Gill Sans MT" pitchFamily="34" charset="0"/>
            </a:endParaRPr>
          </a:p>
        </p:txBody>
      </p:sp>
    </p:spTree>
    <p:extLst>
      <p:ext uri="{BB962C8B-B14F-4D97-AF65-F5344CB8AC3E}">
        <p14:creationId xmlns:p14="http://schemas.microsoft.com/office/powerpoint/2010/main" val="34052724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9144000" cy="4785395"/>
          </a:xfrm>
        </p:spPr>
        <p:txBody>
          <a:bodyPr/>
          <a:lstStyle/>
          <a:p>
            <a:pPr marL="0" indent="0" algn="ctr">
              <a:buNone/>
            </a:pPr>
            <a:endParaRPr lang="en-US" sz="2800" dirty="0" smtClean="0">
              <a:solidFill>
                <a:schemeClr val="bg1"/>
              </a:solidFill>
              <a:latin typeface="Gill Sans MT" pitchFamily="34" charset="0"/>
            </a:endParaRPr>
          </a:p>
          <a:p>
            <a:pPr marL="0" indent="0" algn="ctr">
              <a:buNone/>
            </a:pPr>
            <a:endParaRPr lang="en-US" sz="2800" dirty="0" smtClean="0">
              <a:solidFill>
                <a:schemeClr val="bg1"/>
              </a:solidFill>
              <a:latin typeface="Gill Sans MT" pitchFamily="34" charset="0"/>
            </a:endParaRPr>
          </a:p>
          <a:p>
            <a:pPr marL="0" indent="0" algn="ctr">
              <a:buNone/>
            </a:pPr>
            <a:endParaRPr lang="en-US" sz="2800" dirty="0">
              <a:solidFill>
                <a:schemeClr val="bg1"/>
              </a:solidFill>
              <a:latin typeface="Gill Sans MT" pitchFamily="34" charset="0"/>
            </a:endParaRPr>
          </a:p>
          <a:p>
            <a:pPr marL="0" indent="0" algn="ctr">
              <a:buNone/>
            </a:pPr>
            <a:r>
              <a:rPr lang="en-US" sz="6000" dirty="0" smtClean="0">
                <a:solidFill>
                  <a:schemeClr val="bg1"/>
                </a:solidFill>
                <a:latin typeface="Gill Sans MT" pitchFamily="34" charset="0"/>
              </a:rPr>
              <a:t>Thank </a:t>
            </a:r>
            <a:r>
              <a:rPr lang="en-US" sz="6000" dirty="0" smtClean="0">
                <a:solidFill>
                  <a:schemeClr val="bg1"/>
                </a:solidFill>
                <a:latin typeface="Gill Sans MT" pitchFamily="34" charset="0"/>
              </a:rPr>
              <a:t>you</a:t>
            </a:r>
          </a:p>
          <a:p>
            <a:pPr marL="0" indent="0" algn="ctr">
              <a:buNone/>
            </a:pPr>
            <a:endParaRPr lang="es-CR" sz="6000" dirty="0">
              <a:solidFill>
                <a:schemeClr val="bg1"/>
              </a:solidFill>
              <a:latin typeface="Gill Sans MT" pitchFamily="34" charset="0"/>
            </a:endParaRPr>
          </a:p>
          <a:p>
            <a:pPr marL="0" indent="0" algn="ctr">
              <a:buNone/>
            </a:pPr>
            <a:r>
              <a:rPr lang="es-CR" sz="3000" dirty="0" smtClean="0">
                <a:solidFill>
                  <a:schemeClr val="bg1"/>
                </a:solidFill>
                <a:latin typeface="Gill Sans MT" pitchFamily="34" charset="0"/>
              </a:rPr>
              <a:t>For more </a:t>
            </a:r>
            <a:r>
              <a:rPr lang="es-CR" sz="3000" dirty="0" err="1" smtClean="0">
                <a:solidFill>
                  <a:schemeClr val="bg1"/>
                </a:solidFill>
                <a:latin typeface="Gill Sans MT" pitchFamily="34" charset="0"/>
              </a:rPr>
              <a:t>informatio</a:t>
            </a:r>
            <a:r>
              <a:rPr lang="en-US" sz="3000" dirty="0" smtClean="0">
                <a:solidFill>
                  <a:schemeClr val="bg1"/>
                </a:solidFill>
                <a:latin typeface="Gill Sans MT" pitchFamily="34" charset="0"/>
              </a:rPr>
              <a:t>n</a:t>
            </a:r>
          </a:p>
          <a:p>
            <a:pPr marL="0" indent="0" algn="ctr">
              <a:buNone/>
            </a:pPr>
            <a:r>
              <a:rPr lang="es-CR" sz="3000" dirty="0" smtClean="0">
                <a:solidFill>
                  <a:schemeClr val="bg1"/>
                </a:solidFill>
                <a:latin typeface="Gill Sans MT" pitchFamily="34" charset="0"/>
                <a:hlinkClick r:id="rId3"/>
              </a:rPr>
              <a:t>sgutierrez@iom.int</a:t>
            </a:r>
            <a:endParaRPr lang="es-CR" sz="3000" dirty="0" smtClean="0">
              <a:solidFill>
                <a:schemeClr val="bg1"/>
              </a:solidFill>
              <a:latin typeface="Gill Sans MT" pitchFamily="34" charset="0"/>
            </a:endParaRPr>
          </a:p>
          <a:p>
            <a:pPr marL="0" indent="0" algn="ctr">
              <a:buNone/>
            </a:pPr>
            <a:endParaRPr lang="es-CR" sz="3000" dirty="0" smtClean="0">
              <a:solidFill>
                <a:schemeClr val="bg1"/>
              </a:solidFill>
              <a:latin typeface="Gill Sans MT" pitchFamily="34" charset="0"/>
            </a:endParaRPr>
          </a:p>
        </p:txBody>
      </p:sp>
    </p:spTree>
    <p:extLst>
      <p:ext uri="{BB962C8B-B14F-4D97-AF65-F5344CB8AC3E}">
        <p14:creationId xmlns:p14="http://schemas.microsoft.com/office/powerpoint/2010/main" val="155381567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latin typeface="Gill Sans MT" pitchFamily="34" charset="0"/>
              </a:rPr>
              <a:t>2013 Why it is so important? </a:t>
            </a:r>
            <a:endParaRPr lang="en-US" b="1" dirty="0">
              <a:solidFill>
                <a:schemeClr val="accent3"/>
              </a:solidFill>
              <a:latin typeface="Gill Sans MT" pitchFamily="34" charset="0"/>
            </a:endParaRPr>
          </a:p>
        </p:txBody>
      </p:sp>
      <p:sp>
        <p:nvSpPr>
          <p:cNvPr id="3" name="Content Placeholder 2"/>
          <p:cNvSpPr>
            <a:spLocks noGrp="1"/>
          </p:cNvSpPr>
          <p:nvPr>
            <p:ph idx="1"/>
          </p:nvPr>
        </p:nvSpPr>
        <p:spPr>
          <a:xfrm>
            <a:off x="518864" y="1196752"/>
            <a:ext cx="8229600" cy="4525963"/>
          </a:xfrm>
        </p:spPr>
        <p:txBody>
          <a:bodyPr>
            <a:noAutofit/>
          </a:bodyPr>
          <a:lstStyle/>
          <a:p>
            <a:pPr marL="0" indent="0">
              <a:buNone/>
            </a:pPr>
            <a:r>
              <a:rPr lang="es-CR" sz="2800" b="1" dirty="0" err="1" smtClean="0">
                <a:solidFill>
                  <a:srgbClr val="FF9900"/>
                </a:solidFill>
                <a:latin typeface="Gill Sans MT" pitchFamily="34" charset="0"/>
              </a:rPr>
              <a:t>For</a:t>
            </a:r>
            <a:r>
              <a:rPr lang="es-CR" sz="2800" b="1" dirty="0" smtClean="0">
                <a:solidFill>
                  <a:srgbClr val="FF9900"/>
                </a:solidFill>
                <a:latin typeface="Gill Sans MT" pitchFamily="34" charset="0"/>
              </a:rPr>
              <a:t> </a:t>
            </a:r>
            <a:r>
              <a:rPr lang="es-CR" sz="2800" b="1" dirty="0" err="1" smtClean="0">
                <a:solidFill>
                  <a:srgbClr val="FF9900"/>
                </a:solidFill>
                <a:latin typeface="Gill Sans MT" pitchFamily="34" charset="0"/>
              </a:rPr>
              <a:t>migration</a:t>
            </a:r>
            <a:r>
              <a:rPr lang="es-CR" sz="2800" b="1" dirty="0" smtClean="0">
                <a:solidFill>
                  <a:srgbClr val="FF9900"/>
                </a:solidFill>
                <a:latin typeface="Gill Sans MT" pitchFamily="34" charset="0"/>
              </a:rPr>
              <a:t> as a global </a:t>
            </a:r>
            <a:r>
              <a:rPr lang="es-CR" sz="2800" b="1" dirty="0" err="1" smtClean="0">
                <a:solidFill>
                  <a:srgbClr val="FF9900"/>
                </a:solidFill>
                <a:latin typeface="Gill Sans MT" pitchFamily="34" charset="0"/>
              </a:rPr>
              <a:t>trend</a:t>
            </a:r>
            <a:endParaRPr lang="en-US" sz="2800" b="1" dirty="0" smtClean="0">
              <a:solidFill>
                <a:srgbClr val="FF9900"/>
              </a:solidFill>
              <a:latin typeface="Gill Sans MT" pitchFamily="34" charset="0"/>
            </a:endParaRPr>
          </a:p>
          <a:p>
            <a:pPr marL="0" indent="0">
              <a:buNone/>
            </a:pPr>
            <a:r>
              <a:rPr lang="en-US" sz="2800" dirty="0" smtClean="0">
                <a:solidFill>
                  <a:schemeClr val="accent3"/>
                </a:solidFill>
                <a:latin typeface="Gill Sans MT" pitchFamily="34" charset="0"/>
              </a:rPr>
              <a:t>A </a:t>
            </a:r>
            <a:r>
              <a:rPr lang="en-US" sz="2800" dirty="0">
                <a:solidFill>
                  <a:schemeClr val="accent3"/>
                </a:solidFill>
                <a:latin typeface="Gill Sans MT" pitchFamily="34" charset="0"/>
              </a:rPr>
              <a:t>number of key meetings and processes </a:t>
            </a:r>
            <a:r>
              <a:rPr lang="en-US" sz="2800" dirty="0" smtClean="0">
                <a:solidFill>
                  <a:schemeClr val="accent3"/>
                </a:solidFill>
                <a:latin typeface="Gill Sans MT" pitchFamily="34" charset="0"/>
              </a:rPr>
              <a:t>taking place this year and the following two that will affect the way the world understands and deals with migration.</a:t>
            </a:r>
          </a:p>
          <a:p>
            <a:pPr marL="0" indent="0">
              <a:buNone/>
            </a:pPr>
            <a:r>
              <a:rPr lang="es-CR" sz="2800" b="1" dirty="0" smtClean="0">
                <a:solidFill>
                  <a:srgbClr val="FF9900"/>
                </a:solidFill>
                <a:latin typeface="Gill Sans MT" pitchFamily="34" charset="0"/>
              </a:rPr>
              <a:t>For IOM</a:t>
            </a:r>
            <a:endParaRPr lang="en-US" sz="2800" b="1" dirty="0" smtClean="0">
              <a:solidFill>
                <a:srgbClr val="FF9900"/>
              </a:solidFill>
              <a:latin typeface="Gill Sans MT" pitchFamily="34" charset="0"/>
            </a:endParaRPr>
          </a:p>
          <a:p>
            <a:pPr marL="0" indent="0">
              <a:buNone/>
            </a:pPr>
            <a:r>
              <a:rPr lang="en-US" sz="2800" dirty="0" smtClean="0">
                <a:solidFill>
                  <a:schemeClr val="accent3"/>
                </a:solidFill>
                <a:latin typeface="Gill Sans MT" pitchFamily="34" charset="0"/>
              </a:rPr>
              <a:t>They </a:t>
            </a:r>
            <a:r>
              <a:rPr lang="en-GB" sz="2800" dirty="0" smtClean="0">
                <a:solidFill>
                  <a:schemeClr val="accent3"/>
                </a:solidFill>
                <a:latin typeface="Gill Sans MT" pitchFamily="34" charset="0"/>
              </a:rPr>
              <a:t>could </a:t>
            </a:r>
            <a:r>
              <a:rPr lang="en-GB" sz="2800" dirty="0">
                <a:solidFill>
                  <a:schemeClr val="accent3"/>
                </a:solidFill>
                <a:latin typeface="Gill Sans MT" pitchFamily="34" charset="0"/>
              </a:rPr>
              <a:t>have a direct impact on IOM and its </a:t>
            </a:r>
            <a:r>
              <a:rPr lang="en-GB" sz="2800" dirty="0" smtClean="0">
                <a:solidFill>
                  <a:schemeClr val="accent3"/>
                </a:solidFill>
                <a:latin typeface="Gill Sans MT" pitchFamily="34" charset="0"/>
              </a:rPr>
              <a:t>work, in concrete they could define whether: </a:t>
            </a:r>
          </a:p>
          <a:p>
            <a:r>
              <a:rPr lang="en-GB" sz="2800" dirty="0" smtClean="0">
                <a:solidFill>
                  <a:schemeClr val="accent3"/>
                </a:solidFill>
                <a:latin typeface="Gill Sans MT" pitchFamily="34" charset="0"/>
              </a:rPr>
              <a:t>IOM </a:t>
            </a:r>
            <a:r>
              <a:rPr lang="en-GB" sz="2800" dirty="0">
                <a:solidFill>
                  <a:schemeClr val="accent3"/>
                </a:solidFill>
                <a:latin typeface="Gill Sans MT" pitchFamily="34" charset="0"/>
              </a:rPr>
              <a:t>is recognized as the global lead agency on </a:t>
            </a:r>
            <a:r>
              <a:rPr lang="en-GB" sz="2800" dirty="0" smtClean="0">
                <a:solidFill>
                  <a:schemeClr val="accent3"/>
                </a:solidFill>
                <a:latin typeface="Gill Sans MT" pitchFamily="34" charset="0"/>
              </a:rPr>
              <a:t>migration, OR</a:t>
            </a:r>
          </a:p>
          <a:p>
            <a:r>
              <a:rPr lang="en-GB" sz="2800" dirty="0" smtClean="0">
                <a:solidFill>
                  <a:schemeClr val="accent3"/>
                </a:solidFill>
                <a:latin typeface="Gill Sans MT" pitchFamily="34" charset="0"/>
              </a:rPr>
              <a:t>States </a:t>
            </a:r>
            <a:r>
              <a:rPr lang="en-GB" sz="2800" dirty="0">
                <a:solidFill>
                  <a:schemeClr val="accent3"/>
                </a:solidFill>
                <a:latin typeface="Gill Sans MT" pitchFamily="34" charset="0"/>
              </a:rPr>
              <a:t>feel that the UN needs to play a stronger role on international </a:t>
            </a:r>
            <a:r>
              <a:rPr lang="en-GB" sz="2800" dirty="0" smtClean="0">
                <a:solidFill>
                  <a:schemeClr val="accent3"/>
                </a:solidFill>
                <a:latin typeface="Gill Sans MT" pitchFamily="34" charset="0"/>
              </a:rPr>
              <a:t>migration.   </a:t>
            </a:r>
            <a:endParaRPr lang="en-GB" sz="2800" dirty="0">
              <a:solidFill>
                <a:schemeClr val="accent3"/>
              </a:solidFill>
              <a:latin typeface="Gill Sans MT" pitchFamily="34" charset="0"/>
            </a:endParaRPr>
          </a:p>
          <a:p>
            <a:pPr marL="0" indent="0">
              <a:buNone/>
            </a:pPr>
            <a:endParaRPr lang="en-US" sz="2800" dirty="0">
              <a:solidFill>
                <a:schemeClr val="accent3"/>
              </a:solidFill>
              <a:latin typeface="Gill Sans MT" pitchFamily="34" charset="0"/>
            </a:endParaRPr>
          </a:p>
        </p:txBody>
      </p:sp>
    </p:spTree>
    <p:extLst>
      <p:ext uri="{BB962C8B-B14F-4D97-AF65-F5344CB8AC3E}">
        <p14:creationId xmlns:p14="http://schemas.microsoft.com/office/powerpoint/2010/main" val="208872134"/>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3712" y="-55592"/>
            <a:ext cx="9144000" cy="6885384"/>
          </a:xfrm>
          <a:prstGeom prst="rect">
            <a:avLst/>
          </a:prstGeom>
          <a:gradFill rotWithShape="1">
            <a:gsLst>
              <a:gs pos="34000">
                <a:schemeClr val="accent2">
                  <a:alpha val="0"/>
                </a:schemeClr>
              </a:gs>
              <a:gs pos="5000">
                <a:srgbClr val="000080">
                  <a:gamma/>
                  <a:shade val="46275"/>
                  <a:invGamma/>
                  <a:lumMod val="99000"/>
                  <a:lumOff val="1000"/>
                </a:srgbClr>
              </a:gs>
              <a:gs pos="75000">
                <a:schemeClr val="accent6">
                  <a:alpha val="0"/>
                </a:schemeClr>
              </a:gs>
              <a:gs pos="97000">
                <a:srgbClr val="000080">
                  <a:gamma/>
                  <a:shade val="46275"/>
                  <a:invGamma/>
                </a:srgbClr>
              </a:gs>
            </a:gsLst>
            <a:lin ang="5400000" scaled="1"/>
          </a:gradFill>
          <a:ln>
            <a:noFill/>
          </a:ln>
          <a:effectLst/>
          <a:extLst/>
        </p:spPr>
        <p:txBody>
          <a:bodyPr wrap="none" anchor="ctr"/>
          <a:lstStyle/>
          <a:p>
            <a:pPr>
              <a:defRPr/>
            </a:pPr>
            <a:endParaRPr lang="en-US" dirty="0">
              <a:latin typeface="Arial" charset="0"/>
            </a:endParaRPr>
          </a:p>
        </p:txBody>
      </p:sp>
      <p:pic>
        <p:nvPicPr>
          <p:cNvPr id="4101"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985309"/>
            <a:ext cx="2088232" cy="1872691"/>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266" name="Rectangle 2"/>
          <p:cNvSpPr>
            <a:spLocks noGrp="1" noChangeArrowheads="1"/>
          </p:cNvSpPr>
          <p:nvPr>
            <p:ph type="title"/>
          </p:nvPr>
        </p:nvSpPr>
        <p:spPr>
          <a:xfrm>
            <a:off x="179512" y="291430"/>
            <a:ext cx="8589838" cy="1049338"/>
          </a:xfrm>
        </p:spPr>
        <p:txBody>
          <a:bodyPr/>
          <a:lstStyle/>
          <a:p>
            <a:pPr algn="ctr" eaLnBrk="1" hangingPunct="1"/>
            <a:r>
              <a:rPr lang="en-US" sz="3600" dirty="0" smtClean="0">
                <a:solidFill>
                  <a:schemeClr val="bg1"/>
                </a:solidFill>
                <a:latin typeface="Gill Sans MT" pitchFamily="34" charset="0"/>
                <a:ea typeface="ＭＳ Ｐゴシック" pitchFamily="34" charset="-128"/>
              </a:rPr>
              <a:t>The HLD in Brief: An Opportunity</a:t>
            </a:r>
          </a:p>
        </p:txBody>
      </p:sp>
      <p:sp>
        <p:nvSpPr>
          <p:cNvPr id="11267" name="Rectangle 3"/>
          <p:cNvSpPr>
            <a:spLocks noGrp="1" noChangeArrowheads="1"/>
          </p:cNvSpPr>
          <p:nvPr>
            <p:ph type="body" idx="1"/>
          </p:nvPr>
        </p:nvSpPr>
        <p:spPr>
          <a:xfrm>
            <a:off x="250825" y="1412776"/>
            <a:ext cx="8509000" cy="4608612"/>
          </a:xfrm>
        </p:spPr>
        <p:txBody>
          <a:bodyPr/>
          <a:lstStyle/>
          <a:p>
            <a:pPr marL="0" indent="0" eaLnBrk="1" hangingPunct="1">
              <a:spcAft>
                <a:spcPct val="25000"/>
              </a:spcAft>
              <a:buNone/>
            </a:pPr>
            <a:r>
              <a:rPr lang="en-US" dirty="0" smtClean="0">
                <a:solidFill>
                  <a:srgbClr val="FFFFFF"/>
                </a:solidFill>
                <a:latin typeface="Gill Sans MT" pitchFamily="34" charset="0"/>
                <a:ea typeface="ＭＳ Ｐゴシック" pitchFamily="34" charset="-128"/>
              </a:rPr>
              <a:t>Shape global dialogue and action on migration in the lead-up to the post-2015 development agenda</a:t>
            </a:r>
          </a:p>
          <a:p>
            <a:pPr marL="812800" indent="-812800" eaLnBrk="1" hangingPunct="1">
              <a:spcAft>
                <a:spcPts val="1200"/>
              </a:spcAft>
            </a:pPr>
            <a:r>
              <a:rPr lang="en-US" sz="2800" dirty="0">
                <a:solidFill>
                  <a:srgbClr val="FFFFFF"/>
                </a:solidFill>
                <a:latin typeface="Gill Sans MT" pitchFamily="34" charset="0"/>
                <a:ea typeface="ＭＳ Ｐゴシック" pitchFamily="34" charset="-128"/>
              </a:rPr>
              <a:t>More beneficial for migrants</a:t>
            </a:r>
          </a:p>
          <a:p>
            <a:pPr marL="812800" indent="-812800" eaLnBrk="1" hangingPunct="1">
              <a:spcAft>
                <a:spcPts val="1200"/>
              </a:spcAft>
            </a:pPr>
            <a:r>
              <a:rPr lang="en-US" sz="2800" dirty="0">
                <a:solidFill>
                  <a:srgbClr val="FFFFFF"/>
                </a:solidFill>
                <a:latin typeface="Gill Sans MT" pitchFamily="34" charset="0"/>
                <a:ea typeface="ＭＳ Ｐゴシック" pitchFamily="34" charset="-128"/>
              </a:rPr>
              <a:t>Better development </a:t>
            </a:r>
            <a:r>
              <a:rPr lang="en-US" sz="2800" dirty="0" smtClean="0">
                <a:solidFill>
                  <a:srgbClr val="FFFFFF"/>
                </a:solidFill>
                <a:latin typeface="Gill Sans MT" pitchFamily="34" charset="0"/>
                <a:ea typeface="ＭＳ Ｐゴシック" pitchFamily="34" charset="-128"/>
              </a:rPr>
              <a:t>impact for </a:t>
            </a:r>
            <a:r>
              <a:rPr lang="en-US" sz="2800" dirty="0">
                <a:solidFill>
                  <a:srgbClr val="FFFFFF"/>
                </a:solidFill>
                <a:latin typeface="Gill Sans MT" pitchFamily="34" charset="0"/>
                <a:ea typeface="ＭＳ Ｐゴシック" pitchFamily="34" charset="-128"/>
              </a:rPr>
              <a:t>origin </a:t>
            </a:r>
            <a:r>
              <a:rPr lang="en-US" sz="2800" dirty="0" smtClean="0">
                <a:solidFill>
                  <a:srgbClr val="FFFFFF"/>
                </a:solidFill>
                <a:latin typeface="Gill Sans MT" pitchFamily="34" charset="0"/>
                <a:ea typeface="ＭＳ Ｐゴシック" pitchFamily="34" charset="-128"/>
              </a:rPr>
              <a:t>societies</a:t>
            </a:r>
          </a:p>
          <a:p>
            <a:pPr marL="812800" indent="-812800" eaLnBrk="1" hangingPunct="1">
              <a:spcAft>
                <a:spcPts val="1200"/>
              </a:spcAft>
            </a:pPr>
            <a:r>
              <a:rPr lang="en-US" sz="2800" dirty="0" smtClean="0">
                <a:solidFill>
                  <a:srgbClr val="FFFFFF"/>
                </a:solidFill>
                <a:latin typeface="Gill Sans MT" pitchFamily="34" charset="0"/>
                <a:ea typeface="ＭＳ Ｐゴシック" pitchFamily="34" charset="-128"/>
              </a:rPr>
              <a:t>Better development impact for host societies</a:t>
            </a:r>
          </a:p>
          <a:p>
            <a:pPr marL="0" indent="0" algn="ctr" eaLnBrk="1" hangingPunct="1">
              <a:spcAft>
                <a:spcPts val="1200"/>
              </a:spcAft>
              <a:buNone/>
            </a:pPr>
            <a:endParaRPr lang="en-US" sz="2800" dirty="0">
              <a:solidFill>
                <a:srgbClr val="FFFFFF"/>
              </a:solidFill>
              <a:latin typeface="Gill Sans MT" pitchFamily="34" charset="0"/>
              <a:ea typeface="ＭＳ Ｐゴシック" pitchFamily="34" charset="-128"/>
            </a:endParaRPr>
          </a:p>
        </p:txBody>
      </p:sp>
    </p:spTree>
    <p:extLst>
      <p:ext uri="{BB962C8B-B14F-4D97-AF65-F5344CB8AC3E}">
        <p14:creationId xmlns:p14="http://schemas.microsoft.com/office/powerpoint/2010/main" val="15989881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GB" sz="3800" dirty="0" smtClean="0">
                <a:solidFill>
                  <a:schemeClr val="bg1"/>
                </a:solidFill>
                <a:latin typeface="Gill Sans MT" pitchFamily="34" charset="0"/>
              </a:rPr>
              <a:t>Backdrop to HLD </a:t>
            </a:r>
            <a:endParaRPr lang="en-GB" sz="3800" dirty="0">
              <a:solidFill>
                <a:schemeClr val="bg1"/>
              </a:solidFill>
              <a:latin typeface="Gill Sans MT" pitchFamily="34" charset="0"/>
            </a:endParaRPr>
          </a:p>
        </p:txBody>
      </p:sp>
      <p:sp>
        <p:nvSpPr>
          <p:cNvPr id="3" name="Content Placeholder 2"/>
          <p:cNvSpPr>
            <a:spLocks noGrp="1"/>
          </p:cNvSpPr>
          <p:nvPr>
            <p:ph idx="1"/>
          </p:nvPr>
        </p:nvSpPr>
        <p:spPr/>
        <p:txBody>
          <a:bodyPr/>
          <a:lstStyle/>
          <a:p>
            <a:pPr marL="0" indent="0">
              <a:buNone/>
            </a:pPr>
            <a:r>
              <a:rPr lang="en-GB" dirty="0">
                <a:solidFill>
                  <a:schemeClr val="bg1"/>
                </a:solidFill>
                <a:latin typeface="Gill Sans MT" pitchFamily="34" charset="0"/>
              </a:rPr>
              <a:t>1990s </a:t>
            </a:r>
            <a:r>
              <a:rPr lang="en-GB" dirty="0" smtClean="0">
                <a:solidFill>
                  <a:schemeClr val="bg1"/>
                </a:solidFill>
                <a:latin typeface="Gill Sans MT" pitchFamily="34" charset="0"/>
              </a:rPr>
              <a:t>onwards: move from national/bilateral focus of migration policies to </a:t>
            </a:r>
            <a:r>
              <a:rPr lang="en-GB" dirty="0" smtClean="0">
                <a:solidFill>
                  <a:srgbClr val="FFFF00"/>
                </a:solidFill>
                <a:latin typeface="Gill Sans MT" pitchFamily="34" charset="0"/>
              </a:rPr>
              <a:t>growing global cooperation on migration</a:t>
            </a:r>
          </a:p>
          <a:p>
            <a:pPr marL="0" indent="0">
              <a:buNone/>
            </a:pPr>
            <a:endParaRPr lang="en-GB" sz="2400" dirty="0">
              <a:solidFill>
                <a:schemeClr val="bg1"/>
              </a:solidFill>
              <a:latin typeface="Gill Sans MT" pitchFamily="34" charset="0"/>
            </a:endParaRPr>
          </a:p>
          <a:p>
            <a:pPr lvl="1">
              <a:buFont typeface="Arial" pitchFamily="34" charset="0"/>
              <a:buChar char="•"/>
            </a:pPr>
            <a:r>
              <a:rPr lang="en-GB" sz="2400" dirty="0" smtClean="0">
                <a:solidFill>
                  <a:schemeClr val="bg1"/>
                </a:solidFill>
                <a:latin typeface="Gill Sans MT" pitchFamily="34" charset="0"/>
              </a:rPr>
              <a:t>e.g. 1990 Migrant Worker Convention, </a:t>
            </a:r>
            <a:r>
              <a:rPr lang="en-GB" sz="2400" dirty="0">
                <a:solidFill>
                  <a:schemeClr val="bg1"/>
                </a:solidFill>
                <a:latin typeface="Gill Sans MT" pitchFamily="34" charset="0"/>
              </a:rPr>
              <a:t>1994 UN Population Conference, </a:t>
            </a:r>
            <a:r>
              <a:rPr lang="en-GB" sz="2400" dirty="0" smtClean="0">
                <a:solidFill>
                  <a:schemeClr val="bg1"/>
                </a:solidFill>
                <a:latin typeface="Gill Sans MT" pitchFamily="34" charset="0"/>
              </a:rPr>
              <a:t>UN committee debates, Berne Initiative, Global Commission on International Migration, RCPs, IDM, GMG…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7564891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654"/>
            <a:ext cx="8229600" cy="778098"/>
          </a:xfrm>
        </p:spPr>
        <p:txBody>
          <a:bodyPr/>
          <a:lstStyle/>
          <a:p>
            <a:r>
              <a:rPr lang="en-GB" sz="3800" dirty="0" smtClean="0">
                <a:solidFill>
                  <a:schemeClr val="bg1"/>
                </a:solidFill>
                <a:latin typeface="Gill Sans MT" pitchFamily="34" charset="0"/>
              </a:rPr>
              <a:t>First HLD (2006)</a:t>
            </a:r>
            <a:endParaRPr lang="en-GB" sz="3800" dirty="0">
              <a:solidFill>
                <a:schemeClr val="bg1"/>
              </a:solidFill>
              <a:latin typeface="Gill Sans MT" pitchFamily="34" charset="0"/>
            </a:endParaRPr>
          </a:p>
        </p:txBody>
      </p:sp>
      <p:sp>
        <p:nvSpPr>
          <p:cNvPr id="3" name="Content Placeholder 2"/>
          <p:cNvSpPr>
            <a:spLocks noGrp="1"/>
          </p:cNvSpPr>
          <p:nvPr>
            <p:ph idx="1"/>
          </p:nvPr>
        </p:nvSpPr>
        <p:spPr>
          <a:xfrm>
            <a:off x="457200" y="1340768"/>
            <a:ext cx="8229600" cy="4781128"/>
          </a:xfrm>
        </p:spPr>
        <p:txBody>
          <a:bodyPr/>
          <a:lstStyle/>
          <a:p>
            <a:pPr marL="0" indent="0">
              <a:buNone/>
            </a:pPr>
            <a:r>
              <a:rPr lang="en-GB" sz="2800" dirty="0" smtClean="0">
                <a:solidFill>
                  <a:srgbClr val="FFFF00"/>
                </a:solidFill>
                <a:latin typeface="Gill Sans MT" pitchFamily="34" charset="0"/>
              </a:rPr>
              <a:t>Lead-up </a:t>
            </a:r>
            <a:r>
              <a:rPr lang="en-GB" sz="2800" dirty="0" smtClean="0">
                <a:solidFill>
                  <a:schemeClr val="bg1"/>
                </a:solidFill>
                <a:latin typeface="Gill Sans MT" pitchFamily="34" charset="0"/>
              </a:rPr>
              <a:t>to HLD 2006:</a:t>
            </a:r>
          </a:p>
          <a:p>
            <a:r>
              <a:rPr lang="en-GB" sz="2400" dirty="0" smtClean="0">
                <a:solidFill>
                  <a:schemeClr val="bg1"/>
                </a:solidFill>
                <a:latin typeface="Gill Sans MT" pitchFamily="34" charset="0"/>
              </a:rPr>
              <a:t>Geneva Migration Group </a:t>
            </a:r>
            <a:r>
              <a:rPr lang="en-GB" sz="2400" dirty="0" smtClean="0">
                <a:solidFill>
                  <a:schemeClr val="bg1"/>
                </a:solidFill>
                <a:latin typeface="Gill Sans MT" pitchFamily="34" charset="0"/>
                <a:sym typeface="Wingdings" pitchFamily="2" charset="2"/>
              </a:rPr>
              <a:t> </a:t>
            </a:r>
            <a:r>
              <a:rPr lang="en-GB" sz="2400" dirty="0" smtClean="0">
                <a:solidFill>
                  <a:schemeClr val="bg1"/>
                </a:solidFill>
                <a:latin typeface="Gill Sans MT" pitchFamily="34" charset="0"/>
              </a:rPr>
              <a:t>Global Migration Group </a:t>
            </a:r>
          </a:p>
          <a:p>
            <a:r>
              <a:rPr lang="en-GB" sz="2400" dirty="0" smtClean="0">
                <a:solidFill>
                  <a:schemeClr val="bg1"/>
                </a:solidFill>
                <a:latin typeface="Gill Sans MT" pitchFamily="34" charset="0"/>
              </a:rPr>
              <a:t>Appointment of UN SRSG on International Migration and Development </a:t>
            </a:r>
          </a:p>
          <a:p>
            <a:endParaRPr lang="en-GB" sz="2800" dirty="0" smtClean="0">
              <a:solidFill>
                <a:schemeClr val="bg1"/>
              </a:solidFill>
              <a:latin typeface="Gill Sans MT" pitchFamily="34" charset="0"/>
            </a:endParaRPr>
          </a:p>
          <a:p>
            <a:pPr marL="0" indent="0">
              <a:buNone/>
            </a:pPr>
            <a:endParaRPr lang="en-GB" sz="2800" dirty="0" smtClean="0">
              <a:solidFill>
                <a:schemeClr val="bg1"/>
              </a:solidFill>
              <a:latin typeface="Gill Sans MT" pitchFamily="34" charset="0"/>
            </a:endParaRPr>
          </a:p>
          <a:p>
            <a:pPr marL="0" indent="0">
              <a:buNone/>
            </a:pPr>
            <a:endParaRPr lang="en-GB" sz="2800" dirty="0" smtClean="0">
              <a:solidFill>
                <a:schemeClr val="bg1"/>
              </a:solidFill>
              <a:latin typeface="Gill Sans MT" pitchFamily="34" charset="0"/>
            </a:endParaRPr>
          </a:p>
          <a:p>
            <a:pPr marL="0" indent="0">
              <a:buNone/>
            </a:pPr>
            <a:r>
              <a:rPr lang="en-GB" sz="2800" dirty="0" smtClean="0">
                <a:solidFill>
                  <a:srgbClr val="FFFF00"/>
                </a:solidFill>
                <a:latin typeface="Gill Sans MT" pitchFamily="34" charset="0"/>
              </a:rPr>
              <a:t>Outcomes</a:t>
            </a:r>
            <a:r>
              <a:rPr lang="en-GB" sz="2800" dirty="0" smtClean="0">
                <a:solidFill>
                  <a:schemeClr val="bg1"/>
                </a:solidFill>
                <a:latin typeface="Gill Sans MT" pitchFamily="34" charset="0"/>
              </a:rPr>
              <a:t> </a:t>
            </a:r>
            <a:r>
              <a:rPr lang="en-GB" sz="2800" dirty="0">
                <a:solidFill>
                  <a:schemeClr val="bg1"/>
                </a:solidFill>
                <a:latin typeface="Gill Sans MT" pitchFamily="34" charset="0"/>
              </a:rPr>
              <a:t>of HLD 2006:</a:t>
            </a:r>
          </a:p>
          <a:p>
            <a:r>
              <a:rPr lang="en-GB" sz="2400" dirty="0" smtClean="0">
                <a:solidFill>
                  <a:schemeClr val="bg1"/>
                </a:solidFill>
                <a:latin typeface="Gill Sans MT" pitchFamily="34" charset="0"/>
              </a:rPr>
              <a:t>Placed </a:t>
            </a:r>
            <a:r>
              <a:rPr lang="en-GB" sz="2400" dirty="0">
                <a:solidFill>
                  <a:schemeClr val="bg1"/>
                </a:solidFill>
                <a:latin typeface="Gill Sans MT" pitchFamily="34" charset="0"/>
              </a:rPr>
              <a:t>migration higher on </a:t>
            </a:r>
            <a:r>
              <a:rPr lang="en-GB" sz="2400" dirty="0" smtClean="0">
                <a:solidFill>
                  <a:schemeClr val="bg1"/>
                </a:solidFill>
                <a:latin typeface="Gill Sans MT" pitchFamily="34" charset="0"/>
              </a:rPr>
              <a:t>development agenda </a:t>
            </a:r>
            <a:r>
              <a:rPr lang="en-GB" sz="2400" dirty="0">
                <a:solidFill>
                  <a:schemeClr val="bg1"/>
                </a:solidFill>
                <a:latin typeface="Gill Sans MT" pitchFamily="34" charset="0"/>
              </a:rPr>
              <a:t>of States</a:t>
            </a:r>
          </a:p>
          <a:p>
            <a:r>
              <a:rPr lang="en-GB" sz="2400" dirty="0">
                <a:solidFill>
                  <a:schemeClr val="bg1"/>
                </a:solidFill>
                <a:latin typeface="Gill Sans MT" pitchFamily="34" charset="0"/>
              </a:rPr>
              <a:t>Established Global Forum on Migration and </a:t>
            </a:r>
            <a:r>
              <a:rPr lang="en-GB" sz="2400" dirty="0" smtClean="0">
                <a:solidFill>
                  <a:schemeClr val="bg1"/>
                </a:solidFill>
                <a:latin typeface="Gill Sans MT" pitchFamily="34" charset="0"/>
              </a:rPr>
              <a:t>Development</a:t>
            </a:r>
            <a:endParaRPr lang="en-GB" sz="2400" dirty="0">
              <a:solidFill>
                <a:schemeClr val="bg1"/>
              </a:solidFill>
              <a:latin typeface="Gill Sans MT" pitchFamily="34" charset="0"/>
            </a:endParaRPr>
          </a:p>
        </p:txBody>
      </p:sp>
      <p:pic>
        <p:nvPicPr>
          <p:cNvPr id="4" name="Picture 3" descr="New_York_0069_-_UNO-Haupgebau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140968"/>
            <a:ext cx="2880320" cy="1290774"/>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53290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GB" sz="3800" dirty="0" smtClean="0">
                <a:solidFill>
                  <a:schemeClr val="bg1"/>
                </a:solidFill>
                <a:latin typeface="Gill Sans MT" pitchFamily="34" charset="0"/>
              </a:rPr>
              <a:t>HLD 2013 </a:t>
            </a:r>
            <a:endParaRPr lang="en-GB" sz="3800" dirty="0">
              <a:solidFill>
                <a:schemeClr val="bg1"/>
              </a:solidFill>
              <a:latin typeface="Gill Sans MT" pitchFamily="34" charset="0"/>
            </a:endParaRPr>
          </a:p>
        </p:txBody>
      </p:sp>
      <p:sp>
        <p:nvSpPr>
          <p:cNvPr id="3" name="Content Placeholder 2"/>
          <p:cNvSpPr>
            <a:spLocks noGrp="1"/>
          </p:cNvSpPr>
          <p:nvPr>
            <p:ph idx="1"/>
          </p:nvPr>
        </p:nvSpPr>
        <p:spPr>
          <a:xfrm>
            <a:off x="457200" y="1600200"/>
            <a:ext cx="8507288" cy="4853136"/>
          </a:xfrm>
        </p:spPr>
        <p:txBody>
          <a:bodyPr/>
          <a:lstStyle/>
          <a:p>
            <a:pPr>
              <a:spcAft>
                <a:spcPts val="2400"/>
              </a:spcAft>
            </a:pPr>
            <a:r>
              <a:rPr lang="en-GB" sz="2800" dirty="0" smtClean="0">
                <a:solidFill>
                  <a:schemeClr val="bg1"/>
                </a:solidFill>
                <a:latin typeface="Gill Sans MT" pitchFamily="34" charset="0"/>
              </a:rPr>
              <a:t>In 2008, UNGA decided to hold a second HLD in 2013.</a:t>
            </a:r>
          </a:p>
          <a:p>
            <a:pPr>
              <a:spcAft>
                <a:spcPts val="2400"/>
              </a:spcAft>
            </a:pPr>
            <a:r>
              <a:rPr lang="en-GB" sz="2800" dirty="0" smtClean="0">
                <a:solidFill>
                  <a:schemeClr val="bg1"/>
                </a:solidFill>
                <a:latin typeface="Gill Sans MT" pitchFamily="34" charset="0"/>
              </a:rPr>
              <a:t>In 2012, GA 2</a:t>
            </a:r>
            <a:r>
              <a:rPr lang="en-GB" sz="2800" baseline="30000" dirty="0" smtClean="0">
                <a:solidFill>
                  <a:schemeClr val="bg1"/>
                </a:solidFill>
                <a:latin typeface="Gill Sans MT" pitchFamily="34" charset="0"/>
              </a:rPr>
              <a:t>nd</a:t>
            </a:r>
            <a:r>
              <a:rPr lang="en-GB" sz="2800" dirty="0" smtClean="0">
                <a:solidFill>
                  <a:schemeClr val="bg1"/>
                </a:solidFill>
                <a:latin typeface="Gill Sans MT" pitchFamily="34" charset="0"/>
              </a:rPr>
              <a:t> Committee determined HLD modalities. </a:t>
            </a:r>
          </a:p>
          <a:p>
            <a:pPr>
              <a:spcAft>
                <a:spcPts val="600"/>
              </a:spcAft>
            </a:pPr>
            <a:r>
              <a:rPr lang="en-GB" sz="2800" dirty="0" smtClean="0">
                <a:solidFill>
                  <a:schemeClr val="bg1"/>
                </a:solidFill>
                <a:latin typeface="Gill Sans MT" pitchFamily="34" charset="0"/>
              </a:rPr>
              <a:t>HLD 2013 Theme: </a:t>
            </a:r>
          </a:p>
          <a:p>
            <a:pPr marL="0" indent="0" algn="ctr">
              <a:buNone/>
            </a:pPr>
            <a:r>
              <a:rPr lang="en-GB" sz="2600" i="1" dirty="0" smtClean="0">
                <a:solidFill>
                  <a:srgbClr val="FFFF00"/>
                </a:solidFill>
                <a:latin typeface="Gill Sans MT" pitchFamily="34" charset="0"/>
              </a:rPr>
              <a:t>“…Identifying concrete measures to strengthen coherence and cooperation to enhance benefits of international migration for migrants and countries alike and its links to development…”    </a:t>
            </a:r>
            <a:endParaRPr lang="en-GB" sz="2600" i="1" dirty="0">
              <a:solidFill>
                <a:srgbClr val="FFFF00"/>
              </a:solidFill>
              <a:latin typeface="Gill Sans MT" pitchFamily="34" charset="0"/>
            </a:endParaRPr>
          </a:p>
        </p:txBody>
      </p:sp>
    </p:spTree>
    <p:extLst>
      <p:ext uri="{BB962C8B-B14F-4D97-AF65-F5344CB8AC3E}">
        <p14:creationId xmlns:p14="http://schemas.microsoft.com/office/powerpoint/2010/main" val="256888258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854968"/>
          </a:xfrm>
        </p:spPr>
        <p:txBody>
          <a:bodyPr/>
          <a:lstStyle/>
          <a:p>
            <a:r>
              <a:rPr lang="en-GB" sz="3800" dirty="0" smtClean="0">
                <a:solidFill>
                  <a:schemeClr val="bg1"/>
                </a:solidFill>
                <a:latin typeface="Gill Sans MT" pitchFamily="34" charset="0"/>
              </a:rPr>
              <a:t>HLD 2013 </a:t>
            </a:r>
            <a:endParaRPr lang="en-GB" sz="3800" dirty="0">
              <a:solidFill>
                <a:schemeClr val="bg1"/>
              </a:solidFill>
              <a:latin typeface="Gill Sans MT" pitchFamily="34" charset="0"/>
            </a:endParaRPr>
          </a:p>
        </p:txBody>
      </p:sp>
      <p:sp>
        <p:nvSpPr>
          <p:cNvPr id="3" name="Content Placeholder 2"/>
          <p:cNvSpPr>
            <a:spLocks noGrp="1"/>
          </p:cNvSpPr>
          <p:nvPr>
            <p:ph idx="1"/>
          </p:nvPr>
        </p:nvSpPr>
        <p:spPr>
          <a:xfrm>
            <a:off x="457200" y="1412776"/>
            <a:ext cx="8229600" cy="4713387"/>
          </a:xfrm>
        </p:spPr>
        <p:txBody>
          <a:bodyPr/>
          <a:lstStyle/>
          <a:p>
            <a:pPr marL="0" indent="0">
              <a:buNone/>
            </a:pPr>
            <a:r>
              <a:rPr lang="en-GB" sz="2600" dirty="0" smtClean="0">
                <a:solidFill>
                  <a:schemeClr val="bg1"/>
                </a:solidFill>
                <a:latin typeface="Gill Sans MT" pitchFamily="34" charset="0"/>
              </a:rPr>
              <a:t>Four plenary meetings and four interactive roundtables: </a:t>
            </a:r>
            <a:endParaRPr lang="en-GB" sz="2600" dirty="0">
              <a:solidFill>
                <a:schemeClr val="bg1"/>
              </a:solidFill>
              <a:latin typeface="Gill Sans MT" pitchFamily="34" charset="0"/>
            </a:endParaRPr>
          </a:p>
        </p:txBody>
      </p:sp>
      <p:sp>
        <p:nvSpPr>
          <p:cNvPr id="4" name="Oval 3"/>
          <p:cNvSpPr/>
          <p:nvPr/>
        </p:nvSpPr>
        <p:spPr>
          <a:xfrm>
            <a:off x="251520" y="4068534"/>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95536" y="4287287"/>
            <a:ext cx="1872208" cy="1754326"/>
          </a:xfrm>
          <a:prstGeom prst="rect">
            <a:avLst/>
          </a:prstGeom>
          <a:noFill/>
        </p:spPr>
        <p:txBody>
          <a:bodyPr wrap="square" rtlCol="0">
            <a:spAutoFit/>
          </a:bodyPr>
          <a:lstStyle/>
          <a:p>
            <a:pPr algn="ctr"/>
            <a:r>
              <a:rPr lang="en-GB" b="1" dirty="0" smtClean="0">
                <a:solidFill>
                  <a:schemeClr val="accent2"/>
                </a:solidFill>
                <a:latin typeface="Gill Sans MT" pitchFamily="34" charset="0"/>
              </a:rPr>
              <a:t>Effects of international migration on development / post 2015 priorities</a:t>
            </a:r>
            <a:r>
              <a:rPr lang="en-GB" sz="1700" b="1" dirty="0" smtClean="0">
                <a:solidFill>
                  <a:schemeClr val="accent2"/>
                </a:solidFill>
                <a:latin typeface="Gill Sans MT" pitchFamily="34" charset="0"/>
              </a:rPr>
              <a:t>  </a:t>
            </a:r>
            <a:endParaRPr lang="en-GB" sz="1700" b="1" dirty="0">
              <a:solidFill>
                <a:schemeClr val="accent2"/>
              </a:solidFill>
              <a:latin typeface="Gill Sans MT" pitchFamily="34" charset="0"/>
            </a:endParaRPr>
          </a:p>
        </p:txBody>
      </p:sp>
      <p:sp>
        <p:nvSpPr>
          <p:cNvPr id="6" name="Oval 5"/>
          <p:cNvSpPr/>
          <p:nvPr/>
        </p:nvSpPr>
        <p:spPr>
          <a:xfrm>
            <a:off x="2267744" y="2577971"/>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411760" y="2591033"/>
            <a:ext cx="1821904" cy="2062103"/>
          </a:xfrm>
          <a:prstGeom prst="rect">
            <a:avLst/>
          </a:prstGeom>
          <a:noFill/>
        </p:spPr>
        <p:txBody>
          <a:bodyPr wrap="square" rtlCol="0">
            <a:spAutoFit/>
          </a:bodyPr>
          <a:lstStyle/>
          <a:p>
            <a:pPr algn="ctr"/>
            <a:endParaRPr lang="en-GB" sz="1600" b="1" dirty="0" smtClean="0">
              <a:solidFill>
                <a:schemeClr val="accent2"/>
              </a:solidFill>
              <a:latin typeface="Gill Sans"/>
            </a:endParaRPr>
          </a:p>
          <a:p>
            <a:pPr algn="ctr"/>
            <a:r>
              <a:rPr lang="en-GB" sz="1600" b="1" dirty="0">
                <a:solidFill>
                  <a:schemeClr val="accent2"/>
                </a:solidFill>
                <a:latin typeface="Gill Sans MT" pitchFamily="34" charset="0"/>
              </a:rPr>
              <a:t>H</a:t>
            </a:r>
            <a:r>
              <a:rPr lang="en-GB" sz="1600" b="1" dirty="0" smtClean="0">
                <a:solidFill>
                  <a:schemeClr val="accent2"/>
                </a:solidFill>
                <a:latin typeface="Gill Sans MT" pitchFamily="34" charset="0"/>
              </a:rPr>
              <a:t>uman rights of migrants, esp. women and children / combatting trafficking and smuggling </a:t>
            </a:r>
            <a:endParaRPr lang="en-GB" sz="1600" b="1" dirty="0">
              <a:solidFill>
                <a:schemeClr val="accent2"/>
              </a:solidFill>
              <a:latin typeface="Gill Sans MT" pitchFamily="34" charset="0"/>
            </a:endParaRPr>
          </a:p>
        </p:txBody>
      </p:sp>
      <p:sp>
        <p:nvSpPr>
          <p:cNvPr id="8" name="Oval 7"/>
          <p:cNvSpPr/>
          <p:nvPr/>
        </p:nvSpPr>
        <p:spPr>
          <a:xfrm>
            <a:off x="4801032" y="2492896"/>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945048" y="2788191"/>
            <a:ext cx="1872208" cy="1754326"/>
          </a:xfrm>
          <a:prstGeom prst="rect">
            <a:avLst/>
          </a:prstGeom>
          <a:noFill/>
        </p:spPr>
        <p:txBody>
          <a:bodyPr wrap="square" rtlCol="0">
            <a:spAutoFit/>
          </a:bodyPr>
          <a:lstStyle/>
          <a:p>
            <a:pPr algn="ctr"/>
            <a:r>
              <a:rPr lang="en-GB" b="1" dirty="0" smtClean="0">
                <a:solidFill>
                  <a:schemeClr val="accent2"/>
                </a:solidFill>
                <a:latin typeface="Gill Sans MT" pitchFamily="34" charset="0"/>
              </a:rPr>
              <a:t>Partnerships &amp; cooperation, integration of migration into development policies   </a:t>
            </a:r>
            <a:endParaRPr lang="en-GB" b="1" dirty="0">
              <a:solidFill>
                <a:schemeClr val="accent2"/>
              </a:solidFill>
              <a:latin typeface="Gill Sans MT" pitchFamily="34" charset="0"/>
            </a:endParaRPr>
          </a:p>
        </p:txBody>
      </p:sp>
      <p:sp>
        <p:nvSpPr>
          <p:cNvPr id="10" name="Oval 9"/>
          <p:cNvSpPr/>
          <p:nvPr/>
        </p:nvSpPr>
        <p:spPr>
          <a:xfrm>
            <a:off x="6732240" y="4068534"/>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6876256" y="4266962"/>
            <a:ext cx="1872208" cy="1754326"/>
          </a:xfrm>
          <a:prstGeom prst="rect">
            <a:avLst/>
          </a:prstGeom>
          <a:noFill/>
        </p:spPr>
        <p:txBody>
          <a:bodyPr wrap="square" rtlCol="0">
            <a:spAutoFit/>
          </a:bodyPr>
          <a:lstStyle/>
          <a:p>
            <a:pPr algn="ctr"/>
            <a:r>
              <a:rPr lang="en-GB" b="1" dirty="0" smtClean="0">
                <a:solidFill>
                  <a:schemeClr val="accent2"/>
                </a:solidFill>
                <a:latin typeface="Gill Sans MT" pitchFamily="34" charset="0"/>
              </a:rPr>
              <a:t>International and regional labour mobility and its impacts on development</a:t>
            </a:r>
            <a:endParaRPr lang="en-GB" b="1" dirty="0">
              <a:solidFill>
                <a:schemeClr val="accent2"/>
              </a:solidFill>
              <a:latin typeface="Gill Sans MT" pitchFamily="34" charset="0"/>
            </a:endParaRPr>
          </a:p>
        </p:txBody>
      </p:sp>
    </p:spTree>
    <p:extLst>
      <p:ext uri="{BB962C8B-B14F-4D97-AF65-F5344CB8AC3E}">
        <p14:creationId xmlns:p14="http://schemas.microsoft.com/office/powerpoint/2010/main" val="348447837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GB" sz="3600" dirty="0" smtClean="0">
                <a:solidFill>
                  <a:schemeClr val="bg1"/>
                </a:solidFill>
                <a:latin typeface="Gill Sans MT" pitchFamily="34" charset="0"/>
              </a:rPr>
              <a:t>Basis for IOM Engagement in HLD </a:t>
            </a:r>
            <a:endParaRPr lang="en-GB" sz="3600" dirty="0">
              <a:solidFill>
                <a:schemeClr val="bg1"/>
              </a:solidFill>
              <a:latin typeface="Gill Sans MT" pitchFamily="34" charset="0"/>
            </a:endParaRPr>
          </a:p>
        </p:txBody>
      </p:sp>
      <p:sp>
        <p:nvSpPr>
          <p:cNvPr id="3" name="Content Placeholder 2"/>
          <p:cNvSpPr>
            <a:spLocks noGrp="1"/>
          </p:cNvSpPr>
          <p:nvPr>
            <p:ph idx="1"/>
          </p:nvPr>
        </p:nvSpPr>
        <p:spPr>
          <a:xfrm>
            <a:off x="179512" y="1340768"/>
            <a:ext cx="8784976" cy="4968552"/>
          </a:xfrm>
        </p:spPr>
        <p:txBody>
          <a:bodyPr/>
          <a:lstStyle/>
          <a:p>
            <a:pPr>
              <a:spcAft>
                <a:spcPts val="600"/>
              </a:spcAft>
            </a:pPr>
            <a:endParaRPr lang="en-GB" sz="2800" dirty="0" smtClean="0">
              <a:solidFill>
                <a:schemeClr val="bg1"/>
              </a:solidFill>
            </a:endParaRPr>
          </a:p>
          <a:p>
            <a:pPr>
              <a:spcAft>
                <a:spcPts val="600"/>
              </a:spcAft>
            </a:pPr>
            <a:r>
              <a:rPr lang="en-GB" sz="2700" dirty="0" smtClean="0">
                <a:solidFill>
                  <a:schemeClr val="bg1"/>
                </a:solidFill>
                <a:latin typeface="Gill Sans MT" pitchFamily="34" charset="0"/>
              </a:rPr>
              <a:t>IOM Constitution </a:t>
            </a:r>
          </a:p>
          <a:p>
            <a:pPr>
              <a:spcAft>
                <a:spcPts val="600"/>
              </a:spcAft>
            </a:pPr>
            <a:r>
              <a:rPr lang="en-GB" sz="2700" dirty="0" smtClean="0">
                <a:solidFill>
                  <a:schemeClr val="bg1"/>
                </a:solidFill>
                <a:latin typeface="Gill Sans MT" pitchFamily="34" charset="0"/>
              </a:rPr>
              <a:t>UNGA </a:t>
            </a:r>
            <a:r>
              <a:rPr lang="en-GB" sz="2700" dirty="0">
                <a:solidFill>
                  <a:schemeClr val="bg1"/>
                </a:solidFill>
                <a:latin typeface="Gill Sans MT" pitchFamily="34" charset="0"/>
              </a:rPr>
              <a:t>Resolution </a:t>
            </a:r>
            <a:r>
              <a:rPr lang="en-GB" sz="2700" dirty="0" smtClean="0">
                <a:solidFill>
                  <a:schemeClr val="bg1"/>
                </a:solidFill>
                <a:latin typeface="Gill Sans MT" pitchFamily="34" charset="0"/>
              </a:rPr>
              <a:t>2010</a:t>
            </a:r>
          </a:p>
          <a:p>
            <a:pPr>
              <a:spcAft>
                <a:spcPts val="600"/>
              </a:spcAft>
            </a:pPr>
            <a:r>
              <a:rPr lang="en-GB" sz="2700" dirty="0" smtClean="0">
                <a:solidFill>
                  <a:schemeClr val="bg1"/>
                </a:solidFill>
                <a:latin typeface="Gill Sans MT" pitchFamily="34" charset="0"/>
              </a:rPr>
              <a:t>IOM </a:t>
            </a:r>
            <a:r>
              <a:rPr lang="en-GB" sz="2700" dirty="0">
                <a:solidFill>
                  <a:schemeClr val="bg1"/>
                </a:solidFill>
                <a:latin typeface="Gill Sans MT" pitchFamily="34" charset="0"/>
              </a:rPr>
              <a:t>Council Resolution 2012 </a:t>
            </a:r>
          </a:p>
          <a:p>
            <a:pPr>
              <a:spcAft>
                <a:spcPts val="600"/>
              </a:spcAft>
            </a:pPr>
            <a:r>
              <a:rPr lang="en-GB" sz="2700" dirty="0" smtClean="0">
                <a:solidFill>
                  <a:schemeClr val="bg1"/>
                </a:solidFill>
                <a:latin typeface="Gill Sans MT" pitchFamily="34" charset="0"/>
              </a:rPr>
              <a:t>UNGA “Modalities </a:t>
            </a:r>
            <a:br>
              <a:rPr lang="en-GB" sz="2700" dirty="0" smtClean="0">
                <a:solidFill>
                  <a:schemeClr val="bg1"/>
                </a:solidFill>
                <a:latin typeface="Gill Sans MT" pitchFamily="34" charset="0"/>
              </a:rPr>
            </a:br>
            <a:r>
              <a:rPr lang="en-GB" sz="2700" dirty="0" smtClean="0">
                <a:solidFill>
                  <a:schemeClr val="bg1"/>
                </a:solidFill>
                <a:latin typeface="Gill Sans MT" pitchFamily="34" charset="0"/>
              </a:rPr>
              <a:t>Resolution” 2012</a:t>
            </a:r>
          </a:p>
          <a:p>
            <a:pPr>
              <a:spcAft>
                <a:spcPts val="600"/>
              </a:spcAft>
            </a:pPr>
            <a:r>
              <a:rPr lang="en-GB" sz="2700" dirty="0" smtClean="0">
                <a:solidFill>
                  <a:schemeClr val="bg1"/>
                </a:solidFill>
                <a:latin typeface="Gill Sans MT" pitchFamily="34" charset="0"/>
              </a:rPr>
              <a:t>CEB-mandated paper for</a:t>
            </a:r>
            <a:br>
              <a:rPr lang="en-GB" sz="2700" dirty="0" smtClean="0">
                <a:solidFill>
                  <a:schemeClr val="bg1"/>
                </a:solidFill>
                <a:latin typeface="Gill Sans MT" pitchFamily="34" charset="0"/>
              </a:rPr>
            </a:br>
            <a:r>
              <a:rPr lang="en-GB" sz="2700" dirty="0" smtClean="0">
                <a:solidFill>
                  <a:schemeClr val="bg1"/>
                </a:solidFill>
                <a:latin typeface="Gill Sans MT" pitchFamily="34" charset="0"/>
              </a:rPr>
              <a:t>UN High-Level Committee </a:t>
            </a:r>
            <a:br>
              <a:rPr lang="en-GB" sz="2700" dirty="0" smtClean="0">
                <a:solidFill>
                  <a:schemeClr val="bg1"/>
                </a:solidFill>
                <a:latin typeface="Gill Sans MT" pitchFamily="34" charset="0"/>
              </a:rPr>
            </a:br>
            <a:r>
              <a:rPr lang="en-GB" sz="2700" dirty="0" smtClean="0">
                <a:solidFill>
                  <a:schemeClr val="bg1"/>
                </a:solidFill>
                <a:latin typeface="Gill Sans MT" pitchFamily="34" charset="0"/>
              </a:rPr>
              <a:t>on Programmes (UNFPA and IOM with GMG) </a:t>
            </a:r>
            <a:r>
              <a:rPr lang="en-GB" sz="1400" dirty="0" smtClean="0">
                <a:solidFill>
                  <a:schemeClr val="bg1"/>
                </a:solidFill>
                <a:latin typeface="Gill Sans MT" pitchFamily="34" charset="0"/>
              </a:rPr>
              <a:t>(see next slide)</a:t>
            </a:r>
          </a:p>
          <a:p>
            <a:pPr marL="0" indent="0">
              <a:buNone/>
            </a:pPr>
            <a:endParaRPr lang="en-GB" dirty="0"/>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2564904"/>
            <a:ext cx="3676085" cy="2448272"/>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195281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dirty="0" smtClean="0">
                <a:solidFill>
                  <a:srgbClr val="FF9900"/>
                </a:solidFill>
                <a:latin typeface="Gill Sans MT" pitchFamily="34" charset="0"/>
                <a:ea typeface="ＭＳ Ｐゴシック" pitchFamily="34" charset="-128"/>
              </a:rPr>
              <a:t>HLD </a:t>
            </a:r>
            <a:r>
              <a:rPr lang="en-US" sz="3800" dirty="0" smtClean="0">
                <a:solidFill>
                  <a:srgbClr val="FF9900"/>
                </a:solidFill>
                <a:latin typeface="Gill Sans MT" pitchFamily="34" charset="0"/>
                <a:ea typeface="ＭＳ Ｐゴシック" pitchFamily="34" charset="-128"/>
              </a:rPr>
              <a:t>2013</a:t>
            </a:r>
          </a:p>
        </p:txBody>
      </p:sp>
      <p:sp>
        <p:nvSpPr>
          <p:cNvPr id="63491" name="Rectangle 3"/>
          <p:cNvSpPr>
            <a:spLocks noGrp="1" noChangeArrowheads="1"/>
          </p:cNvSpPr>
          <p:nvPr>
            <p:ph type="body" idx="1"/>
          </p:nvPr>
        </p:nvSpPr>
        <p:spPr>
          <a:xfrm>
            <a:off x="107950" y="1412701"/>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s-CR" dirty="0" smtClean="0">
                <a:solidFill>
                  <a:srgbClr val="FFFFFF"/>
                </a:solidFill>
                <a:latin typeface="Gill Sans MT" pitchFamily="34" charset="0"/>
                <a:ea typeface="ＭＳ Ｐゴシック" pitchFamily="34" charset="-128"/>
              </a:rPr>
              <a:t>HLD </a:t>
            </a:r>
            <a:r>
              <a:rPr lang="es-CR" dirty="0">
                <a:solidFill>
                  <a:srgbClr val="FFFFFF"/>
                </a:solidFill>
                <a:latin typeface="Gill Sans MT" pitchFamily="34" charset="0"/>
                <a:ea typeface="ＭＳ Ｐゴシック" pitchFamily="34" charset="-128"/>
              </a:rPr>
              <a:t>2013 </a:t>
            </a:r>
            <a:r>
              <a:rPr lang="es-CR" dirty="0" err="1" smtClean="0">
                <a:solidFill>
                  <a:srgbClr val="FFFFFF"/>
                </a:solidFill>
                <a:latin typeface="Gill Sans MT" pitchFamily="34" charset="0"/>
                <a:ea typeface="ＭＳ Ｐゴシック" pitchFamily="34" charset="-128"/>
              </a:rPr>
              <a:t>some</a:t>
            </a:r>
            <a:r>
              <a:rPr lang="es-CR" dirty="0" smtClean="0">
                <a:solidFill>
                  <a:srgbClr val="FFFFFF"/>
                </a:solidFill>
                <a:latin typeface="Gill Sans MT" pitchFamily="34" charset="0"/>
                <a:ea typeface="ＭＳ Ｐゴシック" pitchFamily="34" charset="-128"/>
              </a:rPr>
              <a:t> of the </a:t>
            </a:r>
            <a:r>
              <a:rPr lang="es-CR" dirty="0" err="1" smtClean="0">
                <a:solidFill>
                  <a:srgbClr val="FFFFFF"/>
                </a:solidFill>
                <a:latin typeface="Gill Sans MT" pitchFamily="34" charset="0"/>
                <a:ea typeface="ＭＳ Ｐゴシック" pitchFamily="34" charset="-128"/>
              </a:rPr>
              <a:t>subjects</a:t>
            </a:r>
            <a:r>
              <a:rPr lang="es-CR" dirty="0" smtClean="0">
                <a:solidFill>
                  <a:srgbClr val="FFFFFF"/>
                </a:solidFill>
                <a:latin typeface="Gill Sans MT" pitchFamily="34" charset="0"/>
                <a:ea typeface="ＭＳ Ｐゴシック" pitchFamily="34" charset="-128"/>
              </a:rPr>
              <a:t> </a:t>
            </a:r>
            <a:r>
              <a:rPr lang="es-CR" dirty="0" err="1" smtClean="0">
                <a:solidFill>
                  <a:srgbClr val="FFFFFF"/>
                </a:solidFill>
                <a:latin typeface="Gill Sans MT" pitchFamily="34" charset="0"/>
                <a:ea typeface="ＭＳ Ｐゴシック" pitchFamily="34" charset="-128"/>
              </a:rPr>
              <a:t>to</a:t>
            </a:r>
            <a:r>
              <a:rPr lang="es-CR" dirty="0" smtClean="0">
                <a:solidFill>
                  <a:srgbClr val="FFFFFF"/>
                </a:solidFill>
                <a:latin typeface="Gill Sans MT" pitchFamily="34" charset="0"/>
                <a:ea typeface="ＭＳ Ｐゴシック" pitchFamily="34" charset="-128"/>
              </a:rPr>
              <a:t> be </a:t>
            </a:r>
            <a:r>
              <a:rPr lang="es-CR" dirty="0" err="1" smtClean="0">
                <a:solidFill>
                  <a:srgbClr val="FFFFFF"/>
                </a:solidFill>
                <a:latin typeface="Gill Sans MT" pitchFamily="34" charset="0"/>
                <a:ea typeface="ＭＳ Ｐゴシック" pitchFamily="34" charset="-128"/>
              </a:rPr>
              <a:t>discussed</a:t>
            </a:r>
            <a:r>
              <a:rPr lang="es-CR" dirty="0" smtClean="0">
                <a:solidFill>
                  <a:srgbClr val="FFFFFF"/>
                </a:solidFill>
                <a:latin typeface="Gill Sans MT" pitchFamily="34" charset="0"/>
                <a:ea typeface="ＭＳ Ｐゴシック" pitchFamily="34" charset="-128"/>
              </a:rPr>
              <a:t>:</a:t>
            </a:r>
          </a:p>
          <a:p>
            <a:pPr marL="334963" indent="46038" eaLnBrk="1" hangingPunct="1">
              <a:lnSpc>
                <a:spcPct val="80000"/>
              </a:lnSpc>
              <a:buNone/>
            </a:pPr>
            <a:endParaRPr lang="en-US" sz="1600" dirty="0" smtClean="0">
              <a:solidFill>
                <a:srgbClr val="FFFFFF"/>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n-US" sz="2600" dirty="0">
                <a:solidFill>
                  <a:srgbClr val="FFFFFF"/>
                </a:solidFill>
                <a:latin typeface="Gill Sans MT" pitchFamily="34" charset="0"/>
                <a:ea typeface="ＭＳ Ｐゴシック" pitchFamily="34" charset="-128"/>
              </a:rPr>
              <a:t>Modalities of mainstreaming migration into development planning.</a:t>
            </a:r>
          </a:p>
          <a:p>
            <a:pPr marL="685800" indent="-285750" eaLnBrk="1" hangingPunct="1">
              <a:lnSpc>
                <a:spcPct val="80000"/>
              </a:lnSpc>
              <a:spcAft>
                <a:spcPts val="1200"/>
              </a:spcAft>
              <a:tabLst>
                <a:tab pos="715963" algn="l"/>
              </a:tabLst>
            </a:pPr>
            <a:r>
              <a:rPr lang="en-US" sz="2600" dirty="0">
                <a:solidFill>
                  <a:srgbClr val="FFFFFF"/>
                </a:solidFill>
                <a:latin typeface="Gill Sans MT" pitchFamily="34" charset="0"/>
                <a:ea typeface="ＭＳ Ｐゴシック" pitchFamily="34" charset="-128"/>
              </a:rPr>
              <a:t>Recognition of rights, especially of vulnerable migrants.</a:t>
            </a:r>
          </a:p>
          <a:p>
            <a:pPr marL="685800" indent="-285750" eaLnBrk="1" hangingPunct="1">
              <a:lnSpc>
                <a:spcPct val="80000"/>
              </a:lnSpc>
              <a:spcAft>
                <a:spcPts val="1200"/>
              </a:spcAft>
              <a:tabLst>
                <a:tab pos="715963" algn="l"/>
              </a:tabLst>
            </a:pPr>
            <a:r>
              <a:rPr lang="en-US" sz="2600" dirty="0">
                <a:solidFill>
                  <a:srgbClr val="FFFFFF"/>
                </a:solidFill>
                <a:latin typeface="Gill Sans MT" pitchFamily="34" charset="0"/>
                <a:ea typeface="ＭＳ Ｐゴシック" pitchFamily="34" charset="-128"/>
              </a:rPr>
              <a:t>Recognition of rights of migrant workers.</a:t>
            </a:r>
          </a:p>
          <a:p>
            <a:pPr marL="685800" indent="-285750" eaLnBrk="1" hangingPunct="1">
              <a:lnSpc>
                <a:spcPct val="80000"/>
              </a:lnSpc>
              <a:spcAft>
                <a:spcPts val="1200"/>
              </a:spcAft>
              <a:tabLst>
                <a:tab pos="715963" algn="l"/>
              </a:tabLst>
            </a:pPr>
            <a:r>
              <a:rPr lang="en-US" sz="2600" dirty="0">
                <a:solidFill>
                  <a:srgbClr val="FFFFFF"/>
                </a:solidFill>
                <a:latin typeface="Gill Sans MT" pitchFamily="34" charset="0"/>
                <a:ea typeface="ＭＳ Ｐゴシック" pitchFamily="34" charset="-128"/>
              </a:rPr>
              <a:t>Positions </a:t>
            </a:r>
            <a:r>
              <a:rPr lang="en-US" sz="2600" dirty="0" smtClean="0">
                <a:solidFill>
                  <a:srgbClr val="FFFFFF"/>
                </a:solidFill>
                <a:latin typeface="Gill Sans MT" pitchFamily="34" charset="0"/>
                <a:ea typeface="ＭＳ Ｐゴシック" pitchFamily="34" charset="-128"/>
              </a:rPr>
              <a:t>regarding: </a:t>
            </a:r>
            <a:r>
              <a:rPr lang="en-US" sz="2600" dirty="0">
                <a:solidFill>
                  <a:srgbClr val="FFFFFF"/>
                </a:solidFill>
                <a:latin typeface="Gill Sans MT" pitchFamily="34" charset="0"/>
                <a:ea typeface="ＭＳ Ｐゴシック" pitchFamily="34" charset="-128"/>
              </a:rPr>
              <a:t>migration of skilled migrants and remittances.</a:t>
            </a:r>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lnSpc>
                <a:spcPct val="90000"/>
              </a:lnSpc>
            </a:pPr>
            <a:endParaRPr lang="en-US" sz="2800" dirty="0" smtClean="0">
              <a:solidFill>
                <a:schemeClr val="bg2"/>
              </a:solidFill>
              <a:ea typeface="ＭＳ Ｐゴシック" pitchFamily="34" charset="-128"/>
            </a:endParaRPr>
          </a:p>
        </p:txBody>
      </p:sp>
    </p:spTree>
    <p:extLst>
      <p:ext uri="{BB962C8B-B14F-4D97-AF65-F5344CB8AC3E}">
        <p14:creationId xmlns:p14="http://schemas.microsoft.com/office/powerpoint/2010/main" val="222382475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22436</TotalTime>
  <Words>2707</Words>
  <Application>Microsoft Office PowerPoint</Application>
  <PresentationFormat>On-screen Show (4:3)</PresentationFormat>
  <Paragraphs>213</Paragraphs>
  <Slides>13</Slides>
  <Notes>12</Notes>
  <HiddenSlides>0</HiddenSlides>
  <MMClips>0</MMClips>
  <ScaleCrop>false</ScaleCrop>
  <HeadingPairs>
    <vt:vector size="4" baseType="variant">
      <vt:variant>
        <vt:lpstr>Theme</vt:lpstr>
      </vt:variant>
      <vt:variant>
        <vt:i4>8</vt:i4>
      </vt:variant>
      <vt:variant>
        <vt:lpstr>Slide Titles</vt:lpstr>
      </vt:variant>
      <vt:variant>
        <vt:i4>13</vt:i4>
      </vt:variant>
    </vt:vector>
  </HeadingPairs>
  <TitlesOfParts>
    <vt:vector size="21" baseType="lpstr">
      <vt:lpstr>1_Default Design</vt:lpstr>
      <vt:lpstr>3_Default Design</vt:lpstr>
      <vt:lpstr>4_Default Design</vt:lpstr>
      <vt:lpstr>5_Default Design</vt:lpstr>
      <vt:lpstr>6_Default Design</vt:lpstr>
      <vt:lpstr>7_Default Design</vt:lpstr>
      <vt:lpstr>8_Default Design</vt:lpstr>
      <vt:lpstr>9_Default Design</vt:lpstr>
      <vt:lpstr>San Jose, 25 June 2013  Preparatory works towards the 2013 United Nations  General Assembly High-Level Dialogue  on International Migration  and Development </vt:lpstr>
      <vt:lpstr>2013 Why it is so important? </vt:lpstr>
      <vt:lpstr>The HLD in Brief: An Opportunity</vt:lpstr>
      <vt:lpstr>Backdrop to HLD </vt:lpstr>
      <vt:lpstr>First HLD (2006)</vt:lpstr>
      <vt:lpstr>HLD 2013 </vt:lpstr>
      <vt:lpstr>HLD 2013 </vt:lpstr>
      <vt:lpstr>Basis for IOM Engagement in HLD </vt:lpstr>
      <vt:lpstr>HLD 2013</vt:lpstr>
      <vt:lpstr>HLD 2013</vt:lpstr>
      <vt:lpstr>Inputs for the HLD 2013</vt:lpstr>
      <vt:lpstr>IOM Policy Recommendations to HLD </vt:lpstr>
      <vt:lpstr>PowerPoint Presentation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NOVRUZOVA</dc:creator>
  <cp:lastModifiedBy>GUTIERREZ Salvador</cp:lastModifiedBy>
  <cp:revision>1235</cp:revision>
  <cp:lastPrinted>2013-04-17T14:25:06Z</cp:lastPrinted>
  <dcterms:created xsi:type="dcterms:W3CDTF">2004-09-01T14:41:56Z</dcterms:created>
  <dcterms:modified xsi:type="dcterms:W3CDTF">2013-06-25T00:55:56Z</dcterms:modified>
</cp:coreProperties>
</file>