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0" r:id="rId3"/>
    <p:sldId id="290" r:id="rId4"/>
    <p:sldId id="258" r:id="rId5"/>
    <p:sldId id="292" r:id="rId6"/>
    <p:sldId id="291" r:id="rId7"/>
    <p:sldId id="274" r:id="rId8"/>
    <p:sldId id="273" r:id="rId9"/>
    <p:sldId id="275" r:id="rId10"/>
    <p:sldId id="259" r:id="rId11"/>
    <p:sldId id="276" r:id="rId12"/>
    <p:sldId id="260" r:id="rId13"/>
    <p:sldId id="261" r:id="rId14"/>
    <p:sldId id="288" r:id="rId15"/>
    <p:sldId id="289" r:id="rId16"/>
    <p:sldId id="285" r:id="rId17"/>
    <p:sldId id="287" r:id="rId18"/>
    <p:sldId id="286" r:id="rId19"/>
    <p:sldId id="297" r:id="rId20"/>
    <p:sldId id="293" r:id="rId21"/>
    <p:sldId id="294" r:id="rId22"/>
    <p:sldId id="298" r:id="rId23"/>
    <p:sldId id="283" r:id="rId24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1396" autoAdjust="0"/>
  </p:normalViewPr>
  <p:slideViewPr>
    <p:cSldViewPr>
      <p:cViewPr>
        <p:scale>
          <a:sx n="70" d="100"/>
          <a:sy n="70" d="100"/>
        </p:scale>
        <p:origin x="-138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74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07468A-2454-4FA3-8CDC-ED096F085876}" type="datetimeFigureOut">
              <a:rPr lang="es-CR" smtClean="0"/>
              <a:pPr/>
              <a:t>29/08/2014</a:t>
            </a:fld>
            <a:endParaRPr lang="es-C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6E2C8-B339-4BE7-83E5-C9612FA05949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61690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D3C09C7B-A858-0C4A-AC63-BE1BAA1B2CB8}" type="slidenum">
              <a:rPr lang="en-GB" sz="1200" smtClean="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E2C8-B339-4BE7-83E5-C9612FA05949}" type="slidenum">
              <a:rPr lang="es-CR" smtClean="0"/>
              <a:pPr/>
              <a:t>4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19402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E2C8-B339-4BE7-83E5-C9612FA05949}" type="slidenum">
              <a:rPr lang="es-CR" smtClean="0"/>
              <a:pPr/>
              <a:t>5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19402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s-ES_tradn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E2C8-B339-4BE7-83E5-C9612FA05949}" type="slidenum">
              <a:rPr lang="es-CR" smtClean="0"/>
              <a:pPr/>
              <a:t>10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99564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ED5C-EA5B-48B7-8464-D536AE07224A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1158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ED5C-EA5B-48B7-8464-D536AE07224A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930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E2C8-B339-4BE7-83E5-C9612FA05949}" type="slidenum">
              <a:rPr lang="es-CR" smtClean="0"/>
              <a:pPr/>
              <a:t>21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40805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E2C8-B339-4BE7-83E5-C9612FA05949}" type="slidenum">
              <a:rPr lang="es-CR" smtClean="0"/>
              <a:pPr/>
              <a:t>22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40805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2DDC98-AB95-4EE4-9021-64252FDFB3CF}" type="datetimeFigureOut">
              <a:rPr lang="es-CR" smtClean="0"/>
              <a:pPr/>
              <a:t>29/08/2014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AEEFC-CB43-4D4F-B145-652913144653}" type="slidenum">
              <a:rPr lang="es-CR" smtClean="0"/>
              <a:pPr/>
              <a:t>‹#›</a:t>
            </a:fld>
            <a:endParaRPr lang="es-CR"/>
          </a:p>
        </p:txBody>
      </p:sp>
      <p:sp>
        <p:nvSpPr>
          <p:cNvPr id="7" name="Rectangle 6"/>
          <p:cNvSpPr/>
          <p:nvPr userDrawn="1"/>
        </p:nvSpPr>
        <p:spPr>
          <a:xfrm>
            <a:off x="0" y="2276872"/>
            <a:ext cx="9144000" cy="3096344"/>
          </a:xfrm>
          <a:prstGeom prst="rect">
            <a:avLst/>
          </a:prstGeom>
          <a:gradFill>
            <a:gsLst>
              <a:gs pos="0">
                <a:schemeClr val="accent5">
                  <a:lumMod val="51000"/>
                  <a:alpha val="6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>
              <a:ln>
                <a:noFill/>
              </a:ln>
            </a:endParaRPr>
          </a:p>
        </p:txBody>
      </p:sp>
      <p:pic>
        <p:nvPicPr>
          <p:cNvPr id="8" name="Picture 4" descr="http://www.oimperu.org/oim_site/documentos/pasaporte/LINKS/OIM%20LOGO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9872" y="548680"/>
            <a:ext cx="2304256" cy="649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483768" y="2924944"/>
            <a:ext cx="3697115" cy="19976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0" y="5373216"/>
            <a:ext cx="914400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b="1" dirty="0" smtClean="0"/>
              <a:t>PRIMERA REUNIÓN REGIONAL GRUPO</a:t>
            </a:r>
            <a:r>
              <a:rPr lang="es-CR" b="1" baseline="0" dirty="0" smtClean="0"/>
              <a:t> AD-HOC EN MATERIA DE NIÑEZ Y ADOLESCENCIA MIGRANTE</a:t>
            </a:r>
            <a:r>
              <a:rPr lang="es-CR" b="1" dirty="0" smtClean="0"/>
              <a:t> , GUATEMALA,2014.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1628800"/>
            <a:ext cx="9144000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endParaRPr lang="es-CR" b="1" dirty="0" smtClean="0"/>
          </a:p>
          <a:p>
            <a:pPr algn="ctr"/>
            <a:endParaRPr lang="es-CR" b="1" dirty="0" smtClean="0"/>
          </a:p>
          <a:p>
            <a:pPr algn="ctr"/>
            <a:endParaRPr lang="es-CR" b="1" dirty="0" smtClean="0"/>
          </a:p>
        </p:txBody>
      </p:sp>
    </p:spTree>
    <p:extLst>
      <p:ext uri="{BB962C8B-B14F-4D97-AF65-F5344CB8AC3E}">
        <p14:creationId xmlns:p14="http://schemas.microsoft.com/office/powerpoint/2010/main" val="3169030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557808"/>
            <a:ext cx="8229600" cy="11430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007" y="1706865"/>
            <a:ext cx="8229600" cy="4525963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ü"/>
              <a:defRPr>
                <a:solidFill>
                  <a:schemeClr val="tx2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CR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69258"/>
            <a:ext cx="1440160" cy="76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1835696" y="332656"/>
            <a:ext cx="7272808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835696" y="486250"/>
            <a:ext cx="7272808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747" y="5772568"/>
            <a:ext cx="812676" cy="87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884423" y="6338381"/>
            <a:ext cx="8263519" cy="47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 userDrawn="1"/>
        </p:nvSpPr>
        <p:spPr>
          <a:xfrm>
            <a:off x="1032641" y="6404120"/>
            <a:ext cx="78123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100" dirty="0" smtClean="0">
                <a:solidFill>
                  <a:schemeClr val="tx2"/>
                </a:solidFill>
              </a:rPr>
              <a:t>Primera</a:t>
            </a:r>
            <a:r>
              <a:rPr lang="es-CR" sz="1100" baseline="0" dirty="0" smtClean="0">
                <a:solidFill>
                  <a:schemeClr val="tx2"/>
                </a:solidFill>
              </a:rPr>
              <a:t> Reunión del Grupo Ad-Hoc en materia de Niñez y Adolescencia Migrante </a:t>
            </a:r>
            <a:endParaRPr lang="es-CR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75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2DDC98-AB95-4EE4-9021-64252FDFB3CF}" type="datetimeFigureOut">
              <a:rPr lang="es-CR" smtClean="0"/>
              <a:pPr/>
              <a:t>29/08/2014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AEEFC-CB43-4D4F-B145-652913144653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7206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2DDC98-AB95-4EE4-9021-64252FDFB3CF}" type="datetimeFigureOut">
              <a:rPr lang="es-CR" smtClean="0"/>
              <a:pPr/>
              <a:t>29/08/2014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AEEFC-CB43-4D4F-B145-652913144653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80720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2DDC98-AB95-4EE4-9021-64252FDFB3CF}" type="datetimeFigureOut">
              <a:rPr lang="es-CR" smtClean="0"/>
              <a:pPr/>
              <a:t>29/08/2014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AEEFC-CB43-4D4F-B145-652913144653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98685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2DDC98-AB95-4EE4-9021-64252FDFB3CF}" type="datetimeFigureOut">
              <a:rPr lang="es-CR" smtClean="0"/>
              <a:pPr/>
              <a:t>29/08/2014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AEEFC-CB43-4D4F-B145-652913144653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91565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F31C35-E82B-403A-812B-25AA867D9FA9}" type="datetimeFigureOut">
              <a:rPr lang="es-CR" smtClean="0"/>
              <a:pPr/>
              <a:t>29/08/2014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B020-C774-41D6-BC0C-53C21B09937C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0439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s-C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AEEFC-CB43-4D4F-B145-652913144653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82469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58" r:id="rId5"/>
    <p:sldLayoutId id="2147483659" r:id="rId6"/>
    <p:sldLayoutId id="2147483672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starica.iom.int/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hyperlink" Target="http://costarica.iom.int/es/inici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755576" y="1484784"/>
            <a:ext cx="7560840" cy="109232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s-CR" sz="2800" b="1" dirty="0" smtClean="0"/>
          </a:p>
          <a:p>
            <a:pPr marL="0" indent="0" algn="ctr">
              <a:buNone/>
            </a:pPr>
            <a:r>
              <a:rPr lang="es-CR" sz="2800" b="1" dirty="0" smtClean="0"/>
              <a:t>Situacion Actual de Niñez y Adolescencia Migrante en la Región</a:t>
            </a:r>
            <a:endParaRPr lang="es-CR" sz="2800" b="1" dirty="0"/>
          </a:p>
        </p:txBody>
      </p:sp>
    </p:spTree>
    <p:extLst>
      <p:ext uri="{BB962C8B-B14F-4D97-AF65-F5344CB8AC3E}">
        <p14:creationId xmlns:p14="http://schemas.microsoft.com/office/powerpoint/2010/main" val="42359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6936" y="260648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/>
            </a:r>
            <a:br>
              <a:rPr lang="es-CR" dirty="0" smtClean="0"/>
            </a:br>
            <a:r>
              <a:rPr lang="es-CR" dirty="0" smtClean="0"/>
              <a:t>¿Por qué migran los niños, niñas ya adolescentes?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s-CR" dirty="0" smtClean="0"/>
          </a:p>
          <a:p>
            <a:pPr marL="0" indent="0">
              <a:buNone/>
            </a:pPr>
            <a:endParaRPr lang="es-CR" dirty="0" smtClean="0"/>
          </a:p>
          <a:p>
            <a:pPr marL="0" indent="0">
              <a:buNone/>
            </a:pPr>
            <a:r>
              <a:rPr lang="es-CR" b="1" dirty="0" smtClean="0">
                <a:solidFill>
                  <a:srgbClr val="FF6600"/>
                </a:solidFill>
              </a:rPr>
              <a:t>COMBINACION DE FACTORES</a:t>
            </a:r>
          </a:p>
          <a:p>
            <a:pPr marL="0" indent="0">
              <a:buNone/>
            </a:pPr>
            <a:endParaRPr lang="es-CR" dirty="0" smtClean="0"/>
          </a:p>
          <a:p>
            <a:r>
              <a:rPr lang="es-CR" u="sng" dirty="0" smtClean="0">
                <a:solidFill>
                  <a:srgbClr val="FF6600"/>
                </a:solidFill>
              </a:rPr>
              <a:t>Reunificación familiar: </a:t>
            </a:r>
            <a:r>
              <a:rPr lang="es-CR" dirty="0" smtClean="0"/>
              <a:t>sigue siendo el principal motivo reportado.</a:t>
            </a:r>
          </a:p>
          <a:p>
            <a:endParaRPr lang="es-CR" dirty="0" smtClean="0"/>
          </a:p>
          <a:p>
            <a:r>
              <a:rPr lang="es-CR" u="sng" dirty="0" smtClean="0">
                <a:solidFill>
                  <a:srgbClr val="FF6600"/>
                </a:solidFill>
              </a:rPr>
              <a:t>Mejores condiciones de vida/motivos laborales: </a:t>
            </a:r>
            <a:r>
              <a:rPr lang="es-CR" dirty="0" smtClean="0"/>
              <a:t>va en aumento. Pobreza, marginalidad, desempleo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58473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69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/>
            </a:r>
            <a:br>
              <a:rPr lang="es-CR" dirty="0" smtClean="0"/>
            </a:br>
            <a:r>
              <a:rPr lang="es-CR" dirty="0" smtClean="0"/>
              <a:t>¿</a:t>
            </a:r>
            <a:r>
              <a:rPr lang="es-CR" dirty="0"/>
              <a:t>Por qué migran los niños, niñas ya adolescentes?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007" y="1628800"/>
            <a:ext cx="8229600" cy="4525963"/>
          </a:xfrm>
        </p:spPr>
        <p:txBody>
          <a:bodyPr>
            <a:normAutofit lnSpcReduction="10000"/>
          </a:bodyPr>
          <a:lstStyle/>
          <a:p>
            <a:endParaRPr lang="es-CR" dirty="0" smtClean="0"/>
          </a:p>
          <a:p>
            <a:endParaRPr lang="es-CR" dirty="0" smtClean="0"/>
          </a:p>
          <a:p>
            <a:r>
              <a:rPr lang="es-CR" dirty="0" smtClean="0"/>
              <a:t>Violencia intrafamiliar</a:t>
            </a:r>
          </a:p>
          <a:p>
            <a:endParaRPr lang="es-CR" dirty="0"/>
          </a:p>
          <a:p>
            <a:r>
              <a:rPr lang="es-CR" dirty="0"/>
              <a:t>Violencia </a:t>
            </a:r>
            <a:r>
              <a:rPr lang="es-CR" dirty="0" smtClean="0"/>
              <a:t>delincuencial</a:t>
            </a:r>
          </a:p>
          <a:p>
            <a:endParaRPr lang="es-CR" dirty="0"/>
          </a:p>
          <a:p>
            <a:r>
              <a:rPr lang="es-CR" dirty="0"/>
              <a:t>Falta de opciones (escolares, de salud). No hay proyecto de vida en lugar de </a:t>
            </a:r>
            <a:r>
              <a:rPr lang="es-CR" dirty="0" smtClean="0"/>
              <a:t>origen</a:t>
            </a:r>
          </a:p>
          <a:p>
            <a:endParaRPr lang="es-CR" dirty="0"/>
          </a:p>
          <a:p>
            <a:pPr marL="0" indent="0">
              <a:buNone/>
            </a:pPr>
            <a:endParaRPr lang="es-C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264" y="2708920"/>
            <a:ext cx="1967743" cy="14590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26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/>
            </a:r>
            <a:br>
              <a:rPr lang="es-CR" dirty="0" smtClean="0"/>
            </a:br>
            <a:r>
              <a:rPr lang="es-CR" dirty="0" smtClean="0"/>
              <a:t>¿Hacia dónde y cómo van los niños, niñas y adolescentes?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 dirty="0" smtClean="0"/>
          </a:p>
          <a:p>
            <a:endParaRPr lang="es-CR" dirty="0"/>
          </a:p>
          <a:p>
            <a:r>
              <a:rPr lang="es-CR" u="sng" dirty="0" smtClean="0">
                <a:solidFill>
                  <a:srgbClr val="FF6600"/>
                </a:solidFill>
              </a:rPr>
              <a:t>Migración extrarregional: </a:t>
            </a:r>
            <a:r>
              <a:rPr lang="es-CR" dirty="0" smtClean="0"/>
              <a:t>Estados Unidos</a:t>
            </a:r>
          </a:p>
          <a:p>
            <a:endParaRPr lang="es-CR" u="sng" dirty="0" smtClean="0">
              <a:solidFill>
                <a:srgbClr val="FF6600"/>
              </a:solidFill>
            </a:endParaRPr>
          </a:p>
          <a:p>
            <a:r>
              <a:rPr lang="es-CR" u="sng" dirty="0" smtClean="0">
                <a:solidFill>
                  <a:srgbClr val="FF6600"/>
                </a:solidFill>
              </a:rPr>
              <a:t>Migración intrarregional: </a:t>
            </a:r>
            <a:r>
              <a:rPr lang="es-CR" dirty="0" smtClean="0"/>
              <a:t>dinámica y en aumento</a:t>
            </a:r>
          </a:p>
          <a:p>
            <a:pPr marL="0" indent="0">
              <a:buNone/>
            </a:pPr>
            <a:endParaRPr lang="es-CR" dirty="0" smtClean="0"/>
          </a:p>
          <a:p>
            <a:pPr marL="0" indent="0">
              <a:buNone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06296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79512" y="0"/>
            <a:ext cx="6408711" cy="6525344"/>
            <a:chOff x="0" y="0"/>
            <a:chExt cx="5608310" cy="5451456"/>
          </a:xfrm>
        </p:grpSpPr>
        <p:sp>
          <p:nvSpPr>
            <p:cNvPr id="4" name="Text Box 2"/>
            <p:cNvSpPr txBox="1">
              <a:spLocks noChangeArrowheads="1"/>
            </p:cNvSpPr>
            <p:nvPr/>
          </p:nvSpPr>
          <p:spPr bwMode="auto">
            <a:xfrm>
              <a:off x="27295" y="4230806"/>
              <a:ext cx="1009015" cy="401955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s-CR" sz="1400">
                  <a:effectLst/>
                  <a:ea typeface="Calibri"/>
                  <a:cs typeface="Times New Roman"/>
                </a:rPr>
                <a:t>Costa Rica</a:t>
              </a:r>
              <a:endParaRPr lang="es-CR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5" name="AutoShape 6"/>
            <p:cNvSpPr>
              <a:spLocks noChangeArrowheads="1"/>
            </p:cNvSpPr>
            <p:nvPr/>
          </p:nvSpPr>
          <p:spPr bwMode="auto">
            <a:xfrm>
              <a:off x="1160059" y="4121624"/>
              <a:ext cx="1198880" cy="628650"/>
            </a:xfrm>
            <a:prstGeom prst="leftArrow">
              <a:avLst>
                <a:gd name="adj1" fmla="val 50000"/>
                <a:gd name="adj2" fmla="val 65556"/>
              </a:avLst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s-CR" sz="1100">
                  <a:effectLst/>
                  <a:ea typeface="Calibri"/>
                  <a:cs typeface="Times New Roman"/>
                </a:rPr>
                <a:t>Recibe de</a:t>
              </a:r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2743200" y="4230806"/>
              <a:ext cx="2098040" cy="306705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s-CR" sz="1100">
                  <a:effectLst/>
                  <a:ea typeface="Calibri"/>
                  <a:cs typeface="Times New Roman"/>
                </a:rPr>
                <a:t>Nicaragua, Panamá, Honduras</a:t>
              </a: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27295" y="245660"/>
              <a:ext cx="1009015" cy="401955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s-CR" sz="1400">
                  <a:effectLst/>
                  <a:ea typeface="Calibri"/>
                  <a:cs typeface="Times New Roman"/>
                </a:rPr>
                <a:t>El Salvador</a:t>
              </a:r>
              <a:endParaRPr lang="es-CR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>
              <a:off x="1228298" y="0"/>
              <a:ext cx="1242695" cy="518795"/>
            </a:xfrm>
            <a:prstGeom prst="rightArrow">
              <a:avLst>
                <a:gd name="adj1" fmla="val 50000"/>
                <a:gd name="adj2" fmla="val 69397"/>
              </a:avLst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s-CR" sz="1100">
                  <a:effectLst/>
                  <a:ea typeface="Calibri"/>
                  <a:cs typeface="Times New Roman"/>
                </a:rPr>
                <a:t>Expulsa hacia</a:t>
              </a:r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2784143" y="95535"/>
              <a:ext cx="1009934" cy="28660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 algn="l">
                <a:spcAft>
                  <a:spcPts val="0"/>
                </a:spcAft>
              </a:pPr>
              <a:r>
                <a:rPr lang="es-CR" sz="1100">
                  <a:effectLst/>
                  <a:ea typeface="Calibri"/>
                  <a:cs typeface="Times New Roman"/>
                </a:rPr>
                <a:t>Guatemala</a:t>
              </a:r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>
              <a:off x="1160059" y="464024"/>
              <a:ext cx="1198880" cy="504190"/>
            </a:xfrm>
            <a:prstGeom prst="leftArrow">
              <a:avLst>
                <a:gd name="adj1" fmla="val 50000"/>
                <a:gd name="adj2" fmla="val 65556"/>
              </a:avLst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s-CR" sz="1100">
                  <a:effectLst/>
                  <a:ea typeface="Calibri"/>
                  <a:cs typeface="Times New Roman"/>
                </a:rPr>
                <a:t>Recibe de</a:t>
              </a: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2743200" y="532263"/>
              <a:ext cx="1527175" cy="306705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s-CR" sz="1100">
                  <a:effectLst/>
                  <a:ea typeface="Calibri"/>
                  <a:cs typeface="Times New Roman"/>
                </a:rPr>
                <a:t>Honduras, Nicaragua</a:t>
              </a:r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27295" y="1392072"/>
              <a:ext cx="1009015" cy="401955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s-CR" sz="1400">
                  <a:effectLst/>
                  <a:ea typeface="Calibri"/>
                  <a:cs typeface="Times New Roman"/>
                </a:rPr>
                <a:t>Guatemala</a:t>
              </a:r>
              <a:endParaRPr lang="es-CR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3" name="AutoShape 14"/>
            <p:cNvSpPr>
              <a:spLocks noChangeArrowheads="1"/>
            </p:cNvSpPr>
            <p:nvPr/>
          </p:nvSpPr>
          <p:spPr bwMode="auto">
            <a:xfrm>
              <a:off x="1228298" y="1160060"/>
              <a:ext cx="1242695" cy="570586"/>
            </a:xfrm>
            <a:prstGeom prst="rightArrow">
              <a:avLst>
                <a:gd name="adj1" fmla="val 50000"/>
                <a:gd name="adj2" fmla="val 69397"/>
              </a:avLst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s-CR" sz="1100">
                  <a:effectLst/>
                  <a:ea typeface="Calibri"/>
                  <a:cs typeface="Times New Roman"/>
                </a:rPr>
                <a:t>Expulsa hacia</a:t>
              </a: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2674961" y="1146412"/>
              <a:ext cx="1378424" cy="28660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 algn="l">
                <a:spcAft>
                  <a:spcPts val="0"/>
                </a:spcAft>
              </a:pPr>
              <a:r>
                <a:rPr lang="es-CR" sz="1100">
                  <a:effectLst/>
                  <a:ea typeface="Calibri"/>
                  <a:cs typeface="Times New Roman"/>
                </a:rPr>
                <a:t>México, Belice</a:t>
              </a:r>
            </a:p>
          </p:txBody>
        </p:sp>
        <p:sp>
          <p:nvSpPr>
            <p:cNvPr id="15" name="AutoShape 16"/>
            <p:cNvSpPr>
              <a:spLocks noChangeArrowheads="1"/>
            </p:cNvSpPr>
            <p:nvPr/>
          </p:nvSpPr>
          <p:spPr bwMode="auto">
            <a:xfrm>
              <a:off x="1160059" y="1610436"/>
              <a:ext cx="1198880" cy="518795"/>
            </a:xfrm>
            <a:prstGeom prst="leftArrow">
              <a:avLst>
                <a:gd name="adj1" fmla="val 50000"/>
                <a:gd name="adj2" fmla="val 65556"/>
              </a:avLst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s-CR" sz="1100">
                  <a:effectLst/>
                  <a:ea typeface="Calibri"/>
                  <a:cs typeface="Times New Roman"/>
                </a:rPr>
                <a:t>Recibe de</a:t>
              </a:r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2743200" y="1678675"/>
              <a:ext cx="2197100" cy="306705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s-CR" sz="1100">
                  <a:effectLst/>
                  <a:ea typeface="Calibri"/>
                  <a:cs typeface="Times New Roman"/>
                </a:rPr>
                <a:t>El Salvador, Honduras, Nicaragua</a:t>
              </a:r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0" y="2524836"/>
              <a:ext cx="1009015" cy="401955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s-CR" sz="1400">
                  <a:effectLst/>
                  <a:ea typeface="Calibri"/>
                  <a:cs typeface="Times New Roman"/>
                </a:rPr>
                <a:t>Honduras</a:t>
              </a:r>
              <a:endParaRPr lang="es-CR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8" name="Text Box 20"/>
            <p:cNvSpPr txBox="1">
              <a:spLocks noChangeArrowheads="1"/>
            </p:cNvSpPr>
            <p:nvPr/>
          </p:nvSpPr>
          <p:spPr bwMode="auto">
            <a:xfrm>
              <a:off x="2634018" y="2265529"/>
              <a:ext cx="2183641" cy="28660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 algn="l">
                <a:spcAft>
                  <a:spcPts val="0"/>
                </a:spcAft>
              </a:pPr>
              <a:r>
                <a:rPr lang="es-CR" sz="1100" dirty="0">
                  <a:effectLst/>
                  <a:ea typeface="Calibri"/>
                  <a:cs typeface="Times New Roman"/>
                </a:rPr>
                <a:t>El Salvador, Guatemala</a:t>
              </a:r>
            </a:p>
          </p:txBody>
        </p:sp>
        <p:sp>
          <p:nvSpPr>
            <p:cNvPr id="19" name="AutoShape 21"/>
            <p:cNvSpPr>
              <a:spLocks noChangeArrowheads="1"/>
            </p:cNvSpPr>
            <p:nvPr/>
          </p:nvSpPr>
          <p:spPr bwMode="auto">
            <a:xfrm>
              <a:off x="1146412" y="2674961"/>
              <a:ext cx="1198880" cy="497434"/>
            </a:xfrm>
            <a:prstGeom prst="leftArrow">
              <a:avLst>
                <a:gd name="adj1" fmla="val 50000"/>
                <a:gd name="adj2" fmla="val 65556"/>
              </a:avLst>
            </a:prstGeom>
            <a:ln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s-CR" sz="1100">
                  <a:effectLst/>
                  <a:ea typeface="Calibri"/>
                  <a:cs typeface="Times New Roman"/>
                </a:rPr>
                <a:t>Recibe de</a:t>
              </a:r>
            </a:p>
          </p:txBody>
        </p:sp>
        <p:sp>
          <p:nvSpPr>
            <p:cNvPr id="20" name="Text Box 22"/>
            <p:cNvSpPr txBox="1">
              <a:spLocks noChangeArrowheads="1"/>
            </p:cNvSpPr>
            <p:nvPr/>
          </p:nvSpPr>
          <p:spPr bwMode="auto">
            <a:xfrm>
              <a:off x="2715904" y="2811439"/>
              <a:ext cx="1337310" cy="306705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s-CR" sz="1100">
                  <a:effectLst/>
                  <a:ea typeface="Calibri"/>
                  <a:cs typeface="Times New Roman"/>
                </a:rPr>
                <a:t>Nicaragua</a:t>
              </a:r>
            </a:p>
          </p:txBody>
        </p:sp>
        <p:sp>
          <p:nvSpPr>
            <p:cNvPr id="21" name="Text Box 23"/>
            <p:cNvSpPr txBox="1">
              <a:spLocks noChangeArrowheads="1"/>
            </p:cNvSpPr>
            <p:nvPr/>
          </p:nvSpPr>
          <p:spPr bwMode="auto">
            <a:xfrm>
              <a:off x="13647" y="3507475"/>
              <a:ext cx="1009015" cy="401955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s-CR" sz="1400">
                  <a:effectLst/>
                  <a:ea typeface="Calibri"/>
                  <a:cs typeface="Times New Roman"/>
                </a:rPr>
                <a:t>Panamá </a:t>
              </a:r>
              <a:endParaRPr lang="es-CR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3086539" y="3558275"/>
              <a:ext cx="996315" cy="300355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 algn="l">
                <a:spcAft>
                  <a:spcPts val="0"/>
                </a:spcAft>
              </a:pPr>
              <a:r>
                <a:rPr lang="es-CR" sz="1100" dirty="0">
                  <a:effectLst/>
                  <a:ea typeface="Calibri"/>
                  <a:cs typeface="Times New Roman"/>
                </a:rPr>
                <a:t>Costa Rica</a:t>
              </a:r>
            </a:p>
          </p:txBody>
        </p:sp>
        <p:sp>
          <p:nvSpPr>
            <p:cNvPr id="23" name="Text Box 29"/>
            <p:cNvSpPr txBox="1">
              <a:spLocks noChangeArrowheads="1"/>
            </p:cNvSpPr>
            <p:nvPr/>
          </p:nvSpPr>
          <p:spPr bwMode="auto">
            <a:xfrm>
              <a:off x="27292" y="4973027"/>
              <a:ext cx="1009015" cy="40195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s-CR" sz="1400">
                  <a:effectLst/>
                  <a:ea typeface="Calibri"/>
                  <a:cs typeface="Times New Roman"/>
                </a:rPr>
                <a:t>México</a:t>
              </a:r>
              <a:endParaRPr lang="es-CR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24" name="AutoShape 30"/>
            <p:cNvSpPr>
              <a:spLocks noChangeArrowheads="1"/>
            </p:cNvSpPr>
            <p:nvPr/>
          </p:nvSpPr>
          <p:spPr bwMode="auto">
            <a:xfrm>
              <a:off x="1351128" y="4932077"/>
              <a:ext cx="1198880" cy="519379"/>
            </a:xfrm>
            <a:prstGeom prst="leftArrow">
              <a:avLst>
                <a:gd name="adj1" fmla="val 50000"/>
                <a:gd name="adj2" fmla="val 65556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s-CR" sz="1100">
                  <a:effectLst/>
                  <a:ea typeface="Calibri"/>
                  <a:cs typeface="Times New Roman"/>
                </a:rPr>
                <a:t>Recibe de</a:t>
              </a:r>
            </a:p>
          </p:txBody>
        </p:sp>
        <p:sp>
          <p:nvSpPr>
            <p:cNvPr id="25" name="Text Box 31"/>
            <p:cNvSpPr txBox="1">
              <a:spLocks noChangeArrowheads="1"/>
            </p:cNvSpPr>
            <p:nvPr/>
          </p:nvSpPr>
          <p:spPr bwMode="auto">
            <a:xfrm>
              <a:off x="2743200" y="5041382"/>
              <a:ext cx="2421890" cy="30670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s-CR" sz="1100">
                  <a:effectLst/>
                  <a:ea typeface="Calibri"/>
                  <a:cs typeface="Times New Roman"/>
                </a:rPr>
                <a:t>Guatemala, El Salvador, Honduras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0" y="1064526"/>
              <a:ext cx="558149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7295" y="2129051"/>
              <a:ext cx="5581015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0" y="3234520"/>
              <a:ext cx="5581015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3647" y="4053385"/>
              <a:ext cx="5581015" cy="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3647" y="4790364"/>
              <a:ext cx="5581015" cy="0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31" name="AutoShape 19"/>
            <p:cNvSpPr>
              <a:spLocks noChangeArrowheads="1"/>
            </p:cNvSpPr>
            <p:nvPr/>
          </p:nvSpPr>
          <p:spPr bwMode="auto">
            <a:xfrm>
              <a:off x="1405719" y="2183642"/>
              <a:ext cx="1242695" cy="555625"/>
            </a:xfrm>
            <a:prstGeom prst="rightArrow">
              <a:avLst>
                <a:gd name="adj1" fmla="val 50000"/>
                <a:gd name="adj2" fmla="val 69397"/>
              </a:avLst>
            </a:prstGeom>
            <a:ln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s-CR" sz="1100">
                  <a:effectLst/>
                  <a:ea typeface="Calibri"/>
                  <a:cs typeface="Times New Roman"/>
                </a:rPr>
                <a:t>Expulsa hacia</a:t>
              </a:r>
            </a:p>
          </p:txBody>
        </p:sp>
      </p:grpSp>
      <p:sp>
        <p:nvSpPr>
          <p:cNvPr id="33" name="AutoShape 24"/>
          <p:cNvSpPr>
            <a:spLocks noChangeArrowheads="1"/>
          </p:cNvSpPr>
          <p:nvPr/>
        </p:nvSpPr>
        <p:spPr bwMode="auto">
          <a:xfrm>
            <a:off x="2035222" y="4092988"/>
            <a:ext cx="1264285" cy="577850"/>
          </a:xfrm>
          <a:prstGeom prst="rightArrow">
            <a:avLst>
              <a:gd name="adj1" fmla="val 50000"/>
              <a:gd name="adj2" fmla="val 6939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algn="l">
              <a:spcAft>
                <a:spcPts val="0"/>
              </a:spcAft>
            </a:pPr>
            <a:r>
              <a:rPr lang="es-CR" sz="1100">
                <a:effectLst/>
                <a:ea typeface="Calibri"/>
                <a:cs typeface="Times New Roman"/>
              </a:rPr>
              <a:t>Expulsa hacia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204239" y="143590"/>
            <a:ext cx="324127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INTRA-</a:t>
            </a:r>
          </a:p>
          <a:p>
            <a:pPr algn="ctr"/>
            <a:r>
              <a:rPr lang="en-US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REGIÓN</a:t>
            </a:r>
            <a:endParaRPr lang="en-U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604460" y="236581"/>
            <a:ext cx="2594745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EXTRA-</a:t>
            </a:r>
          </a:p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REGIÓN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6" name="Right Brace 35"/>
          <p:cNvSpPr/>
          <p:nvPr/>
        </p:nvSpPr>
        <p:spPr>
          <a:xfrm>
            <a:off x="6557583" y="114355"/>
            <a:ext cx="491968" cy="3890709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R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37" name="Text Box 10"/>
          <p:cNvSpPr txBox="1">
            <a:spLocks noChangeArrowheads="1"/>
          </p:cNvSpPr>
          <p:nvPr/>
        </p:nvSpPr>
        <p:spPr bwMode="auto">
          <a:xfrm>
            <a:off x="7143894" y="1836960"/>
            <a:ext cx="1914936" cy="4001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 upright="1">
            <a:spAutoFit/>
          </a:bodyPr>
          <a:lstStyle/>
          <a:p>
            <a:pPr algn="l">
              <a:spcAft>
                <a:spcPts val="0"/>
              </a:spcAft>
            </a:pPr>
            <a:r>
              <a:rPr lang="es-CR" sz="2000" dirty="0" smtClean="0">
                <a:effectLst/>
                <a:ea typeface="Calibri"/>
                <a:cs typeface="Times New Roman"/>
              </a:rPr>
              <a:t>Estados Unidos</a:t>
            </a:r>
            <a:endParaRPr lang="es-CR" sz="2000" dirty="0">
              <a:effectLst/>
              <a:ea typeface="Calibri"/>
              <a:cs typeface="Times New Roman"/>
            </a:endParaRPr>
          </a:p>
        </p:txBody>
      </p:sp>
      <p:sp>
        <p:nvSpPr>
          <p:cNvPr id="38" name="Right Brace 37"/>
          <p:cNvSpPr/>
          <p:nvPr/>
        </p:nvSpPr>
        <p:spPr>
          <a:xfrm>
            <a:off x="6660232" y="5686035"/>
            <a:ext cx="611182" cy="1109844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R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39" name="Text Box 10"/>
          <p:cNvSpPr txBox="1">
            <a:spLocks noChangeArrowheads="1"/>
          </p:cNvSpPr>
          <p:nvPr/>
        </p:nvSpPr>
        <p:spPr bwMode="auto">
          <a:xfrm>
            <a:off x="7396100" y="6008571"/>
            <a:ext cx="1613317" cy="3693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 upright="1">
            <a:spAutoFit/>
          </a:bodyPr>
          <a:lstStyle/>
          <a:p>
            <a:pPr algn="l">
              <a:spcAft>
                <a:spcPts val="0"/>
              </a:spcAft>
            </a:pPr>
            <a:r>
              <a:rPr lang="es-CR" dirty="0" smtClean="0">
                <a:effectLst/>
                <a:ea typeface="Calibri"/>
                <a:cs typeface="Times New Roman"/>
              </a:rPr>
              <a:t>Estados Unidos</a:t>
            </a:r>
            <a:endParaRPr lang="es-CR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6335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0528" y="332656"/>
            <a:ext cx="8229600" cy="1143000"/>
          </a:xfrm>
        </p:spPr>
        <p:txBody>
          <a:bodyPr/>
          <a:lstStyle/>
          <a:p>
            <a:r>
              <a:rPr lang="es-ES_tradnl" b="1" dirty="0" smtClean="0"/>
              <a:t>Situación actual</a:t>
            </a:r>
            <a:endParaRPr lang="es-ES_tradn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00808"/>
            <a:ext cx="8153400" cy="4166592"/>
          </a:xfrm>
        </p:spPr>
        <p:txBody>
          <a:bodyPr>
            <a:normAutofit fontScale="92500" lnSpcReduction="20000"/>
          </a:bodyPr>
          <a:lstStyle/>
          <a:p>
            <a:endParaRPr lang="es-ES_tradnl" sz="3000" dirty="0" smtClean="0"/>
          </a:p>
          <a:p>
            <a:pPr algn="just"/>
            <a:r>
              <a:rPr lang="es-ES_tradnl" sz="3000" dirty="0" smtClean="0"/>
              <a:t>Estados Unidos observa un incremento significativo en el número de niños, niñas y adolescentes no acompañados que llegan a los Estados Unidos entre los puertos de entrada.</a:t>
            </a:r>
          </a:p>
          <a:p>
            <a:pPr algn="just"/>
            <a:endParaRPr lang="es-ES_tradnl" sz="3000" dirty="0" smtClean="0"/>
          </a:p>
          <a:p>
            <a:pPr lvl="0" algn="just"/>
            <a:r>
              <a:rPr lang="es-ES_tradnl" sz="3000" dirty="0" smtClean="0"/>
              <a:t>Tan sólo en el mes de mayo, el número de niños, niñas y adolescentes no acompañados que cruzaron la  frontera sur ascendió a más de 9,000, con lo cual a la fecha el número total para este año es de 47,000.</a:t>
            </a:r>
          </a:p>
          <a:p>
            <a:pPr lvl="0"/>
            <a:endParaRPr lang="es-ES_tradnl" sz="2400" dirty="0" smtClean="0"/>
          </a:p>
          <a:p>
            <a:endParaRPr lang="es-ES_tradnl" dirty="0"/>
          </a:p>
        </p:txBody>
      </p:sp>
      <p:pic>
        <p:nvPicPr>
          <p:cNvPr id="4" name="Picture 3" descr="logo_dhs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76200" y="5638800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01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781800"/>
          </a:xfrm>
        </p:spPr>
      </p:pic>
    </p:spTree>
    <p:extLst>
      <p:ext uri="{BB962C8B-B14F-4D97-AF65-F5344CB8AC3E}">
        <p14:creationId xmlns:p14="http://schemas.microsoft.com/office/powerpoint/2010/main" val="283726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Situación actual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CR" b="1" dirty="0" smtClean="0">
                <a:solidFill>
                  <a:srgbClr val="FFC000"/>
                </a:solidFill>
              </a:rPr>
              <a:t>HONDURAS </a:t>
            </a:r>
          </a:p>
          <a:p>
            <a:pPr algn="just"/>
            <a:endParaRPr lang="es-CR" b="1" dirty="0" smtClean="0">
              <a:solidFill>
                <a:srgbClr val="FFC000"/>
              </a:solidFill>
            </a:endParaRPr>
          </a:p>
          <a:p>
            <a:pPr algn="just"/>
            <a:r>
              <a:rPr lang="es-CR" dirty="0" smtClean="0"/>
              <a:t>Según el Centro de Atención al Migrante Retornado en Honduras (CAMR)</a:t>
            </a:r>
            <a:r>
              <a:rPr lang="en-US" dirty="0" smtClean="0"/>
              <a:t> </a:t>
            </a:r>
            <a:r>
              <a:rPr lang="es-CR" dirty="0" smtClean="0"/>
              <a:t>, en el periodo entre enero – agosto 2014, han retornado </a:t>
            </a:r>
            <a:r>
              <a:rPr lang="es-CR" b="1" dirty="0" smtClean="0">
                <a:solidFill>
                  <a:srgbClr val="FFC000"/>
                </a:solidFill>
              </a:rPr>
              <a:t>863</a:t>
            </a:r>
            <a:r>
              <a:rPr lang="es-CR" dirty="0" smtClean="0"/>
              <a:t> menores (acompañados y no acompanados ).</a:t>
            </a:r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Situación actual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CR" b="1" dirty="0" smtClean="0">
                <a:solidFill>
                  <a:srgbClr val="FFC000"/>
                </a:solidFill>
              </a:rPr>
              <a:t>EL SALVADOR</a:t>
            </a:r>
          </a:p>
          <a:p>
            <a:pPr algn="just"/>
            <a:endParaRPr lang="es-CR" dirty="0" smtClean="0"/>
          </a:p>
          <a:p>
            <a:pPr algn="just"/>
            <a:r>
              <a:rPr lang="es-CR" dirty="0" smtClean="0"/>
              <a:t>La Dirección General de Migración y Extranjería, entre 2012 y el mes  de  julio  2014,  registra  un  total de  </a:t>
            </a:r>
            <a:r>
              <a:rPr lang="es-CR" b="1" dirty="0" smtClean="0">
                <a:solidFill>
                  <a:srgbClr val="FFC000"/>
                </a:solidFill>
              </a:rPr>
              <a:t>5.411</a:t>
            </a:r>
            <a:r>
              <a:rPr lang="es-CR" dirty="0" smtClean="0"/>
              <a:t>  NNA  (acompañados  y  no acompanados)  que  han retornado. 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345232" y="332656"/>
            <a:ext cx="8229600" cy="1143000"/>
          </a:xfrm>
        </p:spPr>
        <p:txBody>
          <a:bodyPr/>
          <a:lstStyle/>
          <a:p>
            <a:r>
              <a:rPr lang="es-CR" dirty="0" smtClean="0"/>
              <a:t>Situación actual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CR" b="1" dirty="0" smtClean="0">
                <a:solidFill>
                  <a:srgbClr val="FFC000"/>
                </a:solidFill>
              </a:rPr>
              <a:t>GUATEMALA</a:t>
            </a:r>
          </a:p>
          <a:p>
            <a:endParaRPr lang="es-CR" dirty="0" smtClean="0"/>
          </a:p>
          <a:p>
            <a:r>
              <a:rPr lang="es-CR" dirty="0" smtClean="0"/>
              <a:t>Datos ofrecidos por la Secretaría de Bienestar Social </a:t>
            </a:r>
            <a:r>
              <a:rPr lang="en-US" dirty="0" smtClean="0"/>
              <a:t> </a:t>
            </a:r>
            <a:r>
              <a:rPr lang="es-CR" dirty="0" smtClean="0"/>
              <a:t>de la Presidencia de la República,  para el periodo enero- julio  2014, han retornado </a:t>
            </a:r>
            <a:r>
              <a:rPr lang="es-CR" b="1" dirty="0" smtClean="0">
                <a:solidFill>
                  <a:srgbClr val="FFC000"/>
                </a:solidFill>
              </a:rPr>
              <a:t>2.224</a:t>
            </a:r>
            <a:r>
              <a:rPr lang="es-CR" dirty="0" smtClean="0"/>
              <a:t> </a:t>
            </a:r>
            <a:r>
              <a:rPr lang="en-US" dirty="0" smtClean="0"/>
              <a:t> NNA</a:t>
            </a:r>
            <a:endParaRPr lang="es-CR" dirty="0" smtClean="0"/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396552" y="332656"/>
            <a:ext cx="8229600" cy="1143000"/>
          </a:xfrm>
        </p:spPr>
        <p:txBody>
          <a:bodyPr/>
          <a:lstStyle/>
          <a:p>
            <a:r>
              <a:rPr lang="es-CR" dirty="0" smtClean="0"/>
              <a:t>Situación actual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R" dirty="0" smtClean="0"/>
              <a:t>Al retornar:</a:t>
            </a:r>
          </a:p>
          <a:p>
            <a:pPr marL="0" indent="0">
              <a:buNone/>
            </a:pPr>
            <a:endParaRPr lang="es-CR" dirty="0" smtClean="0"/>
          </a:p>
          <a:p>
            <a:pPr algn="just"/>
            <a:r>
              <a:rPr lang="es-CR" dirty="0"/>
              <a:t>M</a:t>
            </a:r>
            <a:r>
              <a:rPr lang="es-CR" dirty="0" smtClean="0"/>
              <a:t>ismas </a:t>
            </a:r>
            <a:r>
              <a:rPr lang="es-CR" dirty="0"/>
              <a:t>condiciones que provocaron su migración en un primer momento: familias fragmentadas, pobreza extrema, deserción escolar y riesgo de reclutamiento en las pandillas. </a:t>
            </a:r>
            <a:endParaRPr lang="es-CR" dirty="0" smtClean="0"/>
          </a:p>
          <a:p>
            <a:pPr algn="just"/>
            <a:endParaRPr lang="es-CR" dirty="0" smtClean="0"/>
          </a:p>
          <a:p>
            <a:pPr algn="just"/>
            <a:r>
              <a:rPr lang="es-CR" dirty="0"/>
              <a:t>S</a:t>
            </a:r>
            <a:r>
              <a:rPr lang="es-CR" dirty="0" smtClean="0"/>
              <a:t>istemas </a:t>
            </a:r>
            <a:r>
              <a:rPr lang="es-CR" dirty="0"/>
              <a:t>de protección </a:t>
            </a:r>
            <a:r>
              <a:rPr lang="es-CR" dirty="0" smtClean="0"/>
              <a:t>limitan su desarrollo </a:t>
            </a:r>
            <a:r>
              <a:rPr lang="es-CR" dirty="0"/>
              <a:t>psicológico, social, intelectual y económico. </a:t>
            </a:r>
            <a:endParaRPr lang="es-CR" dirty="0" smtClean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39609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Contexto</a:t>
            </a:r>
            <a:endParaRPr lang="es-CR" dirty="0"/>
          </a:p>
        </p:txBody>
      </p:sp>
      <p:sp>
        <p:nvSpPr>
          <p:cNvPr id="4" name="AutoShape 2" descr="data:image/jpeg;base64,/9j/4AAQSkZJRgABAQAAAQABAAD/2wCEAAkGBhAQERAQEhISEhQQEBQUEREUEhcUFRQVFBgVFBYTFRUXHCYeFxkjGhYVIC8gIycpLiwsFh4xNTIqNSYrMCkBCQoKDgwOGQ8PGi4kHyQsNDQsLDIsLC0sMDAqLCksKjQtLCosLCwsLC0sLCkvLC8sLCwsLCwpLCksKSwsLCksLP/AABEIAMEBBQMBIgACEQEDEQH/xAAbAAEAAgMBAQAAAAAAAAAAAAAABAUCAwYBB//EAD8QAAIBAwIDBAYIBAUFAQAAAAECAAMEERIhBTFRBhMiQRQyYXGBkRYjQlJTkqHRcrHS8CQzYqLBFUOCg+EH/8QAGwEBAAIDAQEAAAAAAAAAAAAAAAQFAgMGAQf/xAA0EQACAgECBQEGAwgDAAAAAAAAAQIDEQQhBRIxQVETFCIyYXGhgbHhFSMzNJHB0fFCUnL/2gAMAwEAAhEDEQA/ALOIido3hZZQpZET3Qehnk1xuhP4Wn9GZuuUeqweSTRGBMaKjnzm2cnxfiKtzRFdHvkvuH6Rw/et9UIiJzpcCIgmEs7I8bxuzGqBgyMZJL7ZkadfwFTUZqWdmUHFHFuLXdCIidIUwiIgCIiAIiIAiIgCIiAIiIAiIgCIiAIiIAiIgG9qA90zWmBNlFcsoPmwB+JEhcF7YVSVa4tbZk9GDEJRamTUe4tUVizAhaa0bumWxq9VjPncbL74uLm8fU6ycaqZJqKySsTWaA9vwlo/aWizLTWzpozC0fUdDgC4qWStTwBguoujqwfCO7bfvABstu1Ns7Ww9Cpf4l1GA6s9PVUtqWh17vaqPSNTU87LTc5OJsqrupz6c8ZMLLa7PjjkqwMRO143wal3WEREYso1BBkdeUoT2db8Rfyn95FsonnySarFKOywVES1HZ6p95P1/aefR6p95Pm37TX6M/Bt5kVctT2bqtSQqPG5JYMwAVdtO2M5P6SzsezVMijUJOQAXXmGPMe4ezzlnxa77qjUfzCnT/Edh+pmFFsldFQWXnv5IOot5oNdF3Pnjttp6HHymEE/pE+lUUxqTS7vJzVlkrGm+wiIm81iIiAIiIAiIgCIiAIiIAiIgCIiAIiIAiIgCIiATAZZfSS6/FP5U/plZE+XKTj0Z27in1RZ/SS6/FP5U/pj6S3X4p/Kn9MrInvqT8v+rMfTh4Oisby4raWaqroG8S4AIIBxnCjqDLGcja3TUm1KcE4yMbMBnAPzPznS2F33qBsY3II9o6fpJ1U1JGOOXYkxE8M2npZWzAohAwCoIHwlN2xqYt8feqKB8Mn/AIl1QxpXAwNIwOgxylH2xrYoBfvuByHllvhylZw1Z1tf/oqtQ8VyOLiIn1BFAIiIAiIgCIiAIiIAiIgCIiAIiIAiIgCIiAIiIAiIgEuJglUGZz5jbTOmXJNYZ2tdkbI80XlCb6VlUcZVGI6j2Ty0tjUcIPPmeg8zOqp0woCjYAYAmVVXPuz1vwcubCry7t/ymTOE2dVagJV1GDnbAO2wPxl/EkRpUXlMxbysCeONj7jE8eoFGSQAPMnE34b2R43sSOI8Wp26DUd8eFBzbGBge7InFcZ4u1y4YjCrkIvmAcZyfMnAl7dWlK7w+tjpyoIO3yI/lKPifD6dIhUYsw9cEDA6b9fZ/KWXCdPp9O8z/ifZFHq67ZLb4fzK+JtFETzufbOjWpr8lf7PZ4NcTZ3M9FGevUVrueKib7GqJuNIQKQmHtcDP2aZpibO5357TBlxNsLoT2TNUqpR3aPIiJtNYiIgCIiAIiIAiIgCIiAIiIAiIgAGSKVTPvkeAcSt4hoI6qvHSXZkzSaqVE/l3Rb2d1Vp067Uly2KeXCayitURajhN9RWm1RwMHenyPKWFt2qqq1Kn6NWqrUdgKz08EgVK6MR3NLSVAp0yDgFhVXbJ387MVgFchsMTuvmABzHmef6S99Kf7x+c5aMJUrkmt0Xso+t78HszmE7cXZAqehDRpIxpbOrvqFPWWxpCinVJIzzU+LAk2n2tuTVRDYYVnpqxy2V1mwVj/lYOk3j/C2flvi69Kf7x+celP8AePzmXOjz2eXk5uh2xuXbvPRWSmlO4BQ0z42B4eaLMSmaeBcVgwJGO7ctp0nTYi7S5t6NxWpd3rpU6rUiCTTZl3XGAds9B7pZ+lP94/OQeJ3iBW1v6wI2Pi5eyeqW6weqpxy5FVdcZVV0UBpHXGMZ+6P+TKatcpTWpVq6ylOnUqVNOC5FNGc6dW2o6fOewURgyugdHVkdCSAyupRlypBGxO4MtI1qKfL1IkpORaWg4dUYqa9VD31SkuoL4zTKrqBVSApZgo1YydhvPHbhmmiUuKlXv6tKmioBq+sehT1EMowo9JotvzDjGciaKl1QZ+9NrTLGo1Qnvau7MVYkjVg+JVIBGxGRia6bWymmRaIDSZGT66tsafo+jPi3A9Ftzg5GaYPXOjFxjsWVC24bU06Lqo+pC40oT4BTo1i21PYaLigd/wARRz2mzhthw65fRQumqtoDkKAQAdvEdGAf9J32O20qKItUVkW0p6WpPSI72sfq6iUKTJu2w0W1BRjkKYxjJzIsL+jQqLVp2yh1WoqsatVyBVfvH9dj6zbk9Y5bhsdJ9CKP4lT/AG/0x9CKP4lT/b/TIH03q/hJ82ljwbj9a4Y/VoqL6zZPPyA9s12TnVFym8I9WGc1xvh60KppqSQFU5OM7+6VZo9Np03GeEXNasX0JvsCG2wvInO4zM6PY45Gupt5hRvz2wT7PZM4cTppipc+5hOnn2aOUNPExna8Y4WKVu/cBVwCamV1My43Go9OfwnFS44brvbIOfz/ABK7UVKuWEIiJaEYREQBERAEREAREQBERAEREAREQDKnUKkMpIIOQR5ToLDtIpwtXY/fA2PvHl/fKc7EjajS13rEl+Jvp1E6XmLO3W9pHcVE/Ov7zZTqq3qsGxzwQcfKcHMkcqcgkHqDg/MSrlwdY92X2LFcVfeJ3D1TuFGpuWNSjcjIHiI/SVr8EuHJbuvWJJwVxv08UhcA4fVuLijc5UigaqvltDE1mt3BX6tg3+S2R4TuN51/ZfhjWtna2zlS1CglNiudJKjG2QDj4Sjv0jUuST3Xgsa9dtzRSw/P+zlKvZq5+zSb3al/eYfRu6/Bb8yf1T6FkTzMk12zhHDefqRptTecY+h8uq0ypKsMFSQR0I2ImMncax31Tb/uOc7feMgyVRb6sObGDy2Hpy5ciZLSYhiASFALHpk4GfjLfgHCKVcPr15UjkQBgjby55BnTWHC6dFCijIPrFsEt/F16SBquJwpbgllo8jDJxFhw96zBVH8TeSjqf2nb8N4ctBNCkkaicnGd8dPdN1vaJTGlFCgknA6nnNso9br5al46R8G2McCDESuMiu45filRc6lBxgKd9WT6uPaM+7n5T54Je9r6pNcKVA0oMHIJYHfJ6YORj95Rz6LwPSKnTKfeW5Sauznsx4EREvSKIiIAiIgCIiAIiIAiIgCIiAIiIAiIgCIiAT7DgFW5UPSFPvKNXY1SGp4bQWV6TIwdToG6lXUqNJ3MtL7szxSrUZ/SEXu7h6tqdbMaZNG+pKcFM4Pe2upc48NXGNs84GI8zPdZ6n5ypv4c7bHPm6/ImV6nkio4Olq8F4yd1uaYLW9UN42wK1QVWAUGn6qO1NVYYOlTnyA0UOy/FqSNTpXCUwadzpHeMQKlZr91J+qGTrrWba8DHcOAN8NQ6z1PzjWep+c0/sp/wDb7fqbPbF4J97bvUuKtNAzFajgc2YhS25J3J9skU+z9yRtSb4lR+hMqEqFSGBIIOQQcEH3ztOzvaHvh3dQgVBjB++PM9MzRxKN+mqTpinFLfyZUWqcnzvdk/hPCloLsMMyqH3JGQN8fEmT5hUrBRkkAdSce3+QM5jiH/6DRpVu5CNU8CstQMQhytyzD1SQQLc9chiR6pnFxqt1MnL7ljlLY6qJSv2ys0pPWdnVKWnvX7qoUViAxUPowxGeQ39k3N2qswUUuw7y5a2QlHAaqrikVBxuNZC55Z9m82fs+35DmRaQZS2vbWwqBStViHKBc0qgzrNoFO6jY+m22/SpnyOLDhPF7e673unLdzUNOoNJUq4AbG46Efy5gx7Bb8hzI4/tahFyxP2kQj3Yx/MGU0u+19J1uDqOV0ju9wfDzI2/1E/AiUk+jcPi46WuL7Iob/4khERJpqEREAREQBERAEREAREQBERAEREAREQBERAEREAREQBAMRGAdVwDiC3Km3uMORupbmw3zv8AeGefPB98tanALJVZmt0bw5bbJIRaoA3PSrVH/sbrOCpVWUhlJUjcEHBE7HhHaJLgd1U8Dsunns+Rg46N7PlOQ4nordPN3UfB3Xjy8Fnp7lJcsupCtKnC7gtTe2VO88mxpPhNMgEHwlkZlPLUCQc5xOgbgNoSrdwmUqNUUjYh3qLXZvbmqiPg7alB5ifP760NKo9M/ZOPePI+4jE6Hsxx/GKFU88Cmx+Wgnp0+XSZ8Q0VkavX0rysdOu3lCnUZlyWdSy4b2NsqA2pByKoqoWCju2VaCqECKoVR6NROMc0BlhZ2dtZq5p00oocM+Nl8KhF9wCqqgDYAACShI3EblKdNncAqo5EZyfIfE4E5mvV3zmo9csnySSycFxq+FevUqgYDEYz7AFz+mfjIUzruGZmA0hmJC88AkkDMwn06qPLBL5HPyeW2IiJsMRERAEREAREQBERAEREAREQBERAEREAREQBERAEREAREQBPVYggg4IOQehHnPInjWwLis7XAVqvrKoUEeYGTqPlk5kc8LGNmOfLbb55yD8JusqOlffvjpJE46erspslGqXu52Xb7kpb7yLa07QMMB1BGw1AnPtJB5/CT+K2/pFBlU+uoKnyJBDD54nNQPPyzzxtn2HrKdVpWKyOzTySVe8OMtyiemVJUjBBwR0Inkm8Rt8EMBsdj75Cn0HS3q6pTRWyWGIiJJPBERAEREAREQBERAEREAREQBERAEREAREQBERAEREAREQBPJ7EAsbW+XADHBG2evtm520DUD4fMc+fmv7SnmRckAZ2HISns4VBz5ovZvdGxT23LqlWDDUJLtruloas9H6oXJtV01WNZ6wrLbKAhAQK1QtzcYGknmQtDQvWQYwCJe0OK2dTd7Si1RlAdmVCzadHNim/qIf/ABXoJU36CdEm8e727kqiyH/IjDtNwyoaarTrMtXSdbHuwKb29S6FXDsG0aKbeLGMg4JwZ5d1rH0ehcUqNQitdNbkVGqqaZQVdZKIGY4NIjAHnnMs/SrTf/BUN8Z8CfZBUfY8lJHuOJknGKFMIi2tNVRzURRpAVznLqNGzHU3iG/iPWaarmny1tr7EqKrm8JblTwivY19Ktb1VdlVtCVWqaENCyrOzsSowpvKa+HORv1xbcC4Zw68RqlJKmEcowZ2BzpVwRgkMCrowIJBDCRKnFbRNOLG3AVtS7IMMoQAj6vY4p0wP4F6Ce2Pa6jQXTStEpKTkrTZUGcAZwqAZwAPgJYQhq5rMW/6/qY2Kqt8slv9Co4/ZpRuKlNBhV04BJPNVPM+0yBJfFr/AL+s9XTp148Oc4woXngdJEl/SpKuKl1xuVc8czx0ERJVvag5Le7HT3xZbGtZZsppldLliRYk/wBDX+zNXoB6/pNMdZW+uxIloLo9FkixNj27DmPjNckxkpLKZDlCUHiSwIiJkYiJnTpZiVtnFdJXJwlPdfJ/4JcdFdJKSjt+BhERLIiCIiAIiIAiIgCIiAIiIAiIgCIiAIiJ4wXFtUJRSeZ/We1/Lr/x55lY90WUKQNuRGxz5eyb6d9kAN5fa69NsdPbOXs4fZCfqY79F9idppr1ESHpBlOXppkgAvUSnk7nC6iMnbykj6G3P3V/Mv7yLR4TQvGUVay06aCqtRS2g1Er0nosiseWx3x5HYiTL7gdarUuGXiaIlVwaaJXqKEAW5UABX2/zaOdzk0s7Aqq7PaLqW4x/IsLlXbLPU0fRG7/AAx+dP3myl2PuftIMdNa/vNtbgVw9R2PElCOaPhWs657sgtybYkagSDvnkAAoW3A7hPRh/1JWFGvTqPms5ZlUW2tCWY6lY07jY/jg58JB9fEL2sbGiOlhF5wYXfBnoAFlC6tgQQT+kr6uEGRnOevv5zpO1vE6RSmFdXIc5CsDjbzwdpyFWqWOT8BJOkqnd70+n5md+phCGI/F+RuF8c8uu38pvpXKt7D0/aV0yJGdvZJ9mkrktlgiVa62LzJ5RayFdW2Nxy6dJnQqu2+xAPLzkkjMreaenltuWzjDVw/uVUzp0szOtR5nzHOZ0zsJq1vFJezqdWzbw/KZC0+hXrONn1XhmQE8nsTkHJt5Z0CWNiJERPqRw4iIgCIiAIiIAiIgCIiAIiIAiIgCIiAIiIAgHG8T1WxnbmMe72zGS2Mo9Sw9IGnVny5f/JnTfUAeoz/AHmVUlWtcKCCfPbaVl2k5Y5juXOn17nLE9lgzurbOWHPzHWQ5Kq3pz4f1EiyXplYo4mQdZKqU81/j4ERElEIn2dTK42yP7zNpqDcdJW06hU5EkCpq3nOcUU9P+8isp/Y6HQahWR5H1RkxzMVXG09iclKyUs79S25V1EREwMiJERPqZwwiIgCIiAIiIAiIgCIiAIiIAiIgCIiAIiIAiIgCeREGMugnsRBl2EREATZb8zESt4r/KWfT+6Jei/mIm+IifPjrhERA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R"/>
          </a:p>
        </p:txBody>
      </p:sp>
      <p:sp>
        <p:nvSpPr>
          <p:cNvPr id="5" name="AutoShape 4" descr="data:image/jpeg;base64,/9j/4AAQSkZJRgABAQAAAQABAAD/2wCEAAkGBhAQERAQEhISEhQQEBQUEREUEhcUFRQVFBgVFBYTFRUXHCYeFxkjGhYVIC8gIycpLiwsFh4xNTIqNSYrMCkBCQoKDgwOGQ8PGi4kHyQsNDQsLDIsLC0sMDAqLCksKjQtLCosLCwsLC0sLCkvLC8sLCwsLCwpLCksKSwsLCksLP/AABEIAMEBBQMBIgACEQEDEQH/xAAbAAEAAgMBAQAAAAAAAAAAAAAABAUCAwYBB//EAD8QAAIBAwIDBAYIBAUFAQAAAAECAAMEERIhBTFRBhMiQRQyYXGBkRYjQlJTkqHRcrHS8CQzYqLBFUOCg+EH/8QAGwEBAAIDAQEAAAAAAAAAAAAAAAQFAgMGAQf/xAA0EQACAgECBQEGAwgDAAAAAAAAAQIDEQQhBRIxQVETFCIyYXGhgbHhFSMzNJHB0fFCUnL/2gAMAwEAAhEDEQA/ALOIido3hZZQpZET3Qehnk1xuhP4Wn9GZuuUeqweSTRGBMaKjnzm2cnxfiKtzRFdHvkvuH6Rw/et9UIiJzpcCIgmEs7I8bxuzGqBgyMZJL7ZkadfwFTUZqWdmUHFHFuLXdCIidIUwiIgCIiAIiIAiIgCIiAIiIAiIgCIiAIiIAiIgG9qA90zWmBNlFcsoPmwB+JEhcF7YVSVa4tbZk9GDEJRamTUe4tUVizAhaa0bumWxq9VjPncbL74uLm8fU6ycaqZJqKySsTWaA9vwlo/aWizLTWzpozC0fUdDgC4qWStTwBguoujqwfCO7bfvABstu1Ns7Ww9Cpf4l1GA6s9PVUtqWh17vaqPSNTU87LTc5OJsqrupz6c8ZMLLa7PjjkqwMRO143wal3WEREYso1BBkdeUoT2db8Rfyn95FsonnySarFKOywVES1HZ6p95P1/aefR6p95Pm37TX6M/Bt5kVctT2bqtSQqPG5JYMwAVdtO2M5P6SzsezVMijUJOQAXXmGPMe4ezzlnxa77qjUfzCnT/Edh+pmFFsldFQWXnv5IOot5oNdF3Pnjttp6HHymEE/pE+lUUxqTS7vJzVlkrGm+wiIm81iIiAIiIAiIgCIiAIiIAiIgCIiAIiIAiIgCIiATAZZfSS6/FP5U/plZE+XKTj0Z27in1RZ/SS6/FP5U/pj6S3X4p/Kn9MrInvqT8v+rMfTh4Oisby4raWaqroG8S4AIIBxnCjqDLGcja3TUm1KcE4yMbMBnAPzPznS2F33qBsY3II9o6fpJ1U1JGOOXYkxE8M2npZWzAohAwCoIHwlN2xqYt8feqKB8Mn/AIl1QxpXAwNIwOgxylH2xrYoBfvuByHllvhylZw1Z1tf/oqtQ8VyOLiIn1BFAIiIAiIgCIiAIiIAiIgCIiAIiIAiIgCIiAIiIAiIgEuJglUGZz5jbTOmXJNYZ2tdkbI80XlCb6VlUcZVGI6j2Ty0tjUcIPPmeg8zOqp0woCjYAYAmVVXPuz1vwcubCry7t/ymTOE2dVagJV1GDnbAO2wPxl/EkRpUXlMxbysCeONj7jE8eoFGSQAPMnE34b2R43sSOI8Wp26DUd8eFBzbGBge7InFcZ4u1y4YjCrkIvmAcZyfMnAl7dWlK7w+tjpyoIO3yI/lKPifD6dIhUYsw9cEDA6b9fZ/KWXCdPp9O8z/ifZFHq67ZLb4fzK+JtFETzufbOjWpr8lf7PZ4NcTZ3M9FGevUVrueKib7GqJuNIQKQmHtcDP2aZpibO5357TBlxNsLoT2TNUqpR3aPIiJtNYiIgCIiAIiIAiIgCIiAIiIAiIgAGSKVTPvkeAcSt4hoI6qvHSXZkzSaqVE/l3Rb2d1Vp067Uly2KeXCayitURajhN9RWm1RwMHenyPKWFt2qqq1Kn6NWqrUdgKz08EgVK6MR3NLSVAp0yDgFhVXbJ387MVgFchsMTuvmABzHmef6S99Kf7x+c5aMJUrkmt0Xso+t78HszmE7cXZAqehDRpIxpbOrvqFPWWxpCinVJIzzU+LAk2n2tuTVRDYYVnpqxy2V1mwVj/lYOk3j/C2flvi69Kf7x+celP8AePzmXOjz2eXk5uh2xuXbvPRWSmlO4BQ0z42B4eaLMSmaeBcVgwJGO7ctp0nTYi7S5t6NxWpd3rpU6rUiCTTZl3XGAds9B7pZ+lP94/OQeJ3iBW1v6wI2Pi5eyeqW6weqpxy5FVdcZVV0UBpHXGMZ+6P+TKatcpTWpVq6ylOnUqVNOC5FNGc6dW2o6fOewURgyugdHVkdCSAyupRlypBGxO4MtI1qKfL1IkpORaWg4dUYqa9VD31SkuoL4zTKrqBVSApZgo1YydhvPHbhmmiUuKlXv6tKmioBq+sehT1EMowo9JotvzDjGciaKl1QZ+9NrTLGo1Qnvau7MVYkjVg+JVIBGxGRia6bWymmRaIDSZGT66tsafo+jPi3A9Ftzg5GaYPXOjFxjsWVC24bU06Lqo+pC40oT4BTo1i21PYaLigd/wARRz2mzhthw65fRQumqtoDkKAQAdvEdGAf9J32O20qKItUVkW0p6WpPSI72sfq6iUKTJu2w0W1BRjkKYxjJzIsL+jQqLVp2yh1WoqsatVyBVfvH9dj6zbk9Y5bhsdJ9CKP4lT/AG/0x9CKP4lT/b/TIH03q/hJ82ljwbj9a4Y/VoqL6zZPPyA9s12TnVFym8I9WGc1xvh60KppqSQFU5OM7+6VZo9Np03GeEXNasX0JvsCG2wvInO4zM6PY45Gupt5hRvz2wT7PZM4cTppipc+5hOnn2aOUNPExna8Y4WKVu/cBVwCamV1My43Go9OfwnFS44brvbIOfz/ABK7UVKuWEIiJaEYREQBERAEREAREQBERAEREAREQDKnUKkMpIIOQR5ToLDtIpwtXY/fA2PvHl/fKc7EjajS13rEl+Jvp1E6XmLO3W9pHcVE/Ov7zZTqq3qsGxzwQcfKcHMkcqcgkHqDg/MSrlwdY92X2LFcVfeJ3D1TuFGpuWNSjcjIHiI/SVr8EuHJbuvWJJwVxv08UhcA4fVuLijc5UigaqvltDE1mt3BX6tg3+S2R4TuN51/ZfhjWtna2zlS1CglNiudJKjG2QDj4Sjv0jUuST3Xgsa9dtzRSw/P+zlKvZq5+zSb3al/eYfRu6/Bb8yf1T6FkTzMk12zhHDefqRptTecY+h8uq0ypKsMFSQR0I2ImMncax31Tb/uOc7feMgyVRb6sObGDy2Hpy5ciZLSYhiASFALHpk4GfjLfgHCKVcPr15UjkQBgjby55BnTWHC6dFCijIPrFsEt/F16SBquJwpbgllo8jDJxFhw96zBVH8TeSjqf2nb8N4ctBNCkkaicnGd8dPdN1vaJTGlFCgknA6nnNso9br5al46R8G2McCDESuMiu45filRc6lBxgKd9WT6uPaM+7n5T54Je9r6pNcKVA0oMHIJYHfJ6YORj95Rz6LwPSKnTKfeW5Sauznsx4EREvSKIiIAiIgCIiAIiIAiIgCIiAIiIAiIgCIiAT7DgFW5UPSFPvKNXY1SGp4bQWV6TIwdToG6lXUqNJ3MtL7szxSrUZ/SEXu7h6tqdbMaZNG+pKcFM4Pe2upc48NXGNs84GI8zPdZ6n5ypv4c7bHPm6/ImV6nkio4Olq8F4yd1uaYLW9UN42wK1QVWAUGn6qO1NVYYOlTnyA0UOy/FqSNTpXCUwadzpHeMQKlZr91J+qGTrrWba8DHcOAN8NQ6z1PzjWep+c0/sp/wDb7fqbPbF4J97bvUuKtNAzFajgc2YhS25J3J9skU+z9yRtSb4lR+hMqEqFSGBIIOQQcEH3ztOzvaHvh3dQgVBjB++PM9MzRxKN+mqTpinFLfyZUWqcnzvdk/hPCloLsMMyqH3JGQN8fEmT5hUrBRkkAdSce3+QM5jiH/6DRpVu5CNU8CstQMQhytyzD1SQQLc9chiR6pnFxqt1MnL7ljlLY6qJSv2ys0pPWdnVKWnvX7qoUViAxUPowxGeQ39k3N2qswUUuw7y5a2QlHAaqrikVBxuNZC55Z9m82fs+35DmRaQZS2vbWwqBStViHKBc0qgzrNoFO6jY+m22/SpnyOLDhPF7e673unLdzUNOoNJUq4AbG46Efy5gx7Bb8hzI4/tahFyxP2kQj3Yx/MGU0u+19J1uDqOV0ju9wfDzI2/1E/AiUk+jcPi46WuL7Iob/4khERJpqEREAREQBERAEREAREQBERAEREAREQBERAEREAREQBAMRGAdVwDiC3Km3uMORupbmw3zv8AeGefPB98tanALJVZmt0bw5bbJIRaoA3PSrVH/sbrOCpVWUhlJUjcEHBE7HhHaJLgd1U8Dsunns+Rg46N7PlOQ4nordPN3UfB3Xjy8Fnp7lJcsupCtKnC7gtTe2VO88mxpPhNMgEHwlkZlPLUCQc5xOgbgNoSrdwmUqNUUjYh3qLXZvbmqiPg7alB5ifP760NKo9M/ZOPePI+4jE6Hsxx/GKFU88Cmx+Wgnp0+XSZ8Q0VkavX0rysdOu3lCnUZlyWdSy4b2NsqA2pByKoqoWCju2VaCqECKoVR6NROMc0BlhZ2dtZq5p00oocM+Nl8KhF9wCqqgDYAACShI3EblKdNncAqo5EZyfIfE4E5mvV3zmo9csnySSycFxq+FevUqgYDEYz7AFz+mfjIUzruGZmA0hmJC88AkkDMwn06qPLBL5HPyeW2IiJsMRERAEREAREQBERAEREAREQBERAEREAREQBERAEREAREQBPVYggg4IOQehHnPInjWwLis7XAVqvrKoUEeYGTqPlk5kc8LGNmOfLbb55yD8JusqOlffvjpJE46erspslGqXu52Xb7kpb7yLa07QMMB1BGw1AnPtJB5/CT+K2/pFBlU+uoKnyJBDD54nNQPPyzzxtn2HrKdVpWKyOzTySVe8OMtyiemVJUjBBwR0Inkm8Rt8EMBsdj75Cn0HS3q6pTRWyWGIiJJPBERAEREAREQBERAEREAREQBERAEREAREQBERAEREAREQBPJ7EAsbW+XADHBG2evtm520DUD4fMc+fmv7SnmRckAZ2HISns4VBz5ovZvdGxT23LqlWDDUJLtruloas9H6oXJtV01WNZ6wrLbKAhAQK1QtzcYGknmQtDQvWQYwCJe0OK2dTd7Si1RlAdmVCzadHNim/qIf/ABXoJU36CdEm8e727kqiyH/IjDtNwyoaarTrMtXSdbHuwKb29S6FXDsG0aKbeLGMg4JwZ5d1rH0ehcUqNQitdNbkVGqqaZQVdZKIGY4NIjAHnnMs/SrTf/BUN8Z8CfZBUfY8lJHuOJknGKFMIi2tNVRzURRpAVznLqNGzHU3iG/iPWaarmny1tr7EqKrm8JblTwivY19Ktb1VdlVtCVWqaENCyrOzsSowpvKa+HORv1xbcC4Zw68RqlJKmEcowZ2BzpVwRgkMCrowIJBDCRKnFbRNOLG3AVtS7IMMoQAj6vY4p0wP4F6Ce2Pa6jQXTStEpKTkrTZUGcAZwqAZwAPgJYQhq5rMW/6/qY2Kqt8slv9Co4/ZpRuKlNBhV04BJPNVPM+0yBJfFr/AL+s9XTp148Oc4woXngdJEl/SpKuKl1xuVc8czx0ERJVvag5Le7HT3xZbGtZZsppldLliRYk/wBDX+zNXoB6/pNMdZW+uxIloLo9FkixNj27DmPjNckxkpLKZDlCUHiSwIiJkYiJnTpZiVtnFdJXJwlPdfJ/4JcdFdJKSjt+BhERLIiCIiAIiIAiIgCIiAIiIAiIgCIiAIiJ4wXFtUJRSeZ/We1/Lr/x55lY90WUKQNuRGxz5eyb6d9kAN5fa69NsdPbOXs4fZCfqY79F9idppr1ESHpBlOXppkgAvUSnk7nC6iMnbykj6G3P3V/Mv7yLR4TQvGUVay06aCqtRS2g1Er0nosiseWx3x5HYiTL7gdarUuGXiaIlVwaaJXqKEAW5UABX2/zaOdzk0s7Aqq7PaLqW4x/IsLlXbLPU0fRG7/AAx+dP3myl2PuftIMdNa/vNtbgVw9R2PElCOaPhWs657sgtybYkagSDvnkAAoW3A7hPRh/1JWFGvTqPms5ZlUW2tCWY6lY07jY/jg58JB9fEL2sbGiOlhF5wYXfBnoAFlC6tgQQT+kr6uEGRnOevv5zpO1vE6RSmFdXIc5CsDjbzwdpyFWqWOT8BJOkqnd70+n5md+phCGI/F+RuF8c8uu38pvpXKt7D0/aV0yJGdvZJ9mkrktlgiVa62LzJ5RayFdW2Nxy6dJnQqu2+xAPLzkkjMreaenltuWzjDVw/uVUzp0szOtR5nzHOZ0zsJq1vFJezqdWzbw/KZC0+hXrONn1XhmQE8nsTkHJt5Z0CWNiJERPqRw4iIgCIiAIiIAiIgCIiAIiIAiIgCIiAIiIAgHG8T1WxnbmMe72zGS2Mo9Sw9IGnVny5f/JnTfUAeoz/AHmVUlWtcKCCfPbaVl2k5Y5juXOn17nLE9lgzurbOWHPzHWQ5Kq3pz4f1EiyXplYo4mQdZKqU81/j4ERElEIn2dTK42yP7zNpqDcdJW06hU5EkCpq3nOcUU9P+8isp/Y6HQahWR5H1RkxzMVXG09iclKyUs79S25V1EREwMiJERPqZwwiIgCIiAIiIAiIgCIiAIiIAiIgCIiAIiIAiIgCeREGMugnsRBl2EREATZb8zESt4r/KWfT+6Jei/mIm+IifPjrhERAP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R"/>
          </a:p>
        </p:txBody>
      </p:sp>
      <p:pic>
        <p:nvPicPr>
          <p:cNvPr id="1030" name="Picture 6" descr="http://www.diariowebcentroamerica.com/wp-content/uploads/2012/03/ca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2060848"/>
            <a:ext cx="7056784" cy="365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635896" y="2420888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i="1" dirty="0" smtClean="0">
                <a:solidFill>
                  <a:schemeClr val="bg1"/>
                </a:solidFill>
              </a:rPr>
              <a:t>América Central y México, están en constante movimiento</a:t>
            </a:r>
            <a:endParaRPr lang="es-CR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47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324544" y="332656"/>
            <a:ext cx="8229600" cy="1143000"/>
          </a:xfrm>
        </p:spPr>
        <p:txBody>
          <a:bodyPr/>
          <a:lstStyle/>
          <a:p>
            <a:r>
              <a:rPr lang="es-CR" dirty="0" smtClean="0"/>
              <a:t>Situación actual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R" dirty="0" smtClean="0"/>
              <a:t>Al retornar:</a:t>
            </a:r>
          </a:p>
          <a:p>
            <a:endParaRPr lang="es-CR" dirty="0" smtClean="0"/>
          </a:p>
          <a:p>
            <a:pPr algn="just"/>
            <a:r>
              <a:rPr lang="es-CR" sz="2800" dirty="0" smtClean="0"/>
              <a:t>Cultura </a:t>
            </a:r>
            <a:r>
              <a:rPr lang="es-CR" sz="2800" dirty="0"/>
              <a:t>de la migración ya arraigada en nuestras comunidades.  </a:t>
            </a:r>
            <a:endParaRPr lang="es-CR" sz="2800" dirty="0" smtClean="0"/>
          </a:p>
          <a:p>
            <a:pPr algn="just"/>
            <a:endParaRPr lang="es-CR" sz="2800" dirty="0" smtClean="0"/>
          </a:p>
          <a:p>
            <a:pPr algn="just"/>
            <a:r>
              <a:rPr lang="es-CR" sz="2800" dirty="0" smtClean="0"/>
              <a:t>Jóvenes </a:t>
            </a:r>
            <a:r>
              <a:rPr lang="es-CR" sz="2800" dirty="0"/>
              <a:t>retornados reportan haber experimentado estigma al ser deportados. Esto, porque a personas retornadas,especialmente jovenes, se les asocia con maras y criminalidad</a:t>
            </a:r>
            <a:r>
              <a:rPr lang="es-CR" dirty="0"/>
              <a:t>. </a:t>
            </a:r>
            <a:endParaRPr lang="es-ES_tradnl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39303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concluir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s-CR" sz="2800" dirty="0" smtClean="0"/>
          </a:p>
          <a:p>
            <a:pPr algn="just"/>
            <a:r>
              <a:rPr lang="es-CR" sz="2800" dirty="0" smtClean="0"/>
              <a:t>La </a:t>
            </a:r>
            <a:r>
              <a:rPr lang="es-CR" sz="2800" dirty="0"/>
              <a:t>protección, para ser efectiva, requiere de nuestros compromisos, tanto a corto como a largo plazo. </a:t>
            </a:r>
            <a:endParaRPr lang="es-CR" sz="2800" dirty="0" smtClean="0"/>
          </a:p>
          <a:p>
            <a:pPr algn="just"/>
            <a:endParaRPr lang="es-CR" sz="2800" dirty="0" smtClean="0"/>
          </a:p>
          <a:p>
            <a:pPr algn="just"/>
            <a:r>
              <a:rPr lang="es-CR" sz="2800" dirty="0"/>
              <a:t>Las soluciones integrales necesariamente requerirán el reconocimiento de nuestra propia responsabilidad por lo que se ha dejado de hacer pero lo más importante, por lo que ahora debemos hacer.</a:t>
            </a:r>
            <a:r>
              <a:rPr lang="es-ES_tradnl" sz="2800" dirty="0"/>
              <a:t> </a:t>
            </a:r>
            <a:endParaRPr lang="es-ES_tradnl" sz="2800" dirty="0" smtClean="0"/>
          </a:p>
          <a:p>
            <a:endParaRPr lang="es-ES_tradnl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20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77280" y="269776"/>
            <a:ext cx="8229600" cy="1143000"/>
          </a:xfrm>
        </p:spPr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concluir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s-CR" sz="2800" dirty="0" smtClean="0"/>
          </a:p>
          <a:p>
            <a:pPr algn="just"/>
            <a:r>
              <a:rPr lang="es-CR" sz="2800" smtClean="0"/>
              <a:t> Hacer </a:t>
            </a:r>
            <a:r>
              <a:rPr lang="es-CR" sz="2800" dirty="0"/>
              <a:t>frente al desafío requerirá también construir sobre lo que se ha logrado, de una manera coordinada. </a:t>
            </a:r>
            <a:endParaRPr lang="es-CR" sz="2800" dirty="0" smtClean="0"/>
          </a:p>
          <a:p>
            <a:pPr algn="just"/>
            <a:endParaRPr lang="es-ES_tradnl" sz="2800" dirty="0"/>
          </a:p>
          <a:p>
            <a:pPr algn="just"/>
            <a:r>
              <a:rPr lang="es-CR" sz="2800" dirty="0"/>
              <a:t> La asistencia en la reintegración es fundamental para que los retornos sean sostenibles</a:t>
            </a:r>
            <a:r>
              <a:rPr lang="es-ES_tradnl" sz="2800" dirty="0"/>
              <a:t> </a:t>
            </a:r>
          </a:p>
          <a:p>
            <a:endParaRPr lang="es-ES_tradnl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99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159274"/>
            <a:ext cx="8229600" cy="1143000"/>
          </a:xfrm>
        </p:spPr>
        <p:txBody>
          <a:bodyPr/>
          <a:lstStyle/>
          <a:p>
            <a:r>
              <a:rPr lang="es-CR" dirty="0">
                <a:solidFill>
                  <a:schemeClr val="tx2"/>
                </a:solidFill>
              </a:rPr>
              <a:t>¡</a:t>
            </a:r>
            <a:r>
              <a:rPr lang="es-CR" dirty="0" smtClean="0">
                <a:solidFill>
                  <a:schemeClr val="tx2"/>
                </a:solidFill>
              </a:rPr>
              <a:t>Muchas gracias!</a:t>
            </a:r>
            <a:endParaRPr lang="es-CR" dirty="0">
              <a:solidFill>
                <a:schemeClr val="tx2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19325" y="1844824"/>
            <a:ext cx="470535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0" y="5085184"/>
            <a:ext cx="91440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5237584"/>
            <a:ext cx="9144000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5284037"/>
            <a:ext cx="9144000" cy="157396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 smtClean="0"/>
              <a:t>Organización Internacional para las Migraciones </a:t>
            </a:r>
          </a:p>
          <a:p>
            <a:pPr algn="ctr"/>
            <a:r>
              <a:rPr lang="es-CR" dirty="0" smtClean="0"/>
              <a:t>Oficina Regional para Centroamérica, Norteamérica y el Caribe</a:t>
            </a:r>
          </a:p>
          <a:p>
            <a:pPr algn="ctr"/>
            <a:r>
              <a:rPr lang="es-CR" dirty="0" smtClean="0">
                <a:hlinkClick r:id="rId3"/>
              </a:rPr>
              <a:t>www.costarica.iom.int</a:t>
            </a:r>
            <a:r>
              <a:rPr lang="es-CR" dirty="0" smtClean="0"/>
              <a:t> </a:t>
            </a:r>
            <a:endParaRPr lang="es-CR" dirty="0"/>
          </a:p>
        </p:txBody>
      </p:sp>
      <p:pic>
        <p:nvPicPr>
          <p:cNvPr id="9220" name="Picture 4" descr="Logo OIM">
            <a:hlinkClick r:id="rId4" tooltip="OIM-IOM RO SAN JOSÉ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5398342"/>
            <a:ext cx="1304925" cy="134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75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2D993F6C-18EE-DA46-95AD-66DF6C71427C}" type="slidenum">
              <a:rPr lang="en-GB" sz="1400" smtClean="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en-GB" sz="1400" dirty="0" smtClean="0">
              <a:solidFill>
                <a:schemeClr val="tx1"/>
              </a:solidFill>
            </a:endParaRPr>
          </a:p>
        </p:txBody>
      </p:sp>
      <p:sp>
        <p:nvSpPr>
          <p:cNvPr id="11267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3708400" y="980728"/>
            <a:ext cx="4997450" cy="4829522"/>
          </a:xfrm>
        </p:spPr>
        <p:txBody>
          <a:bodyPr>
            <a:normAutofit fontScale="92500" lnSpcReduction="20000"/>
          </a:bodyPr>
          <a:lstStyle/>
          <a:p>
            <a:pPr marL="342900" lvl="1" indent="-342900" algn="just" eaLnBrk="1" hangingPunct="1">
              <a:buFont typeface="Wingdings" charset="2"/>
              <a:buChar char="ü"/>
              <a:defRPr/>
            </a:pPr>
            <a:r>
              <a:rPr lang="es-CR" sz="2200" dirty="0" smtClean="0">
                <a:latin typeface="Arial" charset="0"/>
              </a:rPr>
              <a:t>Migración intra-rregional</a:t>
            </a:r>
          </a:p>
          <a:p>
            <a:pPr marL="342900" lvl="1" indent="-342900" algn="just" eaLnBrk="1" hangingPunct="1">
              <a:buFont typeface="Wingdings" charset="2"/>
              <a:buChar char="ü"/>
              <a:defRPr/>
            </a:pPr>
            <a:endParaRPr lang="es-CR" sz="2200" dirty="0" smtClean="0">
              <a:latin typeface="Arial" charset="0"/>
            </a:endParaRPr>
          </a:p>
          <a:p>
            <a:pPr marL="342900" lvl="1" indent="-342900" algn="just" eaLnBrk="1" hangingPunct="1">
              <a:buFont typeface="Wingdings" charset="2"/>
              <a:buChar char="ü"/>
              <a:defRPr/>
            </a:pPr>
            <a:r>
              <a:rPr lang="es-CR" sz="2200" dirty="0" smtClean="0">
                <a:latin typeface="Arial" charset="0"/>
              </a:rPr>
              <a:t>Corredor más grande de migrantes en transito en el mundo (Mesoamerica), con mas de 50 nacionalidades cruzando hacia EEUU y Canada.</a:t>
            </a:r>
          </a:p>
          <a:p>
            <a:pPr marL="342900" lvl="1" indent="-342900" algn="just" eaLnBrk="1" hangingPunct="1">
              <a:buFont typeface="Wingdings" charset="2"/>
              <a:buChar char="ü"/>
              <a:defRPr/>
            </a:pPr>
            <a:endParaRPr lang="es-CR" sz="2200" dirty="0" smtClean="0">
              <a:latin typeface="Arial" charset="0"/>
            </a:endParaRPr>
          </a:p>
          <a:p>
            <a:pPr marL="342900" lvl="1" indent="-342900" algn="just" eaLnBrk="1" hangingPunct="1">
              <a:buFont typeface="Wingdings" charset="2"/>
              <a:buChar char="ü"/>
              <a:defRPr/>
            </a:pPr>
            <a:r>
              <a:rPr lang="es-CR" sz="2200" dirty="0" smtClean="0">
                <a:latin typeface="Arial" charset="0"/>
              </a:rPr>
              <a:t>EEUU es el principal país de destino del mundo (20% de la población migrante en el mundo)</a:t>
            </a:r>
          </a:p>
          <a:p>
            <a:pPr marL="342900" lvl="1" indent="-342900" algn="just" eaLnBrk="1" hangingPunct="1">
              <a:buFont typeface="Wingdings" charset="2"/>
              <a:buChar char="ü"/>
              <a:defRPr/>
            </a:pPr>
            <a:endParaRPr lang="es-CR" sz="2200" dirty="0" smtClean="0">
              <a:latin typeface="Arial" charset="0"/>
            </a:endParaRPr>
          </a:p>
          <a:p>
            <a:pPr marL="342900" lvl="1" indent="-342900" algn="just" eaLnBrk="1" hangingPunct="1">
              <a:buFont typeface="Wingdings" charset="2"/>
              <a:buChar char="ü"/>
              <a:defRPr/>
            </a:pPr>
            <a:r>
              <a:rPr lang="es-CR" sz="2200" dirty="0" smtClean="0">
                <a:latin typeface="Arial" charset="0"/>
              </a:rPr>
              <a:t>México tiene el número más grande de migrantes en el mundo.</a:t>
            </a:r>
          </a:p>
          <a:p>
            <a:pPr marL="342900" lvl="1" indent="-342900" algn="just" eaLnBrk="1" hangingPunct="1">
              <a:buFont typeface="Wingdings" charset="2"/>
              <a:buChar char="ü"/>
              <a:defRPr/>
            </a:pPr>
            <a:endParaRPr lang="es-CR" sz="2200" dirty="0" smtClean="0">
              <a:latin typeface="Arial" charset="0"/>
            </a:endParaRPr>
          </a:p>
          <a:p>
            <a:pPr marL="342900" lvl="1" indent="-342900" algn="just">
              <a:buFont typeface="Wingdings" charset="2"/>
              <a:buChar char="ü"/>
              <a:defRPr/>
            </a:pPr>
            <a:r>
              <a:rPr lang="es-CR" sz="2000" dirty="0">
                <a:latin typeface="Arial" charset="0"/>
              </a:rPr>
              <a:t>Corredor de drogas ilegales y </a:t>
            </a:r>
            <a:r>
              <a:rPr lang="es-CR" sz="2000" dirty="0" smtClean="0">
                <a:latin typeface="Arial" charset="0"/>
              </a:rPr>
              <a:t>también </a:t>
            </a:r>
            <a:r>
              <a:rPr lang="es-CR" sz="2000" dirty="0">
                <a:latin typeface="Arial" charset="0"/>
              </a:rPr>
              <a:t>de armas </a:t>
            </a:r>
            <a:r>
              <a:rPr lang="es-CR" sz="2200" dirty="0" smtClean="0">
                <a:latin typeface="Arial" charset="0"/>
              </a:rPr>
              <a:t> </a:t>
            </a:r>
            <a:endParaRPr lang="es-CR" sz="2200" dirty="0">
              <a:latin typeface="Arial" charset="0"/>
            </a:endParaRPr>
          </a:p>
        </p:txBody>
      </p:sp>
      <p:sp>
        <p:nvSpPr>
          <p:cNvPr id="11268" name="Line 3"/>
          <p:cNvSpPr>
            <a:spLocks noChangeShapeType="1"/>
          </p:cNvSpPr>
          <p:nvPr/>
        </p:nvSpPr>
        <p:spPr bwMode="auto">
          <a:xfrm>
            <a:off x="862013" y="1340768"/>
            <a:ext cx="828198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12800" y="6280150"/>
            <a:ext cx="23495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sz="900" smtClean="0">
              <a:cs typeface="+mn-cs"/>
            </a:endParaRPr>
          </a:p>
          <a:p>
            <a:pPr>
              <a:defRPr/>
            </a:pPr>
            <a:r>
              <a:rPr lang="fr-CH" sz="900" smtClean="0">
                <a:cs typeface="+mn-cs"/>
              </a:rPr>
              <a:t>Source: IOM, </a:t>
            </a:r>
            <a:r>
              <a:rPr lang="fr-CH" sz="900" i="1" smtClean="0">
                <a:cs typeface="+mn-cs"/>
              </a:rPr>
              <a:t>World Migration Report 2010</a:t>
            </a:r>
            <a:endParaRPr lang="en-GB" dirty="0" smtClean="0">
              <a:cs typeface="+mn-cs"/>
            </a:endParaRPr>
          </a:p>
        </p:txBody>
      </p:sp>
      <p:pic>
        <p:nvPicPr>
          <p:cNvPr id="21509" name="Picture 6" descr="IOM logo whit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6538" y="6351588"/>
            <a:ext cx="51117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588" y="836712"/>
            <a:ext cx="3781426" cy="4978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223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0912" y="6298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>La migracion de niños, niñas y adolescentes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s-CR" dirty="0" smtClean="0"/>
          </a:p>
          <a:p>
            <a:pPr algn="just"/>
            <a:r>
              <a:rPr lang="es-CR" dirty="0" smtClean="0"/>
              <a:t>Fenómeno </a:t>
            </a:r>
            <a:r>
              <a:rPr lang="es-CR" dirty="0"/>
              <a:t>global </a:t>
            </a:r>
          </a:p>
          <a:p>
            <a:pPr algn="just"/>
            <a:endParaRPr lang="es-CR" dirty="0" smtClean="0"/>
          </a:p>
          <a:p>
            <a:pPr algn="just"/>
            <a:r>
              <a:rPr lang="es-CR" dirty="0" smtClean="0"/>
              <a:t>Los </a:t>
            </a:r>
            <a:r>
              <a:rPr lang="es-CR" dirty="0"/>
              <a:t>datos estadísticos disponibles son dispersos  y poco </a:t>
            </a:r>
            <a:r>
              <a:rPr lang="es-CR" dirty="0" smtClean="0"/>
              <a:t>fiables.</a:t>
            </a:r>
          </a:p>
          <a:p>
            <a:pPr algn="just"/>
            <a:endParaRPr lang="es-CR" dirty="0" smtClean="0"/>
          </a:p>
          <a:p>
            <a:pPr algn="just"/>
            <a:r>
              <a:rPr lang="es-CR" dirty="0"/>
              <a:t>No existe un perfil homogéneo de los niños, niñas y adolescentes migrantes. </a:t>
            </a:r>
          </a:p>
        </p:txBody>
      </p:sp>
    </p:spTree>
    <p:extLst>
      <p:ext uri="{BB962C8B-B14F-4D97-AF65-F5344CB8AC3E}">
        <p14:creationId xmlns:p14="http://schemas.microsoft.com/office/powerpoint/2010/main" val="22052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2920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>La migración de niños, niñas y adolescentes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s-CR" sz="3000" dirty="0" smtClean="0"/>
          </a:p>
          <a:p>
            <a:pPr algn="just"/>
            <a:r>
              <a:rPr lang="es-CR" sz="2600" dirty="0" smtClean="0"/>
              <a:t>América Central- la </a:t>
            </a:r>
            <a:r>
              <a:rPr lang="es-CR" sz="2600" dirty="0"/>
              <a:t>migración de personas menores de edad es parte de la migración histórica de la región. </a:t>
            </a:r>
            <a:endParaRPr lang="es-CR" sz="2600" dirty="0" smtClean="0"/>
          </a:p>
          <a:p>
            <a:pPr algn="just"/>
            <a:endParaRPr lang="es-CR" sz="2600" dirty="0" smtClean="0"/>
          </a:p>
          <a:p>
            <a:pPr algn="just"/>
            <a:r>
              <a:rPr lang="es-CR" sz="2600" dirty="0" smtClean="0"/>
              <a:t>Cambio en últimos años - las </a:t>
            </a:r>
            <a:r>
              <a:rPr lang="es-CR" sz="2600" dirty="0"/>
              <a:t>condiciones en que los niños migran, en especial el incremento de la  vulnerabilidad. </a:t>
            </a:r>
            <a:r>
              <a:rPr lang="es-CR" sz="2600" dirty="0" smtClean="0"/>
              <a:t>--elevado </a:t>
            </a:r>
            <a:r>
              <a:rPr lang="es-CR" sz="2600" dirty="0"/>
              <a:t>número y la edad más temprana de la </a:t>
            </a:r>
            <a:r>
              <a:rPr lang="es-CR" sz="2600" dirty="0" smtClean="0"/>
              <a:t>migración</a:t>
            </a:r>
            <a:endParaRPr lang="es-ES_tradnl" sz="2600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36620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888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>¿Cómo son los niños, niñas y adolescentes que migran?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CR" dirty="0" smtClean="0"/>
          </a:p>
          <a:p>
            <a:pPr algn="just"/>
            <a:r>
              <a:rPr lang="es-CR" dirty="0" smtClean="0"/>
              <a:t>Perfil </a:t>
            </a:r>
            <a:r>
              <a:rPr lang="es-CR" dirty="0"/>
              <a:t>a partir de información cualitativa</a:t>
            </a:r>
          </a:p>
          <a:p>
            <a:pPr lvl="1" algn="just"/>
            <a:r>
              <a:rPr lang="es-CR" b="1" u="sng" dirty="0">
                <a:solidFill>
                  <a:srgbClr val="FFC000"/>
                </a:solidFill>
              </a:rPr>
              <a:t>Baja </a:t>
            </a:r>
            <a:r>
              <a:rPr lang="es-CR" b="1" u="sng" dirty="0" smtClean="0">
                <a:solidFill>
                  <a:srgbClr val="FFC000"/>
                </a:solidFill>
              </a:rPr>
              <a:t>escolaridad</a:t>
            </a:r>
            <a:r>
              <a:rPr lang="es-CR" dirty="0" smtClean="0">
                <a:solidFill>
                  <a:srgbClr val="FFC000"/>
                </a:solidFill>
              </a:rPr>
              <a:t>: </a:t>
            </a:r>
            <a:r>
              <a:rPr lang="es-CR" dirty="0"/>
              <a:t>Un grupo significativo no ha estudiado o ha abandonado los estudios.</a:t>
            </a:r>
          </a:p>
          <a:p>
            <a:pPr>
              <a:buFont typeface="Wingdings" charset="2"/>
              <a:buChar char="ü"/>
            </a:pPr>
            <a:r>
              <a:rPr lang="es-CR" dirty="0" smtClean="0"/>
              <a:t>Han predominado mas los hombres</a:t>
            </a:r>
          </a:p>
          <a:p>
            <a:pPr lvl="1"/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65644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880" y="548680"/>
            <a:ext cx="8229600" cy="1143000"/>
          </a:xfrm>
        </p:spPr>
        <p:txBody>
          <a:bodyPr>
            <a:noAutofit/>
          </a:bodyPr>
          <a:lstStyle/>
          <a:p>
            <a:r>
              <a:rPr lang="es-CR" sz="4000" dirty="0"/>
              <a:t>¿Cómo son los niños, niñas y adolescentes que migran?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Wingdings" panose="05000000000000000000" pitchFamily="2" charset="2"/>
              <a:buChar char="ü"/>
            </a:pPr>
            <a:endParaRPr lang="es-CR" dirty="0" smtClean="0"/>
          </a:p>
          <a:p>
            <a:pPr marL="742950" lvl="2" indent="-342900"/>
            <a:r>
              <a:rPr lang="es-CR" dirty="0" smtClean="0"/>
              <a:t>La </a:t>
            </a:r>
            <a:r>
              <a:rPr lang="es-CR" dirty="0"/>
              <a:t>mayoría son adolescentes. Tienen entre 15 y 17 años, pero también hay de 11 a 14 años y de 6 a 10 años.</a:t>
            </a:r>
          </a:p>
          <a:p>
            <a:endParaRPr lang="es-CR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123728" y="3068960"/>
            <a:ext cx="4896544" cy="26456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154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872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R" dirty="0"/>
              <a:t>¿Cómo son los niños, niñas y adolescentes que migran?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pPr lvl="1"/>
            <a:endParaRPr lang="es-CR" dirty="0" smtClean="0"/>
          </a:p>
          <a:p>
            <a:pPr lvl="1" algn="just"/>
            <a:r>
              <a:rPr lang="es-CR" dirty="0" smtClean="0"/>
              <a:t>Incorporación </a:t>
            </a:r>
            <a:r>
              <a:rPr lang="es-CR" dirty="0"/>
              <a:t>precoz al trabajo. Muchos de ellos se han incorporado al trabajo antes de cumplir la edad mínima de admisión al </a:t>
            </a:r>
            <a:r>
              <a:rPr lang="es-CR" dirty="0" smtClean="0"/>
              <a:t>empleo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40782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872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>¿Cómo </a:t>
            </a:r>
            <a:r>
              <a:rPr lang="es-CR" dirty="0"/>
              <a:t>son los niños, niñas y adolescentes que migran?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endParaRPr lang="es-CR" dirty="0" smtClean="0"/>
          </a:p>
          <a:p>
            <a:pPr lvl="1" algn="just">
              <a:buFont typeface="Wingdings" charset="2"/>
              <a:buChar char="ü"/>
            </a:pPr>
            <a:r>
              <a:rPr lang="es-CR" dirty="0" smtClean="0"/>
              <a:t>Provienen </a:t>
            </a:r>
            <a:r>
              <a:rPr lang="es-CR" dirty="0"/>
              <a:t>de hogares monoparentales, con jefatura femenina y alto desempleo adulto</a:t>
            </a:r>
            <a:r>
              <a:rPr lang="es-CR" dirty="0" smtClean="0"/>
              <a:t>.</a:t>
            </a:r>
          </a:p>
          <a:p>
            <a:pPr lvl="1" algn="just">
              <a:buFont typeface="Wingdings" charset="2"/>
              <a:buChar char="ü"/>
            </a:pPr>
            <a:endParaRPr lang="es-CR" dirty="0"/>
          </a:p>
          <a:p>
            <a:pPr lvl="1" algn="just">
              <a:buFont typeface="Wingdings" charset="2"/>
              <a:buChar char="ü"/>
            </a:pPr>
            <a:r>
              <a:rPr lang="es-CR" dirty="0"/>
              <a:t>Pobreza y marginalidad. Para muchos, sus principales ingresos son precarios y provienen del trabajo agrícola. Un número importante de El Salvador, Honduras y Guatemala tiene como principal sostén las remesas que reciben de padres migrantes. 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50383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821</Words>
  <Application>Microsoft Office PowerPoint</Application>
  <PresentationFormat>On-screen Show (4:3)</PresentationFormat>
  <Paragraphs>148</Paragraphs>
  <Slides>23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Contexto</vt:lpstr>
      <vt:lpstr>PowerPoint Presentation</vt:lpstr>
      <vt:lpstr>La migracion de niños, niñas y adolescentes</vt:lpstr>
      <vt:lpstr>La migración de niños, niñas y adolescentes</vt:lpstr>
      <vt:lpstr>¿Cómo son los niños, niñas y adolescentes que migran?</vt:lpstr>
      <vt:lpstr>¿Cómo son los niños, niñas y adolescentes que migran?</vt:lpstr>
      <vt:lpstr>¿Cómo son los niños, niñas y adolescentes que migran?</vt:lpstr>
      <vt:lpstr>¿Cómo son los niños, niñas y adolescentes que migran?</vt:lpstr>
      <vt:lpstr> ¿Por qué migran los niños, niñas ya adolescentes?</vt:lpstr>
      <vt:lpstr> ¿Por qué migran los niños, niñas ya adolescentes?</vt:lpstr>
      <vt:lpstr> ¿Hacia dónde y cómo van los niños, niñas y adolescentes?</vt:lpstr>
      <vt:lpstr>PowerPoint Presentation</vt:lpstr>
      <vt:lpstr>Situación actual</vt:lpstr>
      <vt:lpstr>PowerPoint Presentation</vt:lpstr>
      <vt:lpstr>Situación actual</vt:lpstr>
      <vt:lpstr>Situación actual</vt:lpstr>
      <vt:lpstr>Situación actual</vt:lpstr>
      <vt:lpstr>Situación actual</vt:lpstr>
      <vt:lpstr>Situación actual</vt:lpstr>
      <vt:lpstr>Para concluir</vt:lpstr>
      <vt:lpstr>Para concluir</vt:lpstr>
      <vt:lpstr>¡Muchas gracias!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CORRALES Dayan</dc:creator>
  <cp:lastModifiedBy>RODAS Renán</cp:lastModifiedBy>
  <cp:revision>48</cp:revision>
  <dcterms:created xsi:type="dcterms:W3CDTF">2014-08-25T14:37:11Z</dcterms:created>
  <dcterms:modified xsi:type="dcterms:W3CDTF">2014-08-29T17:22:21Z</dcterms:modified>
</cp:coreProperties>
</file>