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99CC"/>
    <a:srgbClr val="0066FF"/>
    <a:srgbClr val="3333FF"/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 custT="1"/>
      <dgm:spPr/>
      <dgm:t>
        <a:bodyPr/>
        <a:lstStyle/>
        <a:p>
          <a:r>
            <a:rPr lang="es-CR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Proteger a los migrantes vulnerables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8115B-4B0A-414E-8CAA-DAE91D4A266A}">
      <dgm:prSet phldrT="[Text]" custT="1"/>
      <dgm:spPr/>
      <dgm:t>
        <a:bodyPr/>
        <a:lstStyle/>
        <a:p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Fortalecer la gestión migratoria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021989-10D9-49BE-822F-27E48DE90452}">
      <dgm:prSet phldrT="[Text]" custT="1"/>
      <dgm:spPr/>
      <dgm:t>
        <a:bodyPr/>
        <a:lstStyle/>
        <a:p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Hacer de la salud una prioridad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271F21-C096-49C2-A18F-0600CA1289D1}">
      <dgm:prSet phldrT="[Text]" custT="1"/>
      <dgm:spPr/>
      <dgm:t>
        <a:bodyPr/>
        <a:lstStyle/>
        <a:p>
          <a:r>
            <a:rPr lang="es-CR" sz="19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 ante crisis y emergencias</a:t>
          </a:r>
          <a:endParaRPr lang="en-U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7D864-DA71-4266-8EC0-35275A978ABF}">
      <dgm:prSet phldrT="[Text]" custT="1"/>
      <dgm:spPr/>
      <dgm:t>
        <a:bodyPr/>
        <a:lstStyle/>
        <a:p>
          <a:r>
            <a:rPr lang="es-CR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Sensibilizar sobre cambio climático y desastres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D753B-EE7A-41DD-B41B-356C0E273C96}">
      <dgm:prSet phldrT="[Text]" custT="1"/>
      <dgm:spPr/>
      <dgm:t>
        <a:bodyPr/>
        <a:lstStyle/>
        <a:p>
          <a:r>
            <a:rPr lang="es-CR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Mejorar las políticas migratorias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F29F17-3252-41AD-A8DA-5218867C3979}">
      <dgm:prSet phldrT="[Text]" custT="1"/>
      <dgm:spPr/>
      <dgm:t>
        <a:bodyPr/>
        <a:lstStyle/>
        <a:p>
          <a:r>
            <a:rPr lang="es-C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Potenciar los beneficios de la migración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13BEE-0951-4EF3-99AC-47750E1D1530}" type="presOf" srcId="{DEFD753B-EE7A-41DD-B41B-356C0E273C96}" destId="{BF889D8A-CC1B-4E82-BF57-E238426CC9E3}" srcOrd="0" destOrd="0" presId="urn:microsoft.com/office/officeart/2011/layout/HexagonRadial"/>
    <dgm:cxn modelId="{40E3EEA7-7EE1-45E6-A685-41B6767433F5}" type="presOf" srcId="{DE4B51A0-7681-43C7-9E11-EE4BAD753BBC}" destId="{EB98AC7D-04AC-46CE-A6A4-C4F88A9AD611}" srcOrd="0" destOrd="0" presId="urn:microsoft.com/office/officeart/2011/layout/HexagonRadial"/>
    <dgm:cxn modelId="{E2CDF66C-BEB8-4977-ACD8-038692A65ED2}" type="presOf" srcId="{DCE8115B-4B0A-414E-8CAA-DAE91D4A266A}" destId="{F16257D2-1859-472E-9808-E9B89D083CA5}" srcOrd="0" destOrd="0" presId="urn:microsoft.com/office/officeart/2011/layout/HexagonRadial"/>
    <dgm:cxn modelId="{20A39BDC-4A0F-4B5E-8B0A-F5B1DC22B1D7}" type="presOf" srcId="{21021989-10D9-49BE-822F-27E48DE90452}" destId="{3232DBF3-E3E4-4F08-B16D-48D249D4F3D5}" srcOrd="0" destOrd="0" presId="urn:microsoft.com/office/officeart/2011/layout/HexagonRadial"/>
    <dgm:cxn modelId="{ADF2CA62-9F76-4E80-84E6-AC4D44312050}" type="presOf" srcId="{5EF29F17-3252-41AD-A8DA-5218867C3979}" destId="{C5995771-A9D4-4C16-B658-662012688CDF}" srcOrd="0" destOrd="0" presId="urn:microsoft.com/office/officeart/2011/layout/HexagonRadial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EB7A5F14-4AAB-4CBE-BA80-BD383AB00443}" type="presOf" srcId="{B2271F21-C096-49C2-A18F-0600CA1289D1}" destId="{37EDEDE1-9766-4C45-A512-7011E087B5D8}" srcOrd="0" destOrd="0" presId="urn:microsoft.com/office/officeart/2011/layout/HexagonRadial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E23AEF74-C2FD-4057-B0E7-62414C98AEAF}" type="presOf" srcId="{0288243F-BC74-4D31-B852-FE353A58DFEC}" destId="{90E38355-95EF-42F5-9EC5-76B8AA7983C6}" srcOrd="0" destOrd="0" presId="urn:microsoft.com/office/officeart/2011/layout/HexagonRadial"/>
    <dgm:cxn modelId="{47E64DBA-D979-4C91-869D-B7B3CD05FA50}" type="presOf" srcId="{C2F7D864-DA71-4266-8EC0-35275A978ABF}" destId="{E01C8F70-B555-48FC-AB8A-35883D6A761B}" srcOrd="0" destOrd="0" presId="urn:microsoft.com/office/officeart/2011/layout/HexagonRadial"/>
    <dgm:cxn modelId="{1282803C-7B43-4B20-837C-89BF367865A4}" type="presParOf" srcId="{EB98AC7D-04AC-46CE-A6A4-C4F88A9AD611}" destId="{90E38355-95EF-42F5-9EC5-76B8AA7983C6}" srcOrd="0" destOrd="0" presId="urn:microsoft.com/office/officeart/2011/layout/HexagonRadial"/>
    <dgm:cxn modelId="{07812A35-AA74-4611-B8FD-9AF1CD32B223}" type="presParOf" srcId="{EB98AC7D-04AC-46CE-A6A4-C4F88A9AD611}" destId="{80925B25-1D5F-43CB-AEFC-3441C87821CA}" srcOrd="1" destOrd="0" presId="urn:microsoft.com/office/officeart/2011/layout/HexagonRadial"/>
    <dgm:cxn modelId="{5BABB7CB-A9B9-4D13-8313-F38A43CED071}" type="presParOf" srcId="{80925B25-1D5F-43CB-AEFC-3441C87821CA}" destId="{3FF6E48E-82BF-4DC6-A0A4-31CDCDE8749B}" srcOrd="0" destOrd="0" presId="urn:microsoft.com/office/officeart/2011/layout/HexagonRadial"/>
    <dgm:cxn modelId="{5FC9094F-87E0-49AB-A384-0788A093F89A}" type="presParOf" srcId="{EB98AC7D-04AC-46CE-A6A4-C4F88A9AD611}" destId="{F16257D2-1859-472E-9808-E9B89D083CA5}" srcOrd="2" destOrd="0" presId="urn:microsoft.com/office/officeart/2011/layout/HexagonRadial"/>
    <dgm:cxn modelId="{A63648BB-B3BB-478E-8329-9229FAE46CDE}" type="presParOf" srcId="{EB98AC7D-04AC-46CE-A6A4-C4F88A9AD611}" destId="{B1E860F1-DB6A-43FA-B25F-27EE479BC578}" srcOrd="3" destOrd="0" presId="urn:microsoft.com/office/officeart/2011/layout/HexagonRadial"/>
    <dgm:cxn modelId="{6098ADDD-B31A-4F41-9125-875DBDD3D139}" type="presParOf" srcId="{B1E860F1-DB6A-43FA-B25F-27EE479BC578}" destId="{AB36FB16-8715-4817-87C9-F68709757D42}" srcOrd="0" destOrd="0" presId="urn:microsoft.com/office/officeart/2011/layout/HexagonRadial"/>
    <dgm:cxn modelId="{06121DB9-B242-40DD-82DF-D679894AAC99}" type="presParOf" srcId="{EB98AC7D-04AC-46CE-A6A4-C4F88A9AD611}" destId="{3232DBF3-E3E4-4F08-B16D-48D249D4F3D5}" srcOrd="4" destOrd="0" presId="urn:microsoft.com/office/officeart/2011/layout/HexagonRadial"/>
    <dgm:cxn modelId="{ABE8D821-784A-4504-AF7F-AB653AA5D6BE}" type="presParOf" srcId="{EB98AC7D-04AC-46CE-A6A4-C4F88A9AD611}" destId="{E0D7446C-B0F5-40D5-AD30-8EA7373AE7F4}" srcOrd="5" destOrd="0" presId="urn:microsoft.com/office/officeart/2011/layout/HexagonRadial"/>
    <dgm:cxn modelId="{560E48F5-23A6-4C00-9692-2F0531B26724}" type="presParOf" srcId="{E0D7446C-B0F5-40D5-AD30-8EA7373AE7F4}" destId="{8A13518B-ECFA-4C93-930C-736F85F34DA9}" srcOrd="0" destOrd="0" presId="urn:microsoft.com/office/officeart/2011/layout/HexagonRadial"/>
    <dgm:cxn modelId="{121B989C-367D-4467-A3D7-BCDFE2F47E36}" type="presParOf" srcId="{EB98AC7D-04AC-46CE-A6A4-C4F88A9AD611}" destId="{37EDEDE1-9766-4C45-A512-7011E087B5D8}" srcOrd="6" destOrd="0" presId="urn:microsoft.com/office/officeart/2011/layout/HexagonRadial"/>
    <dgm:cxn modelId="{C79D6DA2-47A8-463E-A515-7F6E6C5CBF15}" type="presParOf" srcId="{EB98AC7D-04AC-46CE-A6A4-C4F88A9AD611}" destId="{A8813C2C-24C5-4F84-93AE-A14A1C8F55AC}" srcOrd="7" destOrd="0" presId="urn:microsoft.com/office/officeart/2011/layout/HexagonRadial"/>
    <dgm:cxn modelId="{3A46E0A5-D942-4FBC-A914-C493C6A65EF1}" type="presParOf" srcId="{A8813C2C-24C5-4F84-93AE-A14A1C8F55AC}" destId="{EE289FE9-629C-4A8E-B9B2-2A175A7A4DC3}" srcOrd="0" destOrd="0" presId="urn:microsoft.com/office/officeart/2011/layout/HexagonRadial"/>
    <dgm:cxn modelId="{9D997394-2DA8-4343-809D-524D1CC1B8B8}" type="presParOf" srcId="{EB98AC7D-04AC-46CE-A6A4-C4F88A9AD611}" destId="{E01C8F70-B555-48FC-AB8A-35883D6A761B}" srcOrd="8" destOrd="0" presId="urn:microsoft.com/office/officeart/2011/layout/HexagonRadial"/>
    <dgm:cxn modelId="{5D4345AD-EC18-4A84-A8B8-B1A19C634C7B}" type="presParOf" srcId="{EB98AC7D-04AC-46CE-A6A4-C4F88A9AD611}" destId="{64EC80D2-74DD-45E1-9E35-FF0F303AE568}" srcOrd="9" destOrd="0" presId="urn:microsoft.com/office/officeart/2011/layout/HexagonRadial"/>
    <dgm:cxn modelId="{1F612A4F-6ECF-4B7C-AE75-9CB7025A7157}" type="presParOf" srcId="{64EC80D2-74DD-45E1-9E35-FF0F303AE568}" destId="{13775D63-AB00-4A2A-92FE-2C97C9C83B64}" srcOrd="0" destOrd="0" presId="urn:microsoft.com/office/officeart/2011/layout/HexagonRadial"/>
    <dgm:cxn modelId="{9E0ABC9F-5A5F-47A6-BA22-98975327EABB}" type="presParOf" srcId="{EB98AC7D-04AC-46CE-A6A4-C4F88A9AD611}" destId="{BF889D8A-CC1B-4E82-BF57-E238426CC9E3}" srcOrd="10" destOrd="0" presId="urn:microsoft.com/office/officeart/2011/layout/HexagonRadial"/>
    <dgm:cxn modelId="{701FA1D2-EB9F-45F9-BEF8-8B2B81160D1A}" type="presParOf" srcId="{EB98AC7D-04AC-46CE-A6A4-C4F88A9AD611}" destId="{4A14FAED-6BAF-45AE-B326-922EB42208F5}" srcOrd="11" destOrd="0" presId="urn:microsoft.com/office/officeart/2011/layout/HexagonRadial"/>
    <dgm:cxn modelId="{3E3CA2C6-26FB-4F3E-9282-48F324FBD910}" type="presParOf" srcId="{4A14FAED-6BAF-45AE-B326-922EB42208F5}" destId="{C48AF86E-FF11-424A-B31B-4593F9C79A85}" srcOrd="0" destOrd="0" presId="urn:microsoft.com/office/officeart/2011/layout/HexagonRadial"/>
    <dgm:cxn modelId="{CCC6D1CD-96BA-4892-8C69-066FF01E8BF3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/>
      <dgm:spPr/>
      <dgm:t>
        <a:bodyPr/>
        <a:lstStyle/>
        <a:p>
          <a:r>
            <a:rPr lang="es-CR" b="1" smtClean="0"/>
            <a:t>Proteger a los migrantes vulnerables</a:t>
          </a:r>
          <a:endParaRPr lang="en-US" b="1" dirty="0"/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/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/>
        </a:p>
      </dgm:t>
    </dgm:pt>
    <dgm:pt modelId="{DCE8115B-4B0A-414E-8CAA-DAE91D4A266A}">
      <dgm:prSet phldrT="[Text]"/>
      <dgm:spPr/>
      <dgm:t>
        <a:bodyPr/>
        <a:lstStyle/>
        <a:p>
          <a:r>
            <a:rPr lang="es-CR" b="1" smtClean="0"/>
            <a:t>Fortalecer la gestión migratoria</a:t>
          </a:r>
          <a:endParaRPr lang="en-US" b="1" dirty="0"/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/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/>
        </a:p>
      </dgm:t>
    </dgm:pt>
    <dgm:pt modelId="{21021989-10D9-49BE-822F-27E48DE90452}">
      <dgm:prSet phldrT="[Text]"/>
      <dgm:spPr/>
      <dgm:t>
        <a:bodyPr/>
        <a:lstStyle/>
        <a:p>
          <a:r>
            <a:rPr lang="es-CR" b="1" dirty="0" smtClean="0"/>
            <a:t>Hacer de la salud una prioridad</a:t>
          </a:r>
          <a:endParaRPr lang="en-US" b="1" dirty="0"/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/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/>
        </a:p>
      </dgm:t>
    </dgm:pt>
    <dgm:pt modelId="{B2271F21-C096-49C2-A18F-0600CA1289D1}">
      <dgm:prSet phldrT="[Text]"/>
      <dgm:spPr/>
      <dgm:t>
        <a:bodyPr/>
        <a:lstStyle/>
        <a:p>
          <a:r>
            <a:rPr lang="es-CR" b="1" smtClean="0"/>
            <a:t>Responder ante crisis y emergencias</a:t>
          </a:r>
          <a:endParaRPr lang="en-US" b="1" dirty="0"/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/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/>
        </a:p>
      </dgm:t>
    </dgm:pt>
    <dgm:pt modelId="{C2F7D864-DA71-4266-8EC0-35275A978ABF}">
      <dgm:prSet phldrT="[Text]"/>
      <dgm:spPr/>
      <dgm:t>
        <a:bodyPr/>
        <a:lstStyle/>
        <a:p>
          <a:r>
            <a:rPr lang="es-CR" b="1" smtClean="0"/>
            <a:t>Sensibilizar sobre cambio climático y desastres</a:t>
          </a:r>
          <a:endParaRPr lang="en-US" b="1" dirty="0"/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/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/>
        </a:p>
      </dgm:t>
    </dgm:pt>
    <dgm:pt modelId="{DEFD753B-EE7A-41DD-B41B-356C0E273C96}">
      <dgm:prSet phldrT="[Text]"/>
      <dgm:spPr/>
      <dgm:t>
        <a:bodyPr/>
        <a:lstStyle/>
        <a:p>
          <a:r>
            <a:rPr lang="es-CR" b="1" smtClean="0"/>
            <a:t>Mejorar las políticas migratorias</a:t>
          </a:r>
          <a:endParaRPr lang="en-US" b="1" dirty="0"/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/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/>
        </a:p>
      </dgm:t>
    </dgm:pt>
    <dgm:pt modelId="{5EF29F17-3252-41AD-A8DA-5218867C3979}">
      <dgm:prSet phldrT="[Text]"/>
      <dgm:spPr/>
      <dgm:t>
        <a:bodyPr/>
        <a:lstStyle/>
        <a:p>
          <a:r>
            <a:rPr lang="es-CR" b="1" dirty="0" smtClean="0"/>
            <a:t>Potenciar los beneficios de la migración</a:t>
          </a:r>
          <a:endParaRPr lang="en-US" b="1" dirty="0"/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/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/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9D9FB3-35D4-4822-8652-FBBC3B88E8A6}" type="presOf" srcId="{0288243F-BC74-4D31-B852-FE353A58DFEC}" destId="{90E38355-95EF-42F5-9EC5-76B8AA7983C6}" srcOrd="0" destOrd="0" presId="urn:microsoft.com/office/officeart/2011/layout/HexagonRadial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984F7788-024B-4E34-8CEA-2240202CFED4}" type="presOf" srcId="{C2F7D864-DA71-4266-8EC0-35275A978ABF}" destId="{E01C8F70-B555-48FC-AB8A-35883D6A761B}" srcOrd="0" destOrd="0" presId="urn:microsoft.com/office/officeart/2011/layout/HexagonRadial"/>
    <dgm:cxn modelId="{21C7E5A5-8273-4E11-AB08-8A0B39664454}" type="presOf" srcId="{B2271F21-C096-49C2-A18F-0600CA1289D1}" destId="{37EDEDE1-9766-4C45-A512-7011E087B5D8}" srcOrd="0" destOrd="0" presId="urn:microsoft.com/office/officeart/2011/layout/HexagonRadial"/>
    <dgm:cxn modelId="{0779CB45-438F-472D-BE2B-04B2C5579F21}" type="presOf" srcId="{DE4B51A0-7681-43C7-9E11-EE4BAD753BBC}" destId="{EB98AC7D-04AC-46CE-A6A4-C4F88A9AD611}" srcOrd="0" destOrd="0" presId="urn:microsoft.com/office/officeart/2011/layout/HexagonRadial"/>
    <dgm:cxn modelId="{CAFA25DC-1C82-4B91-A4B1-583B7223D423}" type="presOf" srcId="{DEFD753B-EE7A-41DD-B41B-356C0E273C96}" destId="{BF889D8A-CC1B-4E82-BF57-E238426CC9E3}" srcOrd="0" destOrd="0" presId="urn:microsoft.com/office/officeart/2011/layout/HexagonRadial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572EC4EF-7A5B-4E25-AC35-A63A238B1BE5}" type="presOf" srcId="{DCE8115B-4B0A-414E-8CAA-DAE91D4A266A}" destId="{F16257D2-1859-472E-9808-E9B89D083CA5}" srcOrd="0" destOrd="0" presId="urn:microsoft.com/office/officeart/2011/layout/HexagonRadial"/>
    <dgm:cxn modelId="{266E3A46-122E-4DB0-9D40-6FFFFF516D4C}" type="presOf" srcId="{21021989-10D9-49BE-822F-27E48DE90452}" destId="{3232DBF3-E3E4-4F08-B16D-48D249D4F3D5}" srcOrd="0" destOrd="0" presId="urn:microsoft.com/office/officeart/2011/layout/HexagonRadial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FB8FE739-4DCC-428E-8A74-D2E6AF3E62C9}" type="presOf" srcId="{5EF29F17-3252-41AD-A8DA-5218867C3979}" destId="{C5995771-A9D4-4C16-B658-662012688CDF}" srcOrd="0" destOrd="0" presId="urn:microsoft.com/office/officeart/2011/layout/HexagonRadial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10ED0998-0A9C-4384-A6FC-179DAA5B808E}" type="presParOf" srcId="{EB98AC7D-04AC-46CE-A6A4-C4F88A9AD611}" destId="{90E38355-95EF-42F5-9EC5-76B8AA7983C6}" srcOrd="0" destOrd="0" presId="urn:microsoft.com/office/officeart/2011/layout/HexagonRadial"/>
    <dgm:cxn modelId="{D779DC4B-0203-43C4-A942-D708D26A1E0C}" type="presParOf" srcId="{EB98AC7D-04AC-46CE-A6A4-C4F88A9AD611}" destId="{80925B25-1D5F-43CB-AEFC-3441C87821CA}" srcOrd="1" destOrd="0" presId="urn:microsoft.com/office/officeart/2011/layout/HexagonRadial"/>
    <dgm:cxn modelId="{16795AA4-86B0-4C1B-BE59-44593E231B05}" type="presParOf" srcId="{80925B25-1D5F-43CB-AEFC-3441C87821CA}" destId="{3FF6E48E-82BF-4DC6-A0A4-31CDCDE8749B}" srcOrd="0" destOrd="0" presId="urn:microsoft.com/office/officeart/2011/layout/HexagonRadial"/>
    <dgm:cxn modelId="{04BCA1C8-2B4E-428B-AB08-8B102F4AB065}" type="presParOf" srcId="{EB98AC7D-04AC-46CE-A6A4-C4F88A9AD611}" destId="{F16257D2-1859-472E-9808-E9B89D083CA5}" srcOrd="2" destOrd="0" presId="urn:microsoft.com/office/officeart/2011/layout/HexagonRadial"/>
    <dgm:cxn modelId="{240F70C5-647D-4016-AF2D-B955E20E9B84}" type="presParOf" srcId="{EB98AC7D-04AC-46CE-A6A4-C4F88A9AD611}" destId="{B1E860F1-DB6A-43FA-B25F-27EE479BC578}" srcOrd="3" destOrd="0" presId="urn:microsoft.com/office/officeart/2011/layout/HexagonRadial"/>
    <dgm:cxn modelId="{9D28F6F5-BBF6-4ED8-A3A1-EB2224F29556}" type="presParOf" srcId="{B1E860F1-DB6A-43FA-B25F-27EE479BC578}" destId="{AB36FB16-8715-4817-87C9-F68709757D42}" srcOrd="0" destOrd="0" presId="urn:microsoft.com/office/officeart/2011/layout/HexagonRadial"/>
    <dgm:cxn modelId="{33A7883E-D41F-477C-B185-694391D0FB75}" type="presParOf" srcId="{EB98AC7D-04AC-46CE-A6A4-C4F88A9AD611}" destId="{3232DBF3-E3E4-4F08-B16D-48D249D4F3D5}" srcOrd="4" destOrd="0" presId="urn:microsoft.com/office/officeart/2011/layout/HexagonRadial"/>
    <dgm:cxn modelId="{41D8D472-FF19-4AE5-8610-425E31C24723}" type="presParOf" srcId="{EB98AC7D-04AC-46CE-A6A4-C4F88A9AD611}" destId="{E0D7446C-B0F5-40D5-AD30-8EA7373AE7F4}" srcOrd="5" destOrd="0" presId="urn:microsoft.com/office/officeart/2011/layout/HexagonRadial"/>
    <dgm:cxn modelId="{D1BDBEBA-DAD2-4C07-ABB3-E581C41682B6}" type="presParOf" srcId="{E0D7446C-B0F5-40D5-AD30-8EA7373AE7F4}" destId="{8A13518B-ECFA-4C93-930C-736F85F34DA9}" srcOrd="0" destOrd="0" presId="urn:microsoft.com/office/officeart/2011/layout/HexagonRadial"/>
    <dgm:cxn modelId="{9CD416DB-CFA5-48A9-A540-4FFFEF6F290F}" type="presParOf" srcId="{EB98AC7D-04AC-46CE-A6A4-C4F88A9AD611}" destId="{37EDEDE1-9766-4C45-A512-7011E087B5D8}" srcOrd="6" destOrd="0" presId="urn:microsoft.com/office/officeart/2011/layout/HexagonRadial"/>
    <dgm:cxn modelId="{12DF59A7-BFC7-41DB-8ECE-981102CFEEAA}" type="presParOf" srcId="{EB98AC7D-04AC-46CE-A6A4-C4F88A9AD611}" destId="{A8813C2C-24C5-4F84-93AE-A14A1C8F55AC}" srcOrd="7" destOrd="0" presId="urn:microsoft.com/office/officeart/2011/layout/HexagonRadial"/>
    <dgm:cxn modelId="{D97BFE69-C32F-41D7-84B5-4ADF8D99CD34}" type="presParOf" srcId="{A8813C2C-24C5-4F84-93AE-A14A1C8F55AC}" destId="{EE289FE9-629C-4A8E-B9B2-2A175A7A4DC3}" srcOrd="0" destOrd="0" presId="urn:microsoft.com/office/officeart/2011/layout/HexagonRadial"/>
    <dgm:cxn modelId="{AE0183A1-6DDD-4540-9A7D-938C78ABA477}" type="presParOf" srcId="{EB98AC7D-04AC-46CE-A6A4-C4F88A9AD611}" destId="{E01C8F70-B555-48FC-AB8A-35883D6A761B}" srcOrd="8" destOrd="0" presId="urn:microsoft.com/office/officeart/2011/layout/HexagonRadial"/>
    <dgm:cxn modelId="{A8E4D674-3F29-4FAE-A0C3-270056DDE848}" type="presParOf" srcId="{EB98AC7D-04AC-46CE-A6A4-C4F88A9AD611}" destId="{64EC80D2-74DD-45E1-9E35-FF0F303AE568}" srcOrd="9" destOrd="0" presId="urn:microsoft.com/office/officeart/2011/layout/HexagonRadial"/>
    <dgm:cxn modelId="{877293C3-6ACA-47A8-B2C7-CA7D3293380D}" type="presParOf" srcId="{64EC80D2-74DD-45E1-9E35-FF0F303AE568}" destId="{13775D63-AB00-4A2A-92FE-2C97C9C83B64}" srcOrd="0" destOrd="0" presId="urn:microsoft.com/office/officeart/2011/layout/HexagonRadial"/>
    <dgm:cxn modelId="{3289A60A-D3D7-426C-8E12-90DA98121A36}" type="presParOf" srcId="{EB98AC7D-04AC-46CE-A6A4-C4F88A9AD611}" destId="{BF889D8A-CC1B-4E82-BF57-E238426CC9E3}" srcOrd="10" destOrd="0" presId="urn:microsoft.com/office/officeart/2011/layout/HexagonRadial"/>
    <dgm:cxn modelId="{F6E915E7-B7A5-4943-B2A7-EE9187D94D2E}" type="presParOf" srcId="{EB98AC7D-04AC-46CE-A6A4-C4F88A9AD611}" destId="{4A14FAED-6BAF-45AE-B326-922EB42208F5}" srcOrd="11" destOrd="0" presId="urn:microsoft.com/office/officeart/2011/layout/HexagonRadial"/>
    <dgm:cxn modelId="{8F2F839E-0F4B-4B17-9CFA-85D4CAFD4242}" type="presParOf" srcId="{4A14FAED-6BAF-45AE-B326-922EB42208F5}" destId="{C48AF86E-FF11-424A-B31B-4593F9C79A85}" srcOrd="0" destOrd="0" presId="urn:microsoft.com/office/officeart/2011/layout/HexagonRadial"/>
    <dgm:cxn modelId="{448F67B7-E553-4F75-B478-572FDC4545A0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4B51A0-7681-43C7-9E11-EE4BAD753BBC}" type="doc">
      <dgm:prSet loTypeId="urn:microsoft.com/office/officeart/2011/layout/HexagonRadial" loCatId="cycle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288243F-BC74-4D31-B852-FE353A58DFEC}">
      <dgm:prSet phldrT="[Text]"/>
      <dgm:spPr/>
      <dgm:t>
        <a:bodyPr/>
        <a:lstStyle/>
        <a:p>
          <a:r>
            <a:rPr lang="es-CR" b="1" smtClean="0"/>
            <a:t>Proteger a los migrantes vulnerables</a:t>
          </a:r>
          <a:endParaRPr lang="en-US" b="1" dirty="0"/>
        </a:p>
      </dgm:t>
    </dgm:pt>
    <dgm:pt modelId="{2E61366D-808A-4483-A27F-0A8291BDF793}" type="parTrans" cxnId="{F85B2BDC-BE9A-4CFD-BABD-9D1EC2E39E9A}">
      <dgm:prSet/>
      <dgm:spPr/>
      <dgm:t>
        <a:bodyPr/>
        <a:lstStyle/>
        <a:p>
          <a:endParaRPr lang="en-US"/>
        </a:p>
      </dgm:t>
    </dgm:pt>
    <dgm:pt modelId="{07F432AE-D935-48A6-BC3B-FF3476FFDAD7}" type="sibTrans" cxnId="{F85B2BDC-BE9A-4CFD-BABD-9D1EC2E39E9A}">
      <dgm:prSet/>
      <dgm:spPr/>
      <dgm:t>
        <a:bodyPr/>
        <a:lstStyle/>
        <a:p>
          <a:endParaRPr lang="en-US"/>
        </a:p>
      </dgm:t>
    </dgm:pt>
    <dgm:pt modelId="{DCE8115B-4B0A-414E-8CAA-DAE91D4A266A}">
      <dgm:prSet phldrT="[Text]"/>
      <dgm:spPr/>
      <dgm:t>
        <a:bodyPr/>
        <a:lstStyle/>
        <a:p>
          <a:r>
            <a:rPr lang="es-CR" b="1" smtClean="0"/>
            <a:t>Fortalecer la gestión migratoria</a:t>
          </a:r>
          <a:endParaRPr lang="en-US" b="1" dirty="0"/>
        </a:p>
      </dgm:t>
    </dgm:pt>
    <dgm:pt modelId="{80FEDD88-F71B-4D2C-A4B9-162E602D2206}" type="parTrans" cxnId="{DC34213D-6C0A-4CA0-ABE4-03E753D63961}">
      <dgm:prSet/>
      <dgm:spPr/>
      <dgm:t>
        <a:bodyPr/>
        <a:lstStyle/>
        <a:p>
          <a:endParaRPr lang="en-US"/>
        </a:p>
      </dgm:t>
    </dgm:pt>
    <dgm:pt modelId="{51B55927-79F9-48AF-8429-256032F621FF}" type="sibTrans" cxnId="{DC34213D-6C0A-4CA0-ABE4-03E753D63961}">
      <dgm:prSet/>
      <dgm:spPr/>
      <dgm:t>
        <a:bodyPr/>
        <a:lstStyle/>
        <a:p>
          <a:endParaRPr lang="en-US"/>
        </a:p>
      </dgm:t>
    </dgm:pt>
    <dgm:pt modelId="{21021989-10D9-49BE-822F-27E48DE90452}">
      <dgm:prSet phldrT="[Text]"/>
      <dgm:spPr/>
      <dgm:t>
        <a:bodyPr/>
        <a:lstStyle/>
        <a:p>
          <a:r>
            <a:rPr lang="es-CR" b="1" dirty="0" smtClean="0"/>
            <a:t>Hacer de la salud una prioridad</a:t>
          </a:r>
          <a:endParaRPr lang="en-US" b="1" dirty="0"/>
        </a:p>
      </dgm:t>
    </dgm:pt>
    <dgm:pt modelId="{060E7A8E-AC31-47B8-AC02-3096A5A45B5E}" type="parTrans" cxnId="{49FAB6EE-FBDE-4555-86E9-235EEAECF33F}">
      <dgm:prSet/>
      <dgm:spPr/>
      <dgm:t>
        <a:bodyPr/>
        <a:lstStyle/>
        <a:p>
          <a:endParaRPr lang="en-US"/>
        </a:p>
      </dgm:t>
    </dgm:pt>
    <dgm:pt modelId="{B49D8420-8B4B-43A1-80D6-5A9CE4D52A09}" type="sibTrans" cxnId="{49FAB6EE-FBDE-4555-86E9-235EEAECF33F}">
      <dgm:prSet/>
      <dgm:spPr/>
      <dgm:t>
        <a:bodyPr/>
        <a:lstStyle/>
        <a:p>
          <a:endParaRPr lang="en-US"/>
        </a:p>
      </dgm:t>
    </dgm:pt>
    <dgm:pt modelId="{B2271F21-C096-49C2-A18F-0600CA1289D1}">
      <dgm:prSet phldrT="[Text]"/>
      <dgm:spPr/>
      <dgm:t>
        <a:bodyPr/>
        <a:lstStyle/>
        <a:p>
          <a:r>
            <a:rPr lang="es-CR" b="1" dirty="0" smtClean="0"/>
            <a:t>Responder ante crisis y emergencias</a:t>
          </a:r>
          <a:endParaRPr lang="en-US" b="1" dirty="0"/>
        </a:p>
      </dgm:t>
    </dgm:pt>
    <dgm:pt modelId="{3DE1A981-6D73-4BD5-AAA9-DB68B6E0404B}" type="parTrans" cxnId="{C510C880-1186-4B9E-BB41-DDBC20DE07DA}">
      <dgm:prSet/>
      <dgm:spPr/>
      <dgm:t>
        <a:bodyPr/>
        <a:lstStyle/>
        <a:p>
          <a:endParaRPr lang="en-US"/>
        </a:p>
      </dgm:t>
    </dgm:pt>
    <dgm:pt modelId="{F3611626-240A-4C9C-A2C0-62CB8F0BC9E6}" type="sibTrans" cxnId="{C510C880-1186-4B9E-BB41-DDBC20DE07DA}">
      <dgm:prSet/>
      <dgm:spPr/>
      <dgm:t>
        <a:bodyPr/>
        <a:lstStyle/>
        <a:p>
          <a:endParaRPr lang="en-US"/>
        </a:p>
      </dgm:t>
    </dgm:pt>
    <dgm:pt modelId="{C2F7D864-DA71-4266-8EC0-35275A978ABF}">
      <dgm:prSet phldrT="[Text]"/>
      <dgm:spPr/>
      <dgm:t>
        <a:bodyPr/>
        <a:lstStyle/>
        <a:p>
          <a:r>
            <a:rPr lang="es-CR" b="1" smtClean="0"/>
            <a:t>Sensibilizar sobre cambio climático y desastres</a:t>
          </a:r>
          <a:endParaRPr lang="en-US" b="1" dirty="0"/>
        </a:p>
      </dgm:t>
    </dgm:pt>
    <dgm:pt modelId="{3466D0F4-1926-4D15-916D-0D815A586767}" type="parTrans" cxnId="{7A48B02E-8B76-4459-A526-5C491C6E51F8}">
      <dgm:prSet/>
      <dgm:spPr/>
      <dgm:t>
        <a:bodyPr/>
        <a:lstStyle/>
        <a:p>
          <a:endParaRPr lang="en-US"/>
        </a:p>
      </dgm:t>
    </dgm:pt>
    <dgm:pt modelId="{6E036B11-CA37-4168-9E6D-DA30525FA1D7}" type="sibTrans" cxnId="{7A48B02E-8B76-4459-A526-5C491C6E51F8}">
      <dgm:prSet/>
      <dgm:spPr/>
      <dgm:t>
        <a:bodyPr/>
        <a:lstStyle/>
        <a:p>
          <a:endParaRPr lang="en-US"/>
        </a:p>
      </dgm:t>
    </dgm:pt>
    <dgm:pt modelId="{DEFD753B-EE7A-41DD-B41B-356C0E273C96}">
      <dgm:prSet phldrT="[Text]"/>
      <dgm:spPr/>
      <dgm:t>
        <a:bodyPr/>
        <a:lstStyle/>
        <a:p>
          <a:r>
            <a:rPr lang="es-CR" b="1" smtClean="0"/>
            <a:t>Mejorar las políticas migratorias</a:t>
          </a:r>
          <a:endParaRPr lang="en-US" b="1" dirty="0"/>
        </a:p>
      </dgm:t>
    </dgm:pt>
    <dgm:pt modelId="{8AD0040F-D217-4890-B0C8-6F2B3F3C8EC0}" type="parTrans" cxnId="{E65B320E-9D38-4B2C-878A-A906B507159E}">
      <dgm:prSet/>
      <dgm:spPr/>
      <dgm:t>
        <a:bodyPr/>
        <a:lstStyle/>
        <a:p>
          <a:endParaRPr lang="en-US"/>
        </a:p>
      </dgm:t>
    </dgm:pt>
    <dgm:pt modelId="{3645607F-F342-46D2-B8F3-4A0A9A800972}" type="sibTrans" cxnId="{E65B320E-9D38-4B2C-878A-A906B507159E}">
      <dgm:prSet/>
      <dgm:spPr/>
      <dgm:t>
        <a:bodyPr/>
        <a:lstStyle/>
        <a:p>
          <a:endParaRPr lang="en-US"/>
        </a:p>
      </dgm:t>
    </dgm:pt>
    <dgm:pt modelId="{5EF29F17-3252-41AD-A8DA-5218867C3979}">
      <dgm:prSet phldrT="[Text]"/>
      <dgm:spPr/>
      <dgm:t>
        <a:bodyPr/>
        <a:lstStyle/>
        <a:p>
          <a:r>
            <a:rPr lang="es-CR" b="1" dirty="0" smtClean="0"/>
            <a:t>Potenciar los beneficios de la migración</a:t>
          </a:r>
          <a:endParaRPr lang="en-US" b="1" dirty="0"/>
        </a:p>
      </dgm:t>
    </dgm:pt>
    <dgm:pt modelId="{6767F2F0-9A08-4B33-A5D0-0BDBB8E27814}" type="parTrans" cxnId="{3EAFA80D-2EE2-4183-BDC8-6D007F1BE030}">
      <dgm:prSet/>
      <dgm:spPr/>
      <dgm:t>
        <a:bodyPr/>
        <a:lstStyle/>
        <a:p>
          <a:endParaRPr lang="en-US"/>
        </a:p>
      </dgm:t>
    </dgm:pt>
    <dgm:pt modelId="{667D3933-685A-4C5B-9BAF-8A62B297FE4F}" type="sibTrans" cxnId="{3EAFA80D-2EE2-4183-BDC8-6D007F1BE030}">
      <dgm:prSet/>
      <dgm:spPr/>
      <dgm:t>
        <a:bodyPr/>
        <a:lstStyle/>
        <a:p>
          <a:endParaRPr lang="en-US"/>
        </a:p>
      </dgm:t>
    </dgm:pt>
    <dgm:pt modelId="{EB98AC7D-04AC-46CE-A6A4-C4F88A9AD611}" type="pres">
      <dgm:prSet presAssocID="{DE4B51A0-7681-43C7-9E11-EE4BAD753B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0E38355-95EF-42F5-9EC5-76B8AA7983C6}" type="pres">
      <dgm:prSet presAssocID="{0288243F-BC74-4D31-B852-FE353A58DFEC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0925B25-1D5F-43CB-AEFC-3441C87821CA}" type="pres">
      <dgm:prSet presAssocID="{DCE8115B-4B0A-414E-8CAA-DAE91D4A266A}" presName="Accent1" presStyleCnt="0"/>
      <dgm:spPr/>
    </dgm:pt>
    <dgm:pt modelId="{3FF6E48E-82BF-4DC6-A0A4-31CDCDE8749B}" type="pres">
      <dgm:prSet presAssocID="{DCE8115B-4B0A-414E-8CAA-DAE91D4A266A}" presName="Accent" presStyleLbl="bgShp" presStyleIdx="0" presStyleCnt="6"/>
      <dgm:spPr/>
    </dgm:pt>
    <dgm:pt modelId="{F16257D2-1859-472E-9808-E9B89D083CA5}" type="pres">
      <dgm:prSet presAssocID="{DCE8115B-4B0A-414E-8CAA-DAE91D4A266A}" presName="Child1" presStyleLbl="node1" presStyleIdx="0" presStyleCnt="6" custLinFactNeighborX="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860F1-DB6A-43FA-B25F-27EE479BC578}" type="pres">
      <dgm:prSet presAssocID="{21021989-10D9-49BE-822F-27E48DE90452}" presName="Accent2" presStyleCnt="0"/>
      <dgm:spPr/>
    </dgm:pt>
    <dgm:pt modelId="{AB36FB16-8715-4817-87C9-F68709757D42}" type="pres">
      <dgm:prSet presAssocID="{21021989-10D9-49BE-822F-27E48DE90452}" presName="Accent" presStyleLbl="bgShp" presStyleIdx="1" presStyleCnt="6"/>
      <dgm:spPr/>
    </dgm:pt>
    <dgm:pt modelId="{3232DBF3-E3E4-4F08-B16D-48D249D4F3D5}" type="pres">
      <dgm:prSet presAssocID="{21021989-10D9-49BE-822F-27E48DE90452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446C-B0F5-40D5-AD30-8EA7373AE7F4}" type="pres">
      <dgm:prSet presAssocID="{B2271F21-C096-49C2-A18F-0600CA1289D1}" presName="Accent3" presStyleCnt="0"/>
      <dgm:spPr/>
    </dgm:pt>
    <dgm:pt modelId="{8A13518B-ECFA-4C93-930C-736F85F34DA9}" type="pres">
      <dgm:prSet presAssocID="{B2271F21-C096-49C2-A18F-0600CA1289D1}" presName="Accent" presStyleLbl="bgShp" presStyleIdx="2" presStyleCnt="6"/>
      <dgm:spPr/>
    </dgm:pt>
    <dgm:pt modelId="{37EDEDE1-9766-4C45-A512-7011E087B5D8}" type="pres">
      <dgm:prSet presAssocID="{B2271F21-C096-49C2-A18F-0600CA1289D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13C2C-24C5-4F84-93AE-A14A1C8F55AC}" type="pres">
      <dgm:prSet presAssocID="{C2F7D864-DA71-4266-8EC0-35275A978ABF}" presName="Accent4" presStyleCnt="0"/>
      <dgm:spPr/>
    </dgm:pt>
    <dgm:pt modelId="{EE289FE9-629C-4A8E-B9B2-2A175A7A4DC3}" type="pres">
      <dgm:prSet presAssocID="{C2F7D864-DA71-4266-8EC0-35275A978ABF}" presName="Accent" presStyleLbl="bgShp" presStyleIdx="3" presStyleCnt="6"/>
      <dgm:spPr/>
    </dgm:pt>
    <dgm:pt modelId="{E01C8F70-B555-48FC-AB8A-35883D6A761B}" type="pres">
      <dgm:prSet presAssocID="{C2F7D864-DA71-4266-8EC0-35275A978AB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80D2-74DD-45E1-9E35-FF0F303AE568}" type="pres">
      <dgm:prSet presAssocID="{DEFD753B-EE7A-41DD-B41B-356C0E273C96}" presName="Accent5" presStyleCnt="0"/>
      <dgm:spPr/>
    </dgm:pt>
    <dgm:pt modelId="{13775D63-AB00-4A2A-92FE-2C97C9C83B64}" type="pres">
      <dgm:prSet presAssocID="{DEFD753B-EE7A-41DD-B41B-356C0E273C96}" presName="Accent" presStyleLbl="bgShp" presStyleIdx="4" presStyleCnt="6"/>
      <dgm:spPr/>
    </dgm:pt>
    <dgm:pt modelId="{BF889D8A-CC1B-4E82-BF57-E238426CC9E3}" type="pres">
      <dgm:prSet presAssocID="{DEFD753B-EE7A-41DD-B41B-356C0E273C9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4FAED-6BAF-45AE-B326-922EB42208F5}" type="pres">
      <dgm:prSet presAssocID="{5EF29F17-3252-41AD-A8DA-5218867C3979}" presName="Accent6" presStyleCnt="0"/>
      <dgm:spPr/>
    </dgm:pt>
    <dgm:pt modelId="{C48AF86E-FF11-424A-B31B-4593F9C79A85}" type="pres">
      <dgm:prSet presAssocID="{5EF29F17-3252-41AD-A8DA-5218867C3979}" presName="Accent" presStyleLbl="bgShp" presStyleIdx="5" presStyleCnt="6"/>
      <dgm:spPr/>
    </dgm:pt>
    <dgm:pt modelId="{C5995771-A9D4-4C16-B658-662012688CDF}" type="pres">
      <dgm:prSet presAssocID="{5EF29F17-3252-41AD-A8DA-5218867C397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6A7F17-4243-4077-B56A-128F54743B1B}" type="presOf" srcId="{DCE8115B-4B0A-414E-8CAA-DAE91D4A266A}" destId="{F16257D2-1859-472E-9808-E9B89D083CA5}" srcOrd="0" destOrd="0" presId="urn:microsoft.com/office/officeart/2011/layout/HexagonRadial"/>
    <dgm:cxn modelId="{A321647E-16E0-4AC8-9856-2FD363083925}" type="presOf" srcId="{B2271F21-C096-49C2-A18F-0600CA1289D1}" destId="{37EDEDE1-9766-4C45-A512-7011E087B5D8}" srcOrd="0" destOrd="0" presId="urn:microsoft.com/office/officeart/2011/layout/HexagonRadial"/>
    <dgm:cxn modelId="{55A62435-A01F-475B-9C01-ACF28C66805C}" type="presOf" srcId="{C2F7D864-DA71-4266-8EC0-35275A978ABF}" destId="{E01C8F70-B555-48FC-AB8A-35883D6A761B}" srcOrd="0" destOrd="0" presId="urn:microsoft.com/office/officeart/2011/layout/HexagonRadial"/>
    <dgm:cxn modelId="{3EAFA80D-2EE2-4183-BDC8-6D007F1BE030}" srcId="{0288243F-BC74-4D31-B852-FE353A58DFEC}" destId="{5EF29F17-3252-41AD-A8DA-5218867C3979}" srcOrd="5" destOrd="0" parTransId="{6767F2F0-9A08-4B33-A5D0-0BDBB8E27814}" sibTransId="{667D3933-685A-4C5B-9BAF-8A62B297FE4F}"/>
    <dgm:cxn modelId="{F85B2BDC-BE9A-4CFD-BABD-9D1EC2E39E9A}" srcId="{DE4B51A0-7681-43C7-9E11-EE4BAD753BBC}" destId="{0288243F-BC74-4D31-B852-FE353A58DFEC}" srcOrd="0" destOrd="0" parTransId="{2E61366D-808A-4483-A27F-0A8291BDF793}" sibTransId="{07F432AE-D935-48A6-BC3B-FF3476FFDAD7}"/>
    <dgm:cxn modelId="{C510C880-1186-4B9E-BB41-DDBC20DE07DA}" srcId="{0288243F-BC74-4D31-B852-FE353A58DFEC}" destId="{B2271F21-C096-49C2-A18F-0600CA1289D1}" srcOrd="2" destOrd="0" parTransId="{3DE1A981-6D73-4BD5-AAA9-DB68B6E0404B}" sibTransId="{F3611626-240A-4C9C-A2C0-62CB8F0BC9E6}"/>
    <dgm:cxn modelId="{8270FBD8-3E23-4DF5-AA63-20A584BA48F0}" type="presOf" srcId="{5EF29F17-3252-41AD-A8DA-5218867C3979}" destId="{C5995771-A9D4-4C16-B658-662012688CDF}" srcOrd="0" destOrd="0" presId="urn:microsoft.com/office/officeart/2011/layout/HexagonRadial"/>
    <dgm:cxn modelId="{667651BB-4CE3-42D3-B528-4D0C6F235C8D}" type="presOf" srcId="{0288243F-BC74-4D31-B852-FE353A58DFEC}" destId="{90E38355-95EF-42F5-9EC5-76B8AA7983C6}" srcOrd="0" destOrd="0" presId="urn:microsoft.com/office/officeart/2011/layout/HexagonRadial"/>
    <dgm:cxn modelId="{D5E8696C-BD3F-4797-A9BB-85B09A627D6F}" type="presOf" srcId="{21021989-10D9-49BE-822F-27E48DE90452}" destId="{3232DBF3-E3E4-4F08-B16D-48D249D4F3D5}" srcOrd="0" destOrd="0" presId="urn:microsoft.com/office/officeart/2011/layout/HexagonRadial"/>
    <dgm:cxn modelId="{E65B320E-9D38-4B2C-878A-A906B507159E}" srcId="{0288243F-BC74-4D31-B852-FE353A58DFEC}" destId="{DEFD753B-EE7A-41DD-B41B-356C0E273C96}" srcOrd="4" destOrd="0" parTransId="{8AD0040F-D217-4890-B0C8-6F2B3F3C8EC0}" sibTransId="{3645607F-F342-46D2-B8F3-4A0A9A800972}"/>
    <dgm:cxn modelId="{49FAB6EE-FBDE-4555-86E9-235EEAECF33F}" srcId="{0288243F-BC74-4D31-B852-FE353A58DFEC}" destId="{21021989-10D9-49BE-822F-27E48DE90452}" srcOrd="1" destOrd="0" parTransId="{060E7A8E-AC31-47B8-AC02-3096A5A45B5E}" sibTransId="{B49D8420-8B4B-43A1-80D6-5A9CE4D52A09}"/>
    <dgm:cxn modelId="{DC34213D-6C0A-4CA0-ABE4-03E753D63961}" srcId="{0288243F-BC74-4D31-B852-FE353A58DFEC}" destId="{DCE8115B-4B0A-414E-8CAA-DAE91D4A266A}" srcOrd="0" destOrd="0" parTransId="{80FEDD88-F71B-4D2C-A4B9-162E602D2206}" sibTransId="{51B55927-79F9-48AF-8429-256032F621FF}"/>
    <dgm:cxn modelId="{7A48B02E-8B76-4459-A526-5C491C6E51F8}" srcId="{0288243F-BC74-4D31-B852-FE353A58DFEC}" destId="{C2F7D864-DA71-4266-8EC0-35275A978ABF}" srcOrd="3" destOrd="0" parTransId="{3466D0F4-1926-4D15-916D-0D815A586767}" sibTransId="{6E036B11-CA37-4168-9E6D-DA30525FA1D7}"/>
    <dgm:cxn modelId="{AB5BD2DA-88E2-41B3-845A-AD3F318E898C}" type="presOf" srcId="{DEFD753B-EE7A-41DD-B41B-356C0E273C96}" destId="{BF889D8A-CC1B-4E82-BF57-E238426CC9E3}" srcOrd="0" destOrd="0" presId="urn:microsoft.com/office/officeart/2011/layout/HexagonRadial"/>
    <dgm:cxn modelId="{F053F665-EDA2-4536-8FA1-F0ECDAE5BA91}" type="presOf" srcId="{DE4B51A0-7681-43C7-9E11-EE4BAD753BBC}" destId="{EB98AC7D-04AC-46CE-A6A4-C4F88A9AD611}" srcOrd="0" destOrd="0" presId="urn:microsoft.com/office/officeart/2011/layout/HexagonRadial"/>
    <dgm:cxn modelId="{3F2D4385-9635-45F6-8892-B2207F9401AC}" type="presParOf" srcId="{EB98AC7D-04AC-46CE-A6A4-C4F88A9AD611}" destId="{90E38355-95EF-42F5-9EC5-76B8AA7983C6}" srcOrd="0" destOrd="0" presId="urn:microsoft.com/office/officeart/2011/layout/HexagonRadial"/>
    <dgm:cxn modelId="{AE9C69D3-175F-4C09-BE68-0ADED7371805}" type="presParOf" srcId="{EB98AC7D-04AC-46CE-A6A4-C4F88A9AD611}" destId="{80925B25-1D5F-43CB-AEFC-3441C87821CA}" srcOrd="1" destOrd="0" presId="urn:microsoft.com/office/officeart/2011/layout/HexagonRadial"/>
    <dgm:cxn modelId="{1F195309-F45B-4150-BDD5-45851A354FFA}" type="presParOf" srcId="{80925B25-1D5F-43CB-AEFC-3441C87821CA}" destId="{3FF6E48E-82BF-4DC6-A0A4-31CDCDE8749B}" srcOrd="0" destOrd="0" presId="urn:microsoft.com/office/officeart/2011/layout/HexagonRadial"/>
    <dgm:cxn modelId="{F8363160-2CEC-4388-A134-12E7D5F34B96}" type="presParOf" srcId="{EB98AC7D-04AC-46CE-A6A4-C4F88A9AD611}" destId="{F16257D2-1859-472E-9808-E9B89D083CA5}" srcOrd="2" destOrd="0" presId="urn:microsoft.com/office/officeart/2011/layout/HexagonRadial"/>
    <dgm:cxn modelId="{81B643E2-3745-4AF2-B8F7-4E796CADF3E1}" type="presParOf" srcId="{EB98AC7D-04AC-46CE-A6A4-C4F88A9AD611}" destId="{B1E860F1-DB6A-43FA-B25F-27EE479BC578}" srcOrd="3" destOrd="0" presId="urn:microsoft.com/office/officeart/2011/layout/HexagonRadial"/>
    <dgm:cxn modelId="{1C900D7B-59F7-4552-98FF-6824091AE797}" type="presParOf" srcId="{B1E860F1-DB6A-43FA-B25F-27EE479BC578}" destId="{AB36FB16-8715-4817-87C9-F68709757D42}" srcOrd="0" destOrd="0" presId="urn:microsoft.com/office/officeart/2011/layout/HexagonRadial"/>
    <dgm:cxn modelId="{B5E333BF-7FCB-483A-8F4C-C0F8B07E46C3}" type="presParOf" srcId="{EB98AC7D-04AC-46CE-A6A4-C4F88A9AD611}" destId="{3232DBF3-E3E4-4F08-B16D-48D249D4F3D5}" srcOrd="4" destOrd="0" presId="urn:microsoft.com/office/officeart/2011/layout/HexagonRadial"/>
    <dgm:cxn modelId="{BFD79109-13F7-4892-9753-57CCD0E99D8C}" type="presParOf" srcId="{EB98AC7D-04AC-46CE-A6A4-C4F88A9AD611}" destId="{E0D7446C-B0F5-40D5-AD30-8EA7373AE7F4}" srcOrd="5" destOrd="0" presId="urn:microsoft.com/office/officeart/2011/layout/HexagonRadial"/>
    <dgm:cxn modelId="{BC56ECCE-19CC-4382-8118-7083D3A00257}" type="presParOf" srcId="{E0D7446C-B0F5-40D5-AD30-8EA7373AE7F4}" destId="{8A13518B-ECFA-4C93-930C-736F85F34DA9}" srcOrd="0" destOrd="0" presId="urn:microsoft.com/office/officeart/2011/layout/HexagonRadial"/>
    <dgm:cxn modelId="{1CDE7E8B-BCD5-4DAD-9669-2B8169B4D531}" type="presParOf" srcId="{EB98AC7D-04AC-46CE-A6A4-C4F88A9AD611}" destId="{37EDEDE1-9766-4C45-A512-7011E087B5D8}" srcOrd="6" destOrd="0" presId="urn:microsoft.com/office/officeart/2011/layout/HexagonRadial"/>
    <dgm:cxn modelId="{B603A7D6-A94A-4899-8F32-331227782258}" type="presParOf" srcId="{EB98AC7D-04AC-46CE-A6A4-C4F88A9AD611}" destId="{A8813C2C-24C5-4F84-93AE-A14A1C8F55AC}" srcOrd="7" destOrd="0" presId="urn:microsoft.com/office/officeart/2011/layout/HexagonRadial"/>
    <dgm:cxn modelId="{50458205-9C3A-4BA4-9365-514AF871AC91}" type="presParOf" srcId="{A8813C2C-24C5-4F84-93AE-A14A1C8F55AC}" destId="{EE289FE9-629C-4A8E-B9B2-2A175A7A4DC3}" srcOrd="0" destOrd="0" presId="urn:microsoft.com/office/officeart/2011/layout/HexagonRadial"/>
    <dgm:cxn modelId="{AA4AA7E2-16AC-4247-A84B-2D1C055A7B03}" type="presParOf" srcId="{EB98AC7D-04AC-46CE-A6A4-C4F88A9AD611}" destId="{E01C8F70-B555-48FC-AB8A-35883D6A761B}" srcOrd="8" destOrd="0" presId="urn:microsoft.com/office/officeart/2011/layout/HexagonRadial"/>
    <dgm:cxn modelId="{ADAA54F8-BD48-4EE0-9FBB-4806F578C7BD}" type="presParOf" srcId="{EB98AC7D-04AC-46CE-A6A4-C4F88A9AD611}" destId="{64EC80D2-74DD-45E1-9E35-FF0F303AE568}" srcOrd="9" destOrd="0" presId="urn:microsoft.com/office/officeart/2011/layout/HexagonRadial"/>
    <dgm:cxn modelId="{D579A662-207C-420A-BA21-1F510C7AD547}" type="presParOf" srcId="{64EC80D2-74DD-45E1-9E35-FF0F303AE568}" destId="{13775D63-AB00-4A2A-92FE-2C97C9C83B64}" srcOrd="0" destOrd="0" presId="urn:microsoft.com/office/officeart/2011/layout/HexagonRadial"/>
    <dgm:cxn modelId="{CA4B4545-A832-49EA-80B4-5E89B9C47838}" type="presParOf" srcId="{EB98AC7D-04AC-46CE-A6A4-C4F88A9AD611}" destId="{BF889D8A-CC1B-4E82-BF57-E238426CC9E3}" srcOrd="10" destOrd="0" presId="urn:microsoft.com/office/officeart/2011/layout/HexagonRadial"/>
    <dgm:cxn modelId="{A0BE5741-FEB9-4FC3-A95B-97ADB07695AD}" type="presParOf" srcId="{EB98AC7D-04AC-46CE-A6A4-C4F88A9AD611}" destId="{4A14FAED-6BAF-45AE-B326-922EB42208F5}" srcOrd="11" destOrd="0" presId="urn:microsoft.com/office/officeart/2011/layout/HexagonRadial"/>
    <dgm:cxn modelId="{9B87FFA2-2F27-4CD6-A8EF-6C1B812D1B28}" type="presParOf" srcId="{4A14FAED-6BAF-45AE-B326-922EB42208F5}" destId="{C48AF86E-FF11-424A-B31B-4593F9C79A85}" srcOrd="0" destOrd="0" presId="urn:microsoft.com/office/officeart/2011/layout/HexagonRadial"/>
    <dgm:cxn modelId="{60E07FEC-C81C-4965-AC76-6ECAE7017FAB}" type="presParOf" srcId="{EB98AC7D-04AC-46CE-A6A4-C4F88A9AD611}" destId="{C5995771-A9D4-4C16-B658-662012688CD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06EFF-1ED6-4FC7-A0A9-3DD2450607D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DB652-676F-47CC-AE1D-E31014901450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Fortalecimiento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A42B71-695A-4A08-BF6C-DF0FCE85C222}" type="parTrans" cxnId="{09B6BB00-FAFD-4969-A75A-AA493559EECF}">
      <dgm:prSet/>
      <dgm:spPr/>
      <dgm:t>
        <a:bodyPr/>
        <a:lstStyle/>
        <a:p>
          <a:endParaRPr lang="en-US"/>
        </a:p>
      </dgm:t>
    </dgm:pt>
    <dgm:pt modelId="{E468E063-AA64-4842-9AAE-972D6C42A25F}" type="sibTrans" cxnId="{09B6BB00-FAFD-4969-A75A-AA493559EEC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172D0ED0-CEA8-44AC-97FA-AC4BFD43FF7E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Género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B2D51B-49CD-44C2-8AA8-6D5EF27A5C40}" type="parTrans" cxnId="{5B40D45F-3481-43DB-AC40-B9C86AB7B00C}">
      <dgm:prSet/>
      <dgm:spPr/>
      <dgm:t>
        <a:bodyPr/>
        <a:lstStyle/>
        <a:p>
          <a:endParaRPr lang="en-US"/>
        </a:p>
      </dgm:t>
    </dgm:pt>
    <dgm:pt modelId="{A3046CD9-C7F2-4158-A4B8-F4F8BF15F321}" type="sibTrans" cxnId="{5B40D45F-3481-43DB-AC40-B9C86AB7B00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2884437-956B-4504-95D4-4655BDA9D81E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Sostenibilidad</a:t>
          </a:r>
          <a:endParaRPr lang="en-US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5F78E-EEA5-40BB-9176-EEF26341D699}" type="parTrans" cxnId="{440047CA-9715-4D9C-AC66-511B2875B33B}">
      <dgm:prSet/>
      <dgm:spPr/>
      <dgm:t>
        <a:bodyPr/>
        <a:lstStyle/>
        <a:p>
          <a:endParaRPr lang="en-US"/>
        </a:p>
      </dgm:t>
    </dgm:pt>
    <dgm:pt modelId="{1E7A899C-2166-466D-92BD-ADD669F44BE4}" type="sibTrans" cxnId="{440047CA-9715-4D9C-AC66-511B2875B33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63FBBCE-7847-4F79-8F07-AB77C0DAB588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C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Derechos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CC4E9A-4775-4AC4-873C-D1F99B9388E3}" type="parTrans" cxnId="{7D4426FA-5A5E-449A-AA0F-39398EF61CE1}">
      <dgm:prSet/>
      <dgm:spPr/>
      <dgm:t>
        <a:bodyPr/>
        <a:lstStyle/>
        <a:p>
          <a:endParaRPr lang="en-US"/>
        </a:p>
      </dgm:t>
    </dgm:pt>
    <dgm:pt modelId="{DB504F02-9E0A-4F0C-8F9D-8501498E7E47}" type="sibTrans" cxnId="{7D4426FA-5A5E-449A-AA0F-39398EF61CE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8F43DC9-F0F1-4A26-9C7C-0ED30007C5F4}" type="pres">
      <dgm:prSet presAssocID="{21706EFF-1ED6-4FC7-A0A9-3DD2450607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F9D037-F50C-4FF1-9EBF-717AEC763546}" type="pres">
      <dgm:prSet presAssocID="{488DB652-676F-47CC-AE1D-E31014901450}" presName="node" presStyleLbl="node1" presStyleIdx="0" presStyleCnt="4" custScaleX="72229" custScaleY="41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50B27-1AB3-42AD-BB1C-CE73360BCCD8}" type="pres">
      <dgm:prSet presAssocID="{488DB652-676F-47CC-AE1D-E31014901450}" presName="spNode" presStyleCnt="0"/>
      <dgm:spPr/>
    </dgm:pt>
    <dgm:pt modelId="{66FDE965-FB0D-4704-B8CF-A864E0F9619F}" type="pres">
      <dgm:prSet presAssocID="{E468E063-AA64-4842-9AAE-972D6C42A25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A0EA800-03D7-4EB4-B23E-7D218671F21B}" type="pres">
      <dgm:prSet presAssocID="{172D0ED0-CEA8-44AC-97FA-AC4BFD43FF7E}" presName="node" presStyleLbl="node1" presStyleIdx="1" presStyleCnt="4" custScaleX="75307" custScaleY="4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58650-760D-4EAF-AC6D-17E450612F8B}" type="pres">
      <dgm:prSet presAssocID="{172D0ED0-CEA8-44AC-97FA-AC4BFD43FF7E}" presName="spNode" presStyleCnt="0"/>
      <dgm:spPr/>
    </dgm:pt>
    <dgm:pt modelId="{912D6522-B6E8-4E2C-9D92-10407093D285}" type="pres">
      <dgm:prSet presAssocID="{A3046CD9-C7F2-4158-A4B8-F4F8BF15F321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5A3714D-C678-4AA0-BA3B-2D7768BD3F1C}" type="pres">
      <dgm:prSet presAssocID="{22884437-956B-4504-95D4-4655BDA9D81E}" presName="node" presStyleLbl="node1" presStyleIdx="2" presStyleCnt="4" custScaleX="72229" custScaleY="38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7EE8B-F895-41C6-B9EF-0B6BD9E95896}" type="pres">
      <dgm:prSet presAssocID="{22884437-956B-4504-95D4-4655BDA9D81E}" presName="spNode" presStyleCnt="0"/>
      <dgm:spPr/>
    </dgm:pt>
    <dgm:pt modelId="{623F24BD-57DF-4A74-B168-13B739C01AF9}" type="pres">
      <dgm:prSet presAssocID="{1E7A899C-2166-466D-92BD-ADD669F44BE4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4D4BFFA-9F4D-4D42-93DC-B400CE80563E}" type="pres">
      <dgm:prSet presAssocID="{263FBBCE-7847-4F79-8F07-AB77C0DAB588}" presName="node" presStyleLbl="node1" presStyleIdx="3" presStyleCnt="4" custScaleX="73235" custScaleY="40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787A94-0BA5-40C0-8C39-0CE4D0F18233}" type="pres">
      <dgm:prSet presAssocID="{263FBBCE-7847-4F79-8F07-AB77C0DAB588}" presName="spNode" presStyleCnt="0"/>
      <dgm:spPr/>
    </dgm:pt>
    <dgm:pt modelId="{7FD868DC-3066-4366-BB13-B06E646F58D1}" type="pres">
      <dgm:prSet presAssocID="{DB504F02-9E0A-4F0C-8F9D-8501498E7E4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23AE773-2F84-43E4-B7F5-FFBCB09EAB3D}" type="presOf" srcId="{A3046CD9-C7F2-4158-A4B8-F4F8BF15F321}" destId="{912D6522-B6E8-4E2C-9D92-10407093D285}" srcOrd="0" destOrd="0" presId="urn:microsoft.com/office/officeart/2005/8/layout/cycle6"/>
    <dgm:cxn modelId="{BF6C4C59-0C25-4C0F-A0F8-2AC0D7FDE0DF}" type="presOf" srcId="{DB504F02-9E0A-4F0C-8F9D-8501498E7E47}" destId="{7FD868DC-3066-4366-BB13-B06E646F58D1}" srcOrd="0" destOrd="0" presId="urn:microsoft.com/office/officeart/2005/8/layout/cycle6"/>
    <dgm:cxn modelId="{7C876DC7-6C1F-4543-AAB8-B5F4909FEA15}" type="presOf" srcId="{22884437-956B-4504-95D4-4655BDA9D81E}" destId="{35A3714D-C678-4AA0-BA3B-2D7768BD3F1C}" srcOrd="0" destOrd="0" presId="urn:microsoft.com/office/officeart/2005/8/layout/cycle6"/>
    <dgm:cxn modelId="{4325ADDE-4E32-42EC-9030-2A7CA2FE1AD2}" type="presOf" srcId="{488DB652-676F-47CC-AE1D-E31014901450}" destId="{F4F9D037-F50C-4FF1-9EBF-717AEC763546}" srcOrd="0" destOrd="0" presId="urn:microsoft.com/office/officeart/2005/8/layout/cycle6"/>
    <dgm:cxn modelId="{65B444E5-A6BB-4D9C-BB36-5D80C2BC7853}" type="presOf" srcId="{172D0ED0-CEA8-44AC-97FA-AC4BFD43FF7E}" destId="{7A0EA800-03D7-4EB4-B23E-7D218671F21B}" srcOrd="0" destOrd="0" presId="urn:microsoft.com/office/officeart/2005/8/layout/cycle6"/>
    <dgm:cxn modelId="{7D4426FA-5A5E-449A-AA0F-39398EF61CE1}" srcId="{21706EFF-1ED6-4FC7-A0A9-3DD2450607D3}" destId="{263FBBCE-7847-4F79-8F07-AB77C0DAB588}" srcOrd="3" destOrd="0" parTransId="{32CC4E9A-4775-4AC4-873C-D1F99B9388E3}" sibTransId="{DB504F02-9E0A-4F0C-8F9D-8501498E7E47}"/>
    <dgm:cxn modelId="{5B40D45F-3481-43DB-AC40-B9C86AB7B00C}" srcId="{21706EFF-1ED6-4FC7-A0A9-3DD2450607D3}" destId="{172D0ED0-CEA8-44AC-97FA-AC4BFD43FF7E}" srcOrd="1" destOrd="0" parTransId="{15B2D51B-49CD-44C2-8AA8-6D5EF27A5C40}" sibTransId="{A3046CD9-C7F2-4158-A4B8-F4F8BF15F321}"/>
    <dgm:cxn modelId="{0B257CA2-66AB-4529-B7E4-657E6C9B4135}" type="presOf" srcId="{1E7A899C-2166-466D-92BD-ADD669F44BE4}" destId="{623F24BD-57DF-4A74-B168-13B739C01AF9}" srcOrd="0" destOrd="0" presId="urn:microsoft.com/office/officeart/2005/8/layout/cycle6"/>
    <dgm:cxn modelId="{F77B67F6-62EB-4AF9-8BBE-7FC588E7AB8F}" type="presOf" srcId="{263FBBCE-7847-4F79-8F07-AB77C0DAB588}" destId="{24D4BFFA-9F4D-4D42-93DC-B400CE80563E}" srcOrd="0" destOrd="0" presId="urn:microsoft.com/office/officeart/2005/8/layout/cycle6"/>
    <dgm:cxn modelId="{B1ED72CA-FFBD-424F-8731-9959A4276C3D}" type="presOf" srcId="{E468E063-AA64-4842-9AAE-972D6C42A25F}" destId="{66FDE965-FB0D-4704-B8CF-A864E0F9619F}" srcOrd="0" destOrd="0" presId="urn:microsoft.com/office/officeart/2005/8/layout/cycle6"/>
    <dgm:cxn modelId="{09B6BB00-FAFD-4969-A75A-AA493559EECF}" srcId="{21706EFF-1ED6-4FC7-A0A9-3DD2450607D3}" destId="{488DB652-676F-47CC-AE1D-E31014901450}" srcOrd="0" destOrd="0" parTransId="{DAA42B71-695A-4A08-BF6C-DF0FCE85C222}" sibTransId="{E468E063-AA64-4842-9AAE-972D6C42A25F}"/>
    <dgm:cxn modelId="{440047CA-9715-4D9C-AC66-511B2875B33B}" srcId="{21706EFF-1ED6-4FC7-A0A9-3DD2450607D3}" destId="{22884437-956B-4504-95D4-4655BDA9D81E}" srcOrd="2" destOrd="0" parTransId="{D5A5F78E-EEA5-40BB-9176-EEF26341D699}" sibTransId="{1E7A899C-2166-466D-92BD-ADD669F44BE4}"/>
    <dgm:cxn modelId="{CC60CA39-92D8-46D0-AFD6-42DE57783543}" type="presOf" srcId="{21706EFF-1ED6-4FC7-A0A9-3DD2450607D3}" destId="{F8F43DC9-F0F1-4A26-9C7C-0ED30007C5F4}" srcOrd="0" destOrd="0" presId="urn:microsoft.com/office/officeart/2005/8/layout/cycle6"/>
    <dgm:cxn modelId="{43FCDC9B-6D60-4240-918E-99D1BDE16E21}" type="presParOf" srcId="{F8F43DC9-F0F1-4A26-9C7C-0ED30007C5F4}" destId="{F4F9D037-F50C-4FF1-9EBF-717AEC763546}" srcOrd="0" destOrd="0" presId="urn:microsoft.com/office/officeart/2005/8/layout/cycle6"/>
    <dgm:cxn modelId="{B3DA3E06-08AF-4183-AC9C-61027ABEF268}" type="presParOf" srcId="{F8F43DC9-F0F1-4A26-9C7C-0ED30007C5F4}" destId="{51550B27-1AB3-42AD-BB1C-CE73360BCCD8}" srcOrd="1" destOrd="0" presId="urn:microsoft.com/office/officeart/2005/8/layout/cycle6"/>
    <dgm:cxn modelId="{C3A426AD-BD27-4EA1-A9CF-49D49FD07C49}" type="presParOf" srcId="{F8F43DC9-F0F1-4A26-9C7C-0ED30007C5F4}" destId="{66FDE965-FB0D-4704-B8CF-A864E0F9619F}" srcOrd="2" destOrd="0" presId="urn:microsoft.com/office/officeart/2005/8/layout/cycle6"/>
    <dgm:cxn modelId="{79EA4CA1-14BE-4E4A-A031-071264ED38CE}" type="presParOf" srcId="{F8F43DC9-F0F1-4A26-9C7C-0ED30007C5F4}" destId="{7A0EA800-03D7-4EB4-B23E-7D218671F21B}" srcOrd="3" destOrd="0" presId="urn:microsoft.com/office/officeart/2005/8/layout/cycle6"/>
    <dgm:cxn modelId="{DF5A1E08-9E2E-4F0B-B6ED-C9DAE774AEE0}" type="presParOf" srcId="{F8F43DC9-F0F1-4A26-9C7C-0ED30007C5F4}" destId="{34558650-760D-4EAF-AC6D-17E450612F8B}" srcOrd="4" destOrd="0" presId="urn:microsoft.com/office/officeart/2005/8/layout/cycle6"/>
    <dgm:cxn modelId="{3F536AEF-C569-4E33-A474-D377204829BD}" type="presParOf" srcId="{F8F43DC9-F0F1-4A26-9C7C-0ED30007C5F4}" destId="{912D6522-B6E8-4E2C-9D92-10407093D285}" srcOrd="5" destOrd="0" presId="urn:microsoft.com/office/officeart/2005/8/layout/cycle6"/>
    <dgm:cxn modelId="{D2ACACDC-A17C-4298-AB15-DC83F8DFA2C4}" type="presParOf" srcId="{F8F43DC9-F0F1-4A26-9C7C-0ED30007C5F4}" destId="{35A3714D-C678-4AA0-BA3B-2D7768BD3F1C}" srcOrd="6" destOrd="0" presId="urn:microsoft.com/office/officeart/2005/8/layout/cycle6"/>
    <dgm:cxn modelId="{462434C1-BA62-4E84-9503-9A30CAAB0F5B}" type="presParOf" srcId="{F8F43DC9-F0F1-4A26-9C7C-0ED30007C5F4}" destId="{DCD7EE8B-F895-41C6-B9EF-0B6BD9E95896}" srcOrd="7" destOrd="0" presId="urn:microsoft.com/office/officeart/2005/8/layout/cycle6"/>
    <dgm:cxn modelId="{FD0515BF-7CB0-4FCB-8E4C-92486720ABDA}" type="presParOf" srcId="{F8F43DC9-F0F1-4A26-9C7C-0ED30007C5F4}" destId="{623F24BD-57DF-4A74-B168-13B739C01AF9}" srcOrd="8" destOrd="0" presId="urn:microsoft.com/office/officeart/2005/8/layout/cycle6"/>
    <dgm:cxn modelId="{80230075-9596-4AB9-A293-00702898B420}" type="presParOf" srcId="{F8F43DC9-F0F1-4A26-9C7C-0ED30007C5F4}" destId="{24D4BFFA-9F4D-4D42-93DC-B400CE80563E}" srcOrd="9" destOrd="0" presId="urn:microsoft.com/office/officeart/2005/8/layout/cycle6"/>
    <dgm:cxn modelId="{611C18E3-DC15-4732-B3FA-EA539D8E42F5}" type="presParOf" srcId="{F8F43DC9-F0F1-4A26-9C7C-0ED30007C5F4}" destId="{20787A94-0BA5-40C0-8C39-0CE4D0F18233}" srcOrd="10" destOrd="0" presId="urn:microsoft.com/office/officeart/2005/8/layout/cycle6"/>
    <dgm:cxn modelId="{C25E3822-9AB8-45CC-8492-8230F8F829C2}" type="presParOf" srcId="{F8F43DC9-F0F1-4A26-9C7C-0ED30007C5F4}" destId="{7FD868DC-3066-4366-BB13-B06E646F58D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355-95EF-42F5-9EC5-76B8AA7983C6}">
      <dsp:nvSpPr>
        <dsp:cNvPr id="0" name=""/>
        <dsp:cNvSpPr/>
      </dsp:nvSpPr>
      <dsp:spPr>
        <a:xfrm>
          <a:off x="3699673" y="1920270"/>
          <a:ext cx="2440747" cy="211134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Proteger a los migrantes vulnerables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4139" y="2270149"/>
        <a:ext cx="1631815" cy="1411587"/>
      </dsp:txXfrm>
    </dsp:sp>
    <dsp:sp modelId="{AB36FB16-8715-4817-87C9-F68709757D42}">
      <dsp:nvSpPr>
        <dsp:cNvPr id="0" name=""/>
        <dsp:cNvSpPr/>
      </dsp:nvSpPr>
      <dsp:spPr>
        <a:xfrm>
          <a:off x="5228050" y="910134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57D2-1859-472E-9808-E9B89D083CA5}">
      <dsp:nvSpPr>
        <dsp:cNvPr id="0" name=""/>
        <dsp:cNvSpPr/>
      </dsp:nvSpPr>
      <dsp:spPr>
        <a:xfrm>
          <a:off x="3960564" y="0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Fortalecer la gestión migratoria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2036" y="286762"/>
        <a:ext cx="1337230" cy="1156862"/>
      </dsp:txXfrm>
    </dsp:sp>
    <dsp:sp modelId="{8A13518B-ECFA-4C93-930C-736F85F34DA9}">
      <dsp:nvSpPr>
        <dsp:cNvPr id="0" name=""/>
        <dsp:cNvSpPr/>
      </dsp:nvSpPr>
      <dsp:spPr>
        <a:xfrm>
          <a:off x="6302796" y="2393492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DBF3-E3E4-4F08-B16D-48D249D4F3D5}">
      <dsp:nvSpPr>
        <dsp:cNvPr id="0" name=""/>
        <dsp:cNvSpPr/>
      </dsp:nvSpPr>
      <dsp:spPr>
        <a:xfrm>
          <a:off x="5758894" y="1064303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Hacer de la salud una prioridad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0366" y="1351065"/>
        <a:ext cx="1337230" cy="1156862"/>
      </dsp:txXfrm>
    </dsp:sp>
    <dsp:sp modelId="{EE289FE9-629C-4A8E-B9B2-2A175A7A4DC3}">
      <dsp:nvSpPr>
        <dsp:cNvPr id="0" name=""/>
        <dsp:cNvSpPr/>
      </dsp:nvSpPr>
      <dsp:spPr>
        <a:xfrm>
          <a:off x="5556208" y="4067925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EDE1-9766-4C45-A512-7011E087B5D8}">
      <dsp:nvSpPr>
        <dsp:cNvPr id="0" name=""/>
        <dsp:cNvSpPr/>
      </dsp:nvSpPr>
      <dsp:spPr>
        <a:xfrm>
          <a:off x="5758894" y="3156600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9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Responder ante crisis y emergencias</a:t>
          </a:r>
          <a:endParaRPr lang="en-U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0366" y="3443362"/>
        <a:ext cx="1337230" cy="1156862"/>
      </dsp:txXfrm>
    </dsp:sp>
    <dsp:sp modelId="{13775D63-AB00-4A2A-92FE-2C97C9C83B64}">
      <dsp:nvSpPr>
        <dsp:cNvPr id="0" name=""/>
        <dsp:cNvSpPr/>
      </dsp:nvSpPr>
      <dsp:spPr>
        <a:xfrm>
          <a:off x="3704215" y="4241737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8F70-B555-48FC-AB8A-35883D6A761B}">
      <dsp:nvSpPr>
        <dsp:cNvPr id="0" name=""/>
        <dsp:cNvSpPr/>
      </dsp:nvSpPr>
      <dsp:spPr>
        <a:xfrm>
          <a:off x="3924501" y="4222094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Sensibilizar sobre cambio climático y desastres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55973" y="4508856"/>
        <a:ext cx="1337230" cy="1156862"/>
      </dsp:txXfrm>
    </dsp:sp>
    <dsp:sp modelId="{C48AF86E-FF11-424A-B31B-4593F9C79A85}">
      <dsp:nvSpPr>
        <dsp:cNvPr id="0" name=""/>
        <dsp:cNvSpPr/>
      </dsp:nvSpPr>
      <dsp:spPr>
        <a:xfrm>
          <a:off x="2611869" y="2758974"/>
          <a:ext cx="920886" cy="793465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9D8A-CC1B-4E82-BF57-E238426CC9E3}">
      <dsp:nvSpPr>
        <dsp:cNvPr id="0" name=""/>
        <dsp:cNvSpPr/>
      </dsp:nvSpPr>
      <dsp:spPr>
        <a:xfrm>
          <a:off x="2081592" y="3157791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Mejorar las políticas migratorias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064" y="3444553"/>
        <a:ext cx="1337230" cy="1156862"/>
      </dsp:txXfrm>
    </dsp:sp>
    <dsp:sp modelId="{C5995771-A9D4-4C16-B658-662012688CDF}">
      <dsp:nvSpPr>
        <dsp:cNvPr id="0" name=""/>
        <dsp:cNvSpPr/>
      </dsp:nvSpPr>
      <dsp:spPr>
        <a:xfrm>
          <a:off x="2081592" y="1061922"/>
          <a:ext cx="2000174" cy="1730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Potenciar los beneficios de la migración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3064" y="1348684"/>
        <a:ext cx="1337230" cy="1156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38355-95EF-42F5-9EC5-76B8AA7983C6}">
      <dsp:nvSpPr>
        <dsp:cNvPr id="0" name=""/>
        <dsp:cNvSpPr/>
      </dsp:nvSpPr>
      <dsp:spPr>
        <a:xfrm>
          <a:off x="666626" y="537206"/>
          <a:ext cx="682812" cy="59066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Proteger a los migrantes vulnerables</a:t>
          </a:r>
          <a:endParaRPr lang="en-US" sz="500" b="1" kern="1200" dirty="0"/>
        </a:p>
      </dsp:txBody>
      <dsp:txXfrm>
        <a:off x="779778" y="635087"/>
        <a:ext cx="456508" cy="394898"/>
      </dsp:txXfrm>
    </dsp:sp>
    <dsp:sp modelId="{AB36FB16-8715-4817-87C9-F68709757D42}">
      <dsp:nvSpPr>
        <dsp:cNvPr id="0" name=""/>
        <dsp:cNvSpPr/>
      </dsp:nvSpPr>
      <dsp:spPr>
        <a:xfrm>
          <a:off x="1094198" y="254615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257D2-1859-472E-9808-E9B89D083CA5}">
      <dsp:nvSpPr>
        <dsp:cNvPr id="0" name=""/>
        <dsp:cNvSpPr/>
      </dsp:nvSpPr>
      <dsp:spPr>
        <a:xfrm>
          <a:off x="739612" y="0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Fortalecer la gestión migratoria</a:t>
          </a:r>
          <a:endParaRPr lang="en-US" sz="500" b="1" kern="1200" dirty="0"/>
        </a:p>
      </dsp:txBody>
      <dsp:txXfrm>
        <a:off x="832343" y="80223"/>
        <a:ext cx="374098" cy="323639"/>
      </dsp:txXfrm>
    </dsp:sp>
    <dsp:sp modelId="{8A13518B-ECFA-4C93-930C-736F85F34DA9}">
      <dsp:nvSpPr>
        <dsp:cNvPr id="0" name=""/>
        <dsp:cNvSpPr/>
      </dsp:nvSpPr>
      <dsp:spPr>
        <a:xfrm>
          <a:off x="1394864" y="669593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2DBF3-E3E4-4F08-B16D-48D249D4F3D5}">
      <dsp:nvSpPr>
        <dsp:cNvPr id="0" name=""/>
        <dsp:cNvSpPr/>
      </dsp:nvSpPr>
      <dsp:spPr>
        <a:xfrm>
          <a:off x="1242704" y="297744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dirty="0" smtClean="0"/>
            <a:t>Hacer de la salud una prioridad</a:t>
          </a:r>
          <a:endParaRPr lang="en-US" sz="500" b="1" kern="1200" dirty="0"/>
        </a:p>
      </dsp:txBody>
      <dsp:txXfrm>
        <a:off x="1335435" y="377967"/>
        <a:ext cx="374098" cy="323639"/>
      </dsp:txXfrm>
    </dsp:sp>
    <dsp:sp modelId="{EE289FE9-629C-4A8E-B9B2-2A175A7A4DC3}">
      <dsp:nvSpPr>
        <dsp:cNvPr id="0" name=""/>
        <dsp:cNvSpPr/>
      </dsp:nvSpPr>
      <dsp:spPr>
        <a:xfrm>
          <a:off x="1186002" y="1138025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DEDE1-9766-4C45-A512-7011E087B5D8}">
      <dsp:nvSpPr>
        <dsp:cNvPr id="0" name=""/>
        <dsp:cNvSpPr/>
      </dsp:nvSpPr>
      <dsp:spPr>
        <a:xfrm>
          <a:off x="1242704" y="883076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Responder ante crisis y emergencias</a:t>
          </a:r>
          <a:endParaRPr lang="en-US" sz="500" b="1" kern="1200" dirty="0"/>
        </a:p>
      </dsp:txBody>
      <dsp:txXfrm>
        <a:off x="1335435" y="963299"/>
        <a:ext cx="374098" cy="323639"/>
      </dsp:txXfrm>
    </dsp:sp>
    <dsp:sp modelId="{13775D63-AB00-4A2A-92FE-2C97C9C83B64}">
      <dsp:nvSpPr>
        <dsp:cNvPr id="0" name=""/>
        <dsp:cNvSpPr/>
      </dsp:nvSpPr>
      <dsp:spPr>
        <a:xfrm>
          <a:off x="667896" y="1186650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C8F70-B555-48FC-AB8A-35883D6A761B}">
      <dsp:nvSpPr>
        <dsp:cNvPr id="0" name=""/>
        <dsp:cNvSpPr/>
      </dsp:nvSpPr>
      <dsp:spPr>
        <a:xfrm>
          <a:off x="729523" y="1181154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Sensibilizar sobre cambio climático y desastres</a:t>
          </a:r>
          <a:endParaRPr lang="en-US" sz="500" b="1" kern="1200" dirty="0"/>
        </a:p>
      </dsp:txBody>
      <dsp:txXfrm>
        <a:off x="822254" y="1261377"/>
        <a:ext cx="374098" cy="323639"/>
      </dsp:txXfrm>
    </dsp:sp>
    <dsp:sp modelId="{C48AF86E-FF11-424A-B31B-4593F9C79A85}">
      <dsp:nvSpPr>
        <dsp:cNvPr id="0" name=""/>
        <dsp:cNvSpPr/>
      </dsp:nvSpPr>
      <dsp:spPr>
        <a:xfrm>
          <a:off x="362306" y="771838"/>
          <a:ext cx="257623" cy="221976"/>
        </a:xfrm>
        <a:prstGeom prst="hexagon">
          <a:avLst>
            <a:gd name="adj" fmla="val 28900"/>
            <a:gd name="vf" fmla="val 11547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9D8A-CC1B-4E82-BF57-E238426CC9E3}">
      <dsp:nvSpPr>
        <dsp:cNvPr id="0" name=""/>
        <dsp:cNvSpPr/>
      </dsp:nvSpPr>
      <dsp:spPr>
        <a:xfrm>
          <a:off x="213959" y="883409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smtClean="0"/>
            <a:t>Mejorar las políticas migratorias</a:t>
          </a:r>
          <a:endParaRPr lang="en-US" sz="500" b="1" kern="1200" dirty="0"/>
        </a:p>
      </dsp:txBody>
      <dsp:txXfrm>
        <a:off x="306690" y="963632"/>
        <a:ext cx="374098" cy="323639"/>
      </dsp:txXfrm>
    </dsp:sp>
    <dsp:sp modelId="{C5995771-A9D4-4C16-B658-662012688CDF}">
      <dsp:nvSpPr>
        <dsp:cNvPr id="0" name=""/>
        <dsp:cNvSpPr/>
      </dsp:nvSpPr>
      <dsp:spPr>
        <a:xfrm>
          <a:off x="213959" y="297078"/>
          <a:ext cx="559560" cy="484085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500" b="1" kern="1200" dirty="0" smtClean="0"/>
            <a:t>Potenciar los beneficios de la migración</a:t>
          </a:r>
          <a:endParaRPr lang="en-US" sz="500" b="1" kern="1200" dirty="0"/>
        </a:p>
      </dsp:txBody>
      <dsp:txXfrm>
        <a:off x="306690" y="377301"/>
        <a:ext cx="374098" cy="3236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3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7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5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1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2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1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753B-935E-430F-867F-57388E9B0480}" type="datetimeFigureOut">
              <a:rPr lang="en-US" smtClean="0"/>
              <a:t>6/27/2014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52296-C4D7-428A-B237-D8306341C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gutierrez\Desktop\Proceso Folletos\MGT0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" y="-27384"/>
            <a:ext cx="913204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-14610"/>
            <a:ext cx="9144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R" sz="2800" b="1" cap="all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Estrategia Regional </a:t>
            </a:r>
            <a:r>
              <a:rPr lang="en-US" sz="2800" b="1" cap="all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para</a:t>
            </a:r>
            <a:r>
              <a:rPr lang="en-US" sz="2800" b="1" cap="all" dirty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 </a:t>
            </a:r>
            <a:r>
              <a:rPr lang="es-CR" sz="2800" b="1" cap="all" dirty="0" smtClean="0">
                <a:ln w="19050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ill Sans MT" panose="020B0502020104020203" pitchFamily="34" charset="0"/>
              </a:rPr>
              <a:t>Centroamérica, Norteamérica y el Caribe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66124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G. </a:t>
            </a:r>
            <a:r>
              <a:rPr lang="es-C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Paiva</a:t>
            </a:r>
            <a:endParaRPr lang="es-C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Regional</a:t>
            </a:r>
          </a:p>
          <a:p>
            <a:r>
              <a:rPr lang="es-C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OIM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80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3968" y="140439"/>
            <a:ext cx="48245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6</a:t>
            </a: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. Sensibilizar sobre cambio climático y prevención de desastres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478389"/>
            <a:ext cx="45365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Nuestra región es </a:t>
            </a:r>
            <a:r>
              <a:rPr lang="es-CR" sz="2400" b="1" dirty="0" smtClean="0">
                <a:solidFill>
                  <a:prstClr val="black"/>
                </a:solidFill>
              </a:rPr>
              <a:t>una de las más vulnerables al cambio climático.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smtClean="0">
                <a:solidFill>
                  <a:prstClr val="black"/>
                </a:solidFill>
              </a:rPr>
              <a:t>Faltan</a:t>
            </a:r>
            <a:r>
              <a:rPr lang="es-CR" sz="2400" dirty="0" smtClean="0">
                <a:solidFill>
                  <a:prstClr val="black"/>
                </a:solidFill>
              </a:rPr>
              <a:t> </a:t>
            </a:r>
            <a:r>
              <a:rPr lang="es-CR" sz="2400" b="1" dirty="0" smtClean="0">
                <a:solidFill>
                  <a:prstClr val="black"/>
                </a:solidFill>
              </a:rPr>
              <a:t>políticas </a:t>
            </a:r>
            <a:r>
              <a:rPr lang="es-CR" sz="2400" dirty="0" smtClean="0">
                <a:solidFill>
                  <a:prstClr val="black"/>
                </a:solidFill>
              </a:rPr>
              <a:t>para atender la migración ambiental.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smtClean="0">
                <a:solidFill>
                  <a:prstClr val="black"/>
                </a:solidFill>
              </a:rPr>
              <a:t>Reducir vulnerabilidad </a:t>
            </a:r>
            <a:r>
              <a:rPr lang="es-CR" sz="2400" dirty="0" smtClean="0">
                <a:solidFill>
                  <a:prstClr val="black"/>
                </a:solidFill>
              </a:rPr>
              <a:t>de poblaciones más expuestas.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Fortalecer a autoridades para </a:t>
            </a:r>
            <a:r>
              <a:rPr lang="es-CR" sz="2400" b="1" dirty="0" smtClean="0">
                <a:solidFill>
                  <a:prstClr val="black"/>
                </a:solidFill>
              </a:rPr>
              <a:t>gestionar la migración ambiental.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Aumentar capacidad de </a:t>
            </a:r>
            <a:r>
              <a:rPr lang="es-CR" sz="2400" b="1" dirty="0" smtClean="0">
                <a:solidFill>
                  <a:prstClr val="black"/>
                </a:solidFill>
              </a:rPr>
              <a:t>resistencia y recuperación </a:t>
            </a:r>
            <a:r>
              <a:rPr lang="es-CR" sz="2400" dirty="0" smtClean="0">
                <a:solidFill>
                  <a:prstClr val="black"/>
                </a:solidFill>
              </a:rPr>
              <a:t>de comunidades de </a:t>
            </a:r>
            <a:r>
              <a:rPr lang="es-CR" sz="2400" b="1" dirty="0" smtClean="0">
                <a:solidFill>
                  <a:prstClr val="black"/>
                </a:solidFill>
              </a:rPr>
              <a:t>origen, tránsito, destino y retorno </a:t>
            </a:r>
            <a:r>
              <a:rPr lang="es-CR" sz="2400" dirty="0" smtClean="0">
                <a:solidFill>
                  <a:prstClr val="black"/>
                </a:solidFill>
              </a:rPr>
              <a:t>de migrantes ambientales.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C:\Users\sgutierrez\Pictures\21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3969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F:\215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29772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816985" y="3367593"/>
            <a:ext cx="6885384" cy="95433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9863" y="3246075"/>
            <a:ext cx="931386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 algn="ctr">
              <a:buAutoNum type="arabicPeriod" startAt="7"/>
            </a:pPr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Apoyar a los gobiernos a mejorar su </a:t>
            </a:r>
          </a:p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política migratoria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71" y="4077072"/>
            <a:ext cx="8864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Reconocer el  </a:t>
            </a:r>
            <a:r>
              <a:rPr lang="es-CR" sz="2400" b="1" dirty="0" smtClean="0">
                <a:solidFill>
                  <a:prstClr val="black"/>
                </a:solidFill>
              </a:rPr>
              <a:t>vínculo de la migración con casi todos los aspectos de la vida social.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Destacar </a:t>
            </a:r>
            <a:r>
              <a:rPr lang="es-CR" sz="2400" b="1" dirty="0" smtClean="0">
                <a:solidFill>
                  <a:prstClr val="black"/>
                </a:solidFill>
              </a:rPr>
              <a:t>potencial de la migración </a:t>
            </a:r>
            <a:r>
              <a:rPr lang="es-CR" sz="2400" dirty="0" smtClean="0">
                <a:solidFill>
                  <a:prstClr val="black"/>
                </a:solidFill>
              </a:rPr>
              <a:t>para ayudar a encarar </a:t>
            </a:r>
            <a:r>
              <a:rPr lang="es-CR" sz="2400" b="1" dirty="0" smtClean="0">
                <a:solidFill>
                  <a:prstClr val="black"/>
                </a:solidFill>
              </a:rPr>
              <a:t>grandes retos de la región</a:t>
            </a:r>
            <a:r>
              <a:rPr lang="es-CR" sz="24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Apoyar a gobiernos a desarrollar </a:t>
            </a:r>
            <a:r>
              <a:rPr lang="es-CR" sz="2400" b="1" dirty="0" smtClean="0">
                <a:solidFill>
                  <a:prstClr val="black"/>
                </a:solidFill>
              </a:rPr>
              <a:t>políticas migratorias </a:t>
            </a:r>
            <a:r>
              <a:rPr lang="es-CR" sz="2400" dirty="0" smtClean="0">
                <a:solidFill>
                  <a:prstClr val="black"/>
                </a:solidFill>
              </a:rPr>
              <a:t>explícitas, integrales, consensuadas y con enfoque de derechos.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Abordar la migración en </a:t>
            </a:r>
            <a:r>
              <a:rPr lang="es-CR" sz="2400" b="1" dirty="0" smtClean="0">
                <a:solidFill>
                  <a:prstClr val="black"/>
                </a:solidFill>
              </a:rPr>
              <a:t>todas sus aristas.</a:t>
            </a:r>
            <a:endParaRPr lang="es-CR" sz="2400" b="1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1" r="1791"/>
          <a:stretch/>
        </p:blipFill>
        <p:spPr bwMode="auto">
          <a:xfrm>
            <a:off x="0" y="-27384"/>
            <a:ext cx="9144000" cy="320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085509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120" y="1185937"/>
            <a:ext cx="56642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91680" y="116632"/>
            <a:ext cx="5835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4 enfoques transversales</a:t>
            </a:r>
            <a:endParaRPr lang="en-US" sz="28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1480708"/>
              </p:ext>
            </p:extLst>
          </p:nvPr>
        </p:nvGraphicFramePr>
        <p:xfrm>
          <a:off x="1331640" y="1268760"/>
          <a:ext cx="6456286" cy="4459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989716"/>
              </p:ext>
            </p:extLst>
          </p:nvPr>
        </p:nvGraphicFramePr>
        <p:xfrm>
          <a:off x="-396552" y="234226"/>
          <a:ext cx="10009112" cy="650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31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7" r="1885"/>
          <a:stretch/>
        </p:blipFill>
        <p:spPr bwMode="auto">
          <a:xfrm>
            <a:off x="0" y="4710211"/>
            <a:ext cx="9143999" cy="217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710211"/>
            <a:ext cx="9144000" cy="86941"/>
          </a:xfrm>
          <a:prstGeom prst="rect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69863" y="2132856"/>
            <a:ext cx="93138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32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¿ PREGUNTAS, COMENTARIOS ?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0528" y="3409836"/>
            <a:ext cx="93138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3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¡ MUCHAS GRACIAS !</a:t>
            </a:r>
          </a:p>
        </p:txBody>
      </p:sp>
    </p:spTree>
    <p:extLst>
      <p:ext uri="{BB962C8B-B14F-4D97-AF65-F5344CB8AC3E}">
        <p14:creationId xmlns:p14="http://schemas.microsoft.com/office/powerpoint/2010/main" val="31553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gutierrez\Pictures\foto_misione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8" t="-34"/>
          <a:stretch/>
        </p:blipFill>
        <p:spPr bwMode="auto">
          <a:xfrm>
            <a:off x="4572000" y="3569108"/>
            <a:ext cx="4571999" cy="3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gutierrez\Desktop\Proceso Folletos\20047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7200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475">
            <a:off x="2443281" y="1948503"/>
            <a:ext cx="456438" cy="491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1049" y="692696"/>
            <a:ext cx="43293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400" dirty="0" smtClean="0"/>
              <a:t>Parte de una </a:t>
            </a:r>
            <a:r>
              <a:rPr lang="es-CR" sz="2400" b="1" dirty="0" smtClean="0"/>
              <a:t>política integral de planificación a nivel global</a:t>
            </a:r>
            <a:r>
              <a:rPr lang="es-CR" sz="2400" dirty="0" smtClean="0"/>
              <a:t>.</a:t>
            </a:r>
          </a:p>
          <a:p>
            <a:endParaRPr lang="es-CR" sz="1600" b="1" dirty="0"/>
          </a:p>
          <a:p>
            <a:r>
              <a:rPr lang="es-CR" sz="2400" b="1" dirty="0" smtClean="0"/>
              <a:t>Objetivo.- </a:t>
            </a:r>
            <a:r>
              <a:rPr lang="es-CR" sz="2400" dirty="0" smtClean="0"/>
              <a:t>ajustar </a:t>
            </a:r>
            <a:r>
              <a:rPr lang="es-CR" sz="2400" b="1" dirty="0" smtClean="0"/>
              <a:t>al máximo </a:t>
            </a:r>
            <a:r>
              <a:rPr lang="es-CR" sz="2400" dirty="0" smtClean="0"/>
              <a:t>el trabajo de la organización a  prioridades de socios y beneficiarios.</a:t>
            </a:r>
            <a:endParaRPr lang="es-CR" sz="2400" dirty="0"/>
          </a:p>
          <a:p>
            <a:endParaRPr lang="es-CR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5235712" y="44624"/>
            <a:ext cx="32800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antecedentes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900" y="3337828"/>
            <a:ext cx="31021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Elaboración</a:t>
            </a:r>
            <a:r>
              <a:rPr lang="en-US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 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49" y="3969638"/>
            <a:ext cx="44329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R" sz="2400" dirty="0" smtClean="0"/>
              <a:t>Análisis de </a:t>
            </a:r>
            <a:r>
              <a:rPr lang="es-CR" sz="2400" b="1" dirty="0" smtClean="0"/>
              <a:t>tendencias</a:t>
            </a:r>
            <a:r>
              <a:rPr lang="es-CR" sz="2400" dirty="0" smtClean="0"/>
              <a:t>, </a:t>
            </a:r>
            <a:r>
              <a:rPr lang="es-CR" sz="2400" b="1" dirty="0" smtClean="0"/>
              <a:t>necesidades</a:t>
            </a:r>
            <a:r>
              <a:rPr lang="es-CR" sz="2400" dirty="0" smtClean="0"/>
              <a:t> e </a:t>
            </a:r>
            <a:r>
              <a:rPr lang="es-CR" sz="2400" b="1" dirty="0" smtClean="0"/>
              <a:t>impactos</a:t>
            </a:r>
            <a:r>
              <a:rPr lang="es-CR" sz="2400" dirty="0" smtClean="0"/>
              <a:t> de la migración.</a:t>
            </a:r>
          </a:p>
          <a:p>
            <a:pPr marL="342900" indent="-342900">
              <a:buAutoNum type="arabicPeriod"/>
            </a:pPr>
            <a:endParaRPr lang="es-CR" sz="1200" dirty="0" smtClean="0"/>
          </a:p>
          <a:p>
            <a:pPr marL="342900" indent="-342900">
              <a:buAutoNum type="arabicPeriod"/>
            </a:pPr>
            <a:r>
              <a:rPr lang="es-CR" sz="2400" dirty="0" smtClean="0"/>
              <a:t>Activa participación de </a:t>
            </a:r>
            <a:r>
              <a:rPr lang="es-CR" sz="2400" b="1" dirty="0" smtClean="0"/>
              <a:t>todas nuestras oficinas</a:t>
            </a:r>
            <a:r>
              <a:rPr lang="es-CR" sz="2400" dirty="0" smtClean="0"/>
              <a:t> y la Sede.</a:t>
            </a: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25982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27384"/>
            <a:ext cx="3108442" cy="412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4284861"/>
            <a:ext cx="9217024" cy="27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64088" y="169476"/>
            <a:ext cx="19431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ANÁLISIS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930" y="865743"/>
            <a:ext cx="60365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smtClean="0"/>
              <a:t>La principal región migratoria </a:t>
            </a:r>
            <a:r>
              <a:rPr lang="es-CR" sz="2200" dirty="0" smtClean="0"/>
              <a:t>en el mundo.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smtClean="0"/>
              <a:t>Contribución </a:t>
            </a:r>
            <a:r>
              <a:rPr lang="es-CR" sz="2200" dirty="0" smtClean="0"/>
              <a:t>de migrantes al </a:t>
            </a:r>
            <a:r>
              <a:rPr lang="es-CR" sz="2200" b="1" dirty="0" smtClean="0"/>
              <a:t>desarrollo</a:t>
            </a:r>
            <a:r>
              <a:rPr lang="es-CR" sz="2200" dirty="0" smtClean="0"/>
              <a:t> regional.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smtClean="0"/>
              <a:t>Reconocimiento inadecuado </a:t>
            </a:r>
            <a:r>
              <a:rPr lang="es-CR" sz="2200" dirty="0" smtClean="0"/>
              <a:t>de este aporte.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dirty="0" smtClean="0"/>
              <a:t>Migrantes </a:t>
            </a:r>
            <a:r>
              <a:rPr lang="es-CR" sz="2200" b="1" dirty="0" smtClean="0"/>
              <a:t>altamente vulnerables</a:t>
            </a:r>
            <a:r>
              <a:rPr lang="es-CR" sz="2200" dirty="0" smtClean="0"/>
              <a:t>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b="1" dirty="0" smtClean="0"/>
              <a:t>Irregularidad migratoria</a:t>
            </a:r>
            <a:r>
              <a:rPr lang="es-CR" sz="2200" dirty="0" smtClean="0"/>
              <a:t> factor de vulnerabilidad.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200" dirty="0" smtClean="0"/>
              <a:t>Tendencias preocupantes:</a:t>
            </a:r>
            <a:r>
              <a:rPr lang="es-CR" sz="2200" b="1" dirty="0" smtClean="0"/>
              <a:t> creciente flujo de niños; violencia causa de migración y riesgo para migrantes; cambio climático; alta migración irregular. </a:t>
            </a:r>
            <a:endParaRPr lang="es-CR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4115981"/>
            <a:ext cx="9144000" cy="17711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4969" y="116632"/>
            <a:ext cx="71938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800" b="1" cap="all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7 áreas estratégicas de trabajo</a:t>
            </a:r>
            <a:endParaRPr lang="en-US" sz="2800" b="1" cap="all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278" y="1324927"/>
            <a:ext cx="5368477" cy="5776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6902473"/>
              </p:ext>
            </p:extLst>
          </p:nvPr>
        </p:nvGraphicFramePr>
        <p:xfrm>
          <a:off x="-324544" y="639852"/>
          <a:ext cx="9840662" cy="5952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8389440" y="1477327"/>
            <a:ext cx="2016224" cy="1807657"/>
            <a:chOff x="-228102" y="639852"/>
            <a:chExt cx="9840662" cy="64615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1720" y="1324927"/>
              <a:ext cx="5368477" cy="5776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1205478976"/>
                </p:ext>
              </p:extLst>
            </p:nvPr>
          </p:nvGraphicFramePr>
          <p:xfrm>
            <a:off x="-228102" y="639852"/>
            <a:ext cx="9840662" cy="59524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01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27584" y="159023"/>
            <a:ext cx="77048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1. Proteger a los más vulnerables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43042"/>
            <a:ext cx="87849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smtClean="0">
                <a:solidFill>
                  <a:prstClr val="black"/>
                </a:solidFill>
              </a:rPr>
              <a:t>Especialmente a </a:t>
            </a:r>
            <a:r>
              <a:rPr lang="es-CR" sz="2300" b="1" dirty="0" smtClean="0">
                <a:solidFill>
                  <a:prstClr val="black"/>
                </a:solidFill>
              </a:rPr>
              <a:t>niños, mujeres, indígenas, trabajadores domésticos y temporales, </a:t>
            </a:r>
            <a:r>
              <a:rPr lang="es-CR" sz="2300" b="1" dirty="0" err="1" smtClean="0">
                <a:solidFill>
                  <a:prstClr val="black"/>
                </a:solidFill>
              </a:rPr>
              <a:t>extracontinentales</a:t>
            </a:r>
            <a:r>
              <a:rPr lang="es-CR" sz="2300" b="1" dirty="0" smtClean="0">
                <a:solidFill>
                  <a:prstClr val="black"/>
                </a:solidFill>
              </a:rPr>
              <a:t>, comunidad LGBTI, migrantes con discapacidades, adultos mayores y víctimas de delitos.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 smtClean="0">
                <a:solidFill>
                  <a:prstClr val="black"/>
                </a:solidFill>
              </a:rPr>
              <a:t>Reconocer </a:t>
            </a:r>
            <a:r>
              <a:rPr lang="es-CR" sz="2300" b="1" dirty="0" smtClean="0">
                <a:solidFill>
                  <a:prstClr val="black"/>
                </a:solidFill>
              </a:rPr>
              <a:t>vulnerabilidad del migrante irregular</a:t>
            </a:r>
            <a:r>
              <a:rPr lang="es-CR" sz="23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300" dirty="0">
                <a:solidFill>
                  <a:prstClr val="black"/>
                </a:solidFill>
              </a:rPr>
              <a:t>C</a:t>
            </a:r>
            <a:r>
              <a:rPr lang="es-CR" sz="2300" dirty="0" smtClean="0">
                <a:solidFill>
                  <a:prstClr val="black"/>
                </a:solidFill>
              </a:rPr>
              <a:t>apacidades para crear y consolidar </a:t>
            </a:r>
            <a:r>
              <a:rPr lang="es-CR" sz="2300" b="1" dirty="0" smtClean="0">
                <a:solidFill>
                  <a:prstClr val="black"/>
                </a:solidFill>
              </a:rPr>
              <a:t>esquemas integrales de protección, que incluyan prevención, reintegración y restitución de derechos.</a:t>
            </a:r>
            <a:endParaRPr lang="es-CR" sz="2300" b="1" dirty="0">
              <a:solidFill>
                <a:prstClr val="black"/>
              </a:solidFill>
            </a:endParaRPr>
          </a:p>
        </p:txBody>
      </p:sp>
      <p:pic>
        <p:nvPicPr>
          <p:cNvPr id="5125" name="Picture 5" descr="C:\Users\sgutierrez\Pictures\140403_042214_oim_d504_24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3462098"/>
            <a:ext cx="4662264" cy="342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:\NUEVA ESTRUCTURA\Fotografías para uso interno\Banco de Fotografias Estrategia\OIM en acción Mexic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25752" y="3462098"/>
            <a:ext cx="4518248" cy="342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373541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496" y="4077072"/>
            <a:ext cx="9073008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6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2. FORTALECER LA GESTIÓN DE LAS MIGRACIONES</a:t>
            </a:r>
            <a:endParaRPr lang="en-US" sz="26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653136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>
                <a:solidFill>
                  <a:prstClr val="black"/>
                </a:solidFill>
              </a:rPr>
              <a:t>G</a:t>
            </a:r>
            <a:r>
              <a:rPr lang="es-CR" sz="2400" b="1" dirty="0" smtClean="0">
                <a:solidFill>
                  <a:prstClr val="black"/>
                </a:solidFill>
              </a:rPr>
              <a:t>estión migratoria desde enfoque amplio, </a:t>
            </a:r>
            <a:r>
              <a:rPr lang="es-CR" sz="2400" dirty="0" smtClean="0">
                <a:solidFill>
                  <a:prstClr val="black"/>
                </a:solidFill>
              </a:rPr>
              <a:t>que incluye tanto fronteras como migración regular y derechos de los migrantes.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Impulso </a:t>
            </a:r>
            <a:r>
              <a:rPr lang="es-CR" sz="2400" b="1" dirty="0" smtClean="0">
                <a:solidFill>
                  <a:prstClr val="black"/>
                </a:solidFill>
              </a:rPr>
              <a:t>desarrollo de políticas migratorias integrales.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Robustecer </a:t>
            </a:r>
            <a:r>
              <a:rPr lang="es-CR" sz="2400" b="1" dirty="0" smtClean="0">
                <a:solidFill>
                  <a:prstClr val="black"/>
                </a:solidFill>
              </a:rPr>
              <a:t>capacidad legal, procedimental, humano, administrativo, operativo y tecnológico.</a:t>
            </a:r>
            <a:endParaRPr lang="es-CR" sz="24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O:\NUEVA ESTRUCTURA\Fotografías para uso interno\Banco de Fotografias Estrategia\DSC0371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71" y="0"/>
            <a:ext cx="500147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gutierrez\Desktop\documentos RLPO\Página web\Nicaragua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7" y="0"/>
            <a:ext cx="4139953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827949"/>
            <a:ext cx="9144000" cy="105107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8640"/>
            <a:ext cx="4499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3. POTENCIAR LOS BENEFICIOS DE LA MIGRACIÓN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700808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prstClr val="black"/>
                </a:solidFill>
              </a:rPr>
              <a:t>Reconocer y mejorar  </a:t>
            </a:r>
            <a:r>
              <a:rPr lang="es-CR" sz="2400" dirty="0" smtClean="0">
                <a:solidFill>
                  <a:prstClr val="black"/>
                </a:solidFill>
              </a:rPr>
              <a:t>reconocimiento de  </a:t>
            </a:r>
            <a:r>
              <a:rPr lang="es-CR" sz="2400" b="1" dirty="0">
                <a:solidFill>
                  <a:prstClr val="black"/>
                </a:solidFill>
              </a:rPr>
              <a:t>aportes de la migración </a:t>
            </a:r>
            <a:r>
              <a:rPr lang="es-CR" sz="2400" b="1" dirty="0" smtClean="0">
                <a:solidFill>
                  <a:prstClr val="black"/>
                </a:solidFill>
              </a:rPr>
              <a:t>al desarrollo</a:t>
            </a:r>
            <a:endParaRPr lang="es-CR" sz="2400" b="1" dirty="0">
              <a:solidFill>
                <a:prstClr val="black"/>
              </a:solidFill>
            </a:endParaRP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Impulsar </a:t>
            </a:r>
            <a:r>
              <a:rPr lang="es-CR" sz="2400" b="1" dirty="0" err="1" smtClean="0">
                <a:solidFill>
                  <a:prstClr val="black"/>
                </a:solidFill>
              </a:rPr>
              <a:t>transversalización</a:t>
            </a:r>
            <a:r>
              <a:rPr lang="es-CR" sz="2400" b="1" dirty="0" smtClean="0">
                <a:solidFill>
                  <a:prstClr val="black"/>
                </a:solidFill>
              </a:rPr>
              <a:t> de la migración </a:t>
            </a:r>
            <a:r>
              <a:rPr lang="es-CR" sz="2400" dirty="0" smtClean="0">
                <a:solidFill>
                  <a:prstClr val="black"/>
                </a:solidFill>
              </a:rPr>
              <a:t>y de los derechos de los migrantes en las agendas de desarrollo.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Promover </a:t>
            </a:r>
            <a:r>
              <a:rPr lang="es-CR" sz="2400" b="1" dirty="0" smtClean="0">
                <a:solidFill>
                  <a:prstClr val="black"/>
                </a:solidFill>
              </a:rPr>
              <a:t>integración  y reintegración</a:t>
            </a:r>
            <a:r>
              <a:rPr lang="es-CR" sz="2400" dirty="0" smtClean="0">
                <a:solidFill>
                  <a:prstClr val="black"/>
                </a:solidFill>
              </a:rPr>
              <a:t> de migrantes.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Vincular </a:t>
            </a:r>
            <a:r>
              <a:rPr lang="es-CR" sz="2400" b="1" dirty="0" smtClean="0">
                <a:solidFill>
                  <a:prstClr val="black"/>
                </a:solidFill>
              </a:rPr>
              <a:t>diásporas</a:t>
            </a:r>
            <a:r>
              <a:rPr lang="es-CR" sz="2400" dirty="0" smtClean="0">
                <a:solidFill>
                  <a:prstClr val="black"/>
                </a:solidFill>
              </a:rPr>
              <a:t> con sus países de origen.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7172" name="Picture 4" descr="http://medialib.iom.int/assetpreview/get/18507?sz=55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3137181"/>
            <a:ext cx="4803561" cy="37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O:\NUEVA ESTRUCTURA\Fotografías para uso interno\Banco de Fotografias Estrategia\Tendencias migratoria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0"/>
            <a:ext cx="480356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912419" y="3367593"/>
            <a:ext cx="6885384" cy="95434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750131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4. Hacer de la salud una prioridad en las migraciones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528" y="4567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Reconocer </a:t>
            </a:r>
            <a:r>
              <a:rPr lang="es-CR" sz="2400" b="1" dirty="0" smtClean="0">
                <a:solidFill>
                  <a:prstClr val="black"/>
                </a:solidFill>
              </a:rPr>
              <a:t>exclusión y vulnerabilidades </a:t>
            </a:r>
            <a:r>
              <a:rPr lang="es-CR" sz="2400" dirty="0" smtClean="0">
                <a:solidFill>
                  <a:prstClr val="black"/>
                </a:solidFill>
              </a:rPr>
              <a:t>que migrantes enfrentan </a:t>
            </a:r>
            <a:r>
              <a:rPr lang="es-CR" sz="2400" b="1" dirty="0" smtClean="0">
                <a:solidFill>
                  <a:prstClr val="black"/>
                </a:solidFill>
              </a:rPr>
              <a:t>en materia de salud.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Favorecer el </a:t>
            </a:r>
            <a:r>
              <a:rPr lang="es-CR" sz="2400" b="1" dirty="0" smtClean="0">
                <a:solidFill>
                  <a:prstClr val="black"/>
                </a:solidFill>
              </a:rPr>
              <a:t>conocimiento como base </a:t>
            </a:r>
            <a:r>
              <a:rPr lang="es-CR" sz="2400" dirty="0" smtClean="0">
                <a:solidFill>
                  <a:prstClr val="black"/>
                </a:solidFill>
              </a:rPr>
              <a:t>para el diseño de políticas de salud y migración.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Promover </a:t>
            </a:r>
            <a:r>
              <a:rPr lang="es-CR" sz="2400" b="1" dirty="0" smtClean="0">
                <a:solidFill>
                  <a:prstClr val="black"/>
                </a:solidFill>
              </a:rPr>
              <a:t>políticas inclusivas </a:t>
            </a:r>
            <a:r>
              <a:rPr lang="es-CR" sz="2400" dirty="0" smtClean="0">
                <a:solidFill>
                  <a:prstClr val="black"/>
                </a:solidFill>
              </a:rPr>
              <a:t>de migrantes.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smtClean="0">
                <a:solidFill>
                  <a:prstClr val="black"/>
                </a:solidFill>
              </a:rPr>
              <a:t>Conciencia </a:t>
            </a:r>
            <a:r>
              <a:rPr lang="es-CR" sz="2400" dirty="0" smtClean="0">
                <a:solidFill>
                  <a:prstClr val="black"/>
                </a:solidFill>
              </a:rPr>
              <a:t>sobre </a:t>
            </a:r>
            <a:r>
              <a:rPr lang="es-CR" sz="2400" b="1" dirty="0" smtClean="0">
                <a:solidFill>
                  <a:prstClr val="black"/>
                </a:solidFill>
              </a:rPr>
              <a:t>determinantes de la salud </a:t>
            </a:r>
            <a:r>
              <a:rPr lang="es-CR" sz="2400" dirty="0" smtClean="0">
                <a:solidFill>
                  <a:prstClr val="black"/>
                </a:solidFill>
              </a:rPr>
              <a:t>de los migrantes.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endParaRPr lang="es-CR" sz="2400" dirty="0" smtClean="0">
              <a:solidFill>
                <a:prstClr val="black"/>
              </a:solidFill>
            </a:endParaRPr>
          </a:p>
        </p:txBody>
      </p:sp>
      <p:pic>
        <p:nvPicPr>
          <p:cNvPr id="8194" name="Picture 2" descr="O:\NUEVA ESTRUCTURA\Fotografías para uso interno\Banco de Fotografias Estrategia\Copy of 1159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0"/>
            <a:ext cx="918051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3628474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R" sz="2400" b="1" cap="all" dirty="0" smtClean="0">
                <a:ln w="0">
                  <a:solidFill>
                    <a:srgbClr val="1F497D">
                      <a:lumMod val="50000"/>
                    </a:srgbClr>
                  </a:solidFill>
                </a:ln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latin typeface="Gill Sans MT" panose="020B0502020104020203" pitchFamily="34" charset="0"/>
              </a:rPr>
              <a:t>5. RESPONDER Adecuadamente ANTE CRISIS Y EMERGENCIAS</a:t>
            </a:r>
            <a:endParaRPr lang="en-US" sz="2400" b="1" cap="all" dirty="0">
              <a:ln w="0">
                <a:solidFill>
                  <a:srgbClr val="1F497D">
                    <a:lumMod val="50000"/>
                  </a:srgbClr>
                </a:solidFill>
              </a:ln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/>
              <a:latin typeface="Gill Sans MT" panose="020B0502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6512" y="76470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Emplear como herramienta el </a:t>
            </a:r>
            <a:r>
              <a:rPr lang="es-CR" sz="2400" b="1" dirty="0" smtClean="0">
                <a:solidFill>
                  <a:prstClr val="black"/>
                </a:solidFill>
              </a:rPr>
              <a:t>“Marco operacional en situaciones de crisis migratorias” </a:t>
            </a:r>
            <a:r>
              <a:rPr lang="es-CR" sz="2400" dirty="0" smtClean="0">
                <a:solidFill>
                  <a:prstClr val="black"/>
                </a:solidFill>
              </a:rPr>
              <a:t>de la OIM.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b="1" dirty="0" smtClean="0">
                <a:solidFill>
                  <a:prstClr val="black"/>
                </a:solidFill>
              </a:rPr>
              <a:t>Reducir riesgos </a:t>
            </a:r>
            <a:r>
              <a:rPr lang="es-CR" sz="2400" dirty="0" smtClean="0">
                <a:solidFill>
                  <a:prstClr val="black"/>
                </a:solidFill>
              </a:rPr>
              <a:t>y aumentar </a:t>
            </a:r>
            <a:r>
              <a:rPr lang="es-CR" sz="2400" b="1" dirty="0" smtClean="0">
                <a:solidFill>
                  <a:prstClr val="black"/>
                </a:solidFill>
              </a:rPr>
              <a:t>capacidades de recuperación</a:t>
            </a:r>
            <a:r>
              <a:rPr lang="es-CR" sz="2400" dirty="0" smtClean="0">
                <a:solidFill>
                  <a:prstClr val="black"/>
                </a:solidFill>
              </a:rPr>
              <a:t>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s-CR" sz="2400" dirty="0" smtClean="0">
                <a:solidFill>
                  <a:prstClr val="black"/>
                </a:solidFill>
              </a:rPr>
              <a:t>Ayudar </a:t>
            </a:r>
            <a:r>
              <a:rPr lang="es-CR" sz="2400" b="1" dirty="0" smtClean="0">
                <a:solidFill>
                  <a:prstClr val="black"/>
                </a:solidFill>
              </a:rPr>
              <a:t>a reintegrar poblaciones desplazadas </a:t>
            </a:r>
            <a:r>
              <a:rPr lang="es-CR" sz="2400" dirty="0" smtClean="0">
                <a:solidFill>
                  <a:prstClr val="black"/>
                </a:solidFill>
              </a:rPr>
              <a:t>por desastres y violencia y apoyar </a:t>
            </a:r>
            <a:r>
              <a:rPr lang="es-CR" sz="2400" b="1" dirty="0" smtClean="0">
                <a:solidFill>
                  <a:prstClr val="black"/>
                </a:solidFill>
              </a:rPr>
              <a:t>estabilización y transición </a:t>
            </a:r>
            <a:r>
              <a:rPr lang="es-CR" sz="2400" dirty="0" smtClean="0">
                <a:solidFill>
                  <a:prstClr val="black"/>
                </a:solidFill>
              </a:rPr>
              <a:t>comunitaria.</a:t>
            </a:r>
            <a:endParaRPr lang="es-CR" sz="2400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80928"/>
            <a:ext cx="914399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780928"/>
            <a:ext cx="9144000" cy="88558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649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Salvador Gutierrez</dc:creator>
  <cp:lastModifiedBy>RODAS Renán</cp:lastModifiedBy>
  <cp:revision>40</cp:revision>
  <dcterms:created xsi:type="dcterms:W3CDTF">2014-06-19T14:57:45Z</dcterms:created>
  <dcterms:modified xsi:type="dcterms:W3CDTF">2014-06-27T07:13:58Z</dcterms:modified>
</cp:coreProperties>
</file>